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5" r:id="rId1"/>
  </p:sldMasterIdLst>
  <p:notesMasterIdLst>
    <p:notesMasterId r:id="rId39"/>
  </p:notesMasterIdLst>
  <p:sldIdLst>
    <p:sldId id="256" r:id="rId2"/>
    <p:sldId id="322" r:id="rId3"/>
    <p:sldId id="324" r:id="rId4"/>
    <p:sldId id="298" r:id="rId5"/>
    <p:sldId id="323" r:id="rId6"/>
    <p:sldId id="302" r:id="rId7"/>
    <p:sldId id="326" r:id="rId8"/>
    <p:sldId id="303" r:id="rId9"/>
    <p:sldId id="304" r:id="rId10"/>
    <p:sldId id="305" r:id="rId11"/>
    <p:sldId id="306" r:id="rId12"/>
    <p:sldId id="307" r:id="rId13"/>
    <p:sldId id="308" r:id="rId14"/>
    <p:sldId id="309" r:id="rId15"/>
    <p:sldId id="310" r:id="rId16"/>
    <p:sldId id="331" r:id="rId17"/>
    <p:sldId id="332" r:id="rId18"/>
    <p:sldId id="328" r:id="rId19"/>
    <p:sldId id="329" r:id="rId20"/>
    <p:sldId id="299" r:id="rId21"/>
    <p:sldId id="321" r:id="rId22"/>
    <p:sldId id="330" r:id="rId23"/>
    <p:sldId id="333" r:id="rId24"/>
    <p:sldId id="327" r:id="rId25"/>
    <p:sldId id="316" r:id="rId26"/>
    <p:sldId id="300" r:id="rId27"/>
    <p:sldId id="317" r:id="rId28"/>
    <p:sldId id="312" r:id="rId29"/>
    <p:sldId id="325" r:id="rId30"/>
    <p:sldId id="334" r:id="rId31"/>
    <p:sldId id="311" r:id="rId32"/>
    <p:sldId id="318" r:id="rId33"/>
    <p:sldId id="297" r:id="rId34"/>
    <p:sldId id="301" r:id="rId35"/>
    <p:sldId id="313" r:id="rId36"/>
    <p:sldId id="335" r:id="rId37"/>
    <p:sldId id="296" r:id="rId38"/>
  </p:sldIdLst>
  <p:sldSz cx="10688638" cy="7562850"/>
  <p:notesSz cx="6858000" cy="9947275"/>
  <p:defaultTextStyle>
    <a:defPPr>
      <a:defRPr lang="en-US"/>
    </a:defPPr>
    <a:lvl1pPr algn="l" defTabSz="995363" rtl="0" fontAlgn="base">
      <a:spcBef>
        <a:spcPct val="0"/>
      </a:spcBef>
      <a:spcAft>
        <a:spcPct val="0"/>
      </a:spcAft>
      <a:defRPr sz="1900" kern="1200">
        <a:solidFill>
          <a:schemeClr val="tx1"/>
        </a:solidFill>
        <a:latin typeface="Arial" charset="0"/>
        <a:ea typeface="+mn-ea"/>
        <a:cs typeface="Arial" charset="0"/>
      </a:defRPr>
    </a:lvl1pPr>
    <a:lvl2pPr marL="496888" indent="-39688" algn="l" defTabSz="995363" rtl="0" fontAlgn="base">
      <a:spcBef>
        <a:spcPct val="0"/>
      </a:spcBef>
      <a:spcAft>
        <a:spcPct val="0"/>
      </a:spcAft>
      <a:defRPr sz="1900" kern="1200">
        <a:solidFill>
          <a:schemeClr val="tx1"/>
        </a:solidFill>
        <a:latin typeface="Arial" charset="0"/>
        <a:ea typeface="+mn-ea"/>
        <a:cs typeface="Arial" charset="0"/>
      </a:defRPr>
    </a:lvl2pPr>
    <a:lvl3pPr marL="995363" indent="-80963" algn="l" defTabSz="995363" rtl="0" fontAlgn="base">
      <a:spcBef>
        <a:spcPct val="0"/>
      </a:spcBef>
      <a:spcAft>
        <a:spcPct val="0"/>
      </a:spcAft>
      <a:defRPr sz="1900" kern="1200">
        <a:solidFill>
          <a:schemeClr val="tx1"/>
        </a:solidFill>
        <a:latin typeface="Arial" charset="0"/>
        <a:ea typeface="+mn-ea"/>
        <a:cs typeface="Arial" charset="0"/>
      </a:defRPr>
    </a:lvl3pPr>
    <a:lvl4pPr marL="1492250" indent="-120650" algn="l" defTabSz="995363" rtl="0" fontAlgn="base">
      <a:spcBef>
        <a:spcPct val="0"/>
      </a:spcBef>
      <a:spcAft>
        <a:spcPct val="0"/>
      </a:spcAft>
      <a:defRPr sz="1900" kern="1200">
        <a:solidFill>
          <a:schemeClr val="tx1"/>
        </a:solidFill>
        <a:latin typeface="Arial" charset="0"/>
        <a:ea typeface="+mn-ea"/>
        <a:cs typeface="Arial" charset="0"/>
      </a:defRPr>
    </a:lvl4pPr>
    <a:lvl5pPr marL="1990725" indent="-161925" algn="l" defTabSz="99536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Розділ за замовчуванням" id="{E25804AC-C4D2-4A27-80E9-F7F727626024}">
          <p14:sldIdLst>
            <p14:sldId id="256"/>
            <p14:sldId id="322"/>
            <p14:sldId id="324"/>
            <p14:sldId id="298"/>
            <p14:sldId id="323"/>
            <p14:sldId id="302"/>
            <p14:sldId id="326"/>
            <p14:sldId id="303"/>
            <p14:sldId id="304"/>
            <p14:sldId id="305"/>
            <p14:sldId id="306"/>
            <p14:sldId id="307"/>
            <p14:sldId id="308"/>
            <p14:sldId id="309"/>
            <p14:sldId id="310"/>
            <p14:sldId id="331"/>
            <p14:sldId id="332"/>
            <p14:sldId id="328"/>
            <p14:sldId id="329"/>
            <p14:sldId id="299"/>
            <p14:sldId id="321"/>
            <p14:sldId id="330"/>
            <p14:sldId id="333"/>
            <p14:sldId id="327"/>
            <p14:sldId id="316"/>
            <p14:sldId id="300"/>
            <p14:sldId id="317"/>
            <p14:sldId id="312"/>
            <p14:sldId id="325"/>
            <p14:sldId id="334"/>
            <p14:sldId id="311"/>
            <p14:sldId id="318"/>
            <p14:sldId id="297"/>
            <p14:sldId id="301"/>
            <p14:sldId id="313"/>
            <p14:sldId id="335"/>
            <p14:sldId id="296"/>
          </p14:sldIdLst>
        </p14:section>
      </p14:sectionLst>
    </p:ext>
    <p:ext uri="{EFAFB233-063F-42B5-8137-9DF3F51BA10A}">
      <p15:sldGuideLst xmlns:p15="http://schemas.microsoft.com/office/powerpoint/2012/main">
        <p15:guide id="1" orient="horz" pos="2382">
          <p15:clr>
            <a:srgbClr val="A4A3A4"/>
          </p15:clr>
        </p15:guide>
        <p15:guide id="2" pos="33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59AA"/>
    <a:srgbClr val="EFE7E3"/>
    <a:srgbClr val="00274E"/>
    <a:srgbClr val="AFAF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47" autoAdjust="0"/>
    <p:restoredTop sz="94612" autoAdjust="0"/>
  </p:normalViewPr>
  <p:slideViewPr>
    <p:cSldViewPr snapToGrid="0" snapToObjects="1">
      <p:cViewPr>
        <p:scale>
          <a:sx n="100" d="100"/>
          <a:sy n="100" d="100"/>
        </p:scale>
        <p:origin x="1494" y="-864"/>
      </p:cViewPr>
      <p:guideLst>
        <p:guide orient="horz" pos="2382"/>
        <p:guide pos="336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defTabSz="995507"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defTabSz="995507" fontAlgn="auto">
              <a:spcBef>
                <a:spcPts val="0"/>
              </a:spcBef>
              <a:spcAft>
                <a:spcPts val="0"/>
              </a:spcAft>
              <a:defRPr sz="1200">
                <a:latin typeface="+mn-lt"/>
                <a:cs typeface="+mn-cs"/>
              </a:defRPr>
            </a:lvl1pPr>
          </a:lstStyle>
          <a:p>
            <a:pPr>
              <a:defRPr/>
            </a:pPr>
            <a:fld id="{4C3F7CDE-352A-4729-9653-9104E19C3943}" type="datetimeFigureOut">
              <a:rPr lang="en-US"/>
              <a:pPr>
                <a:defRPr/>
              </a:pPr>
              <a:t>8/7/2020</a:t>
            </a:fld>
            <a:endParaRPr lang="en-US" dirty="0"/>
          </a:p>
        </p:txBody>
      </p:sp>
      <p:sp>
        <p:nvSpPr>
          <p:cNvPr id="4" name="Slide Image Placeholder 3"/>
          <p:cNvSpPr>
            <a:spLocks noGrp="1" noRot="1" noChangeAspect="1"/>
          </p:cNvSpPr>
          <p:nvPr>
            <p:ph type="sldImg" idx="2"/>
          </p:nvPr>
        </p:nvSpPr>
        <p:spPr>
          <a:xfrm>
            <a:off x="1057275" y="1243013"/>
            <a:ext cx="4743450" cy="3357562"/>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uk-UA" noProof="0"/>
              <a:t>Click to edit Master text styles</a:t>
            </a:r>
          </a:p>
          <a:p>
            <a:pPr lvl="1"/>
            <a:r>
              <a:rPr lang="uk-UA" noProof="0"/>
              <a:t>Second level</a:t>
            </a:r>
          </a:p>
          <a:p>
            <a:pPr lvl="2"/>
            <a:r>
              <a:rPr lang="uk-UA" noProof="0"/>
              <a:t>Third level</a:t>
            </a:r>
          </a:p>
          <a:p>
            <a:pPr lvl="3"/>
            <a:r>
              <a:rPr lang="uk-UA" noProof="0"/>
              <a:t>Fourth level</a:t>
            </a:r>
          </a:p>
          <a:p>
            <a:pPr lvl="4"/>
            <a:r>
              <a:rPr lang="uk-UA" noProof="0"/>
              <a:t>Fifth level</a:t>
            </a:r>
            <a:endParaRPr lang="en-US" noProof="0"/>
          </a:p>
        </p:txBody>
      </p:sp>
      <p:sp>
        <p:nvSpPr>
          <p:cNvPr id="6" name="Footer Placeholder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defTabSz="995507"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defTabSz="995507" fontAlgn="auto">
              <a:spcBef>
                <a:spcPts val="0"/>
              </a:spcBef>
              <a:spcAft>
                <a:spcPts val="0"/>
              </a:spcAft>
              <a:defRPr sz="1200">
                <a:latin typeface="+mn-lt"/>
                <a:cs typeface="+mn-cs"/>
              </a:defRPr>
            </a:lvl1pPr>
          </a:lstStyle>
          <a:p>
            <a:pPr>
              <a:defRPr/>
            </a:pPr>
            <a:fld id="{8C4BE07D-9100-4317-ABCE-A32300C4ADA8}" type="slidenum">
              <a:rPr lang="en-US"/>
              <a:pPr>
                <a:defRPr/>
              </a:pPr>
              <a:t>‹№›</a:t>
            </a:fld>
            <a:endParaRPr lang="en-US" dirty="0"/>
          </a:p>
        </p:txBody>
      </p:sp>
    </p:spTree>
    <p:extLst>
      <p:ext uri="{BB962C8B-B14F-4D97-AF65-F5344CB8AC3E}">
        <p14:creationId xmlns:p14="http://schemas.microsoft.com/office/powerpoint/2010/main" val="2545553897"/>
      </p:ext>
    </p:extLst>
  </p:cSld>
  <p:clrMap bg1="lt1" tx1="dk1" bg2="lt2" tx2="dk2" accent1="accent1" accent2="accent2" accent3="accent3" accent4="accent4" accent5="accent5" accent6="accent6" hlink="hlink" folHlink="folHlink"/>
  <p:notesStyle>
    <a:lvl1pPr algn="l" defTabSz="995363" rtl="0" eaLnBrk="0" fontAlgn="base" hangingPunct="0">
      <a:spcBef>
        <a:spcPct val="30000"/>
      </a:spcBef>
      <a:spcAft>
        <a:spcPct val="0"/>
      </a:spcAft>
      <a:defRPr sz="1300" kern="1200">
        <a:solidFill>
          <a:schemeClr val="tx1"/>
        </a:solidFill>
        <a:latin typeface="+mn-lt"/>
        <a:ea typeface="+mn-ea"/>
        <a:cs typeface="+mn-cs"/>
      </a:defRPr>
    </a:lvl1pPr>
    <a:lvl2pPr marL="496888" algn="l" defTabSz="995363" rtl="0" eaLnBrk="0" fontAlgn="base" hangingPunct="0">
      <a:spcBef>
        <a:spcPct val="30000"/>
      </a:spcBef>
      <a:spcAft>
        <a:spcPct val="0"/>
      </a:spcAft>
      <a:defRPr sz="1300" kern="1200">
        <a:solidFill>
          <a:schemeClr val="tx1"/>
        </a:solidFill>
        <a:latin typeface="+mn-lt"/>
        <a:ea typeface="+mn-ea"/>
        <a:cs typeface="+mn-cs"/>
      </a:defRPr>
    </a:lvl2pPr>
    <a:lvl3pPr marL="995363" algn="l" defTabSz="995363" rtl="0" eaLnBrk="0" fontAlgn="base" hangingPunct="0">
      <a:spcBef>
        <a:spcPct val="30000"/>
      </a:spcBef>
      <a:spcAft>
        <a:spcPct val="0"/>
      </a:spcAft>
      <a:defRPr sz="1300" kern="1200">
        <a:solidFill>
          <a:schemeClr val="tx1"/>
        </a:solidFill>
        <a:latin typeface="+mn-lt"/>
        <a:ea typeface="+mn-ea"/>
        <a:cs typeface="+mn-cs"/>
      </a:defRPr>
    </a:lvl3pPr>
    <a:lvl4pPr marL="1492250" algn="l" defTabSz="995363" rtl="0" eaLnBrk="0" fontAlgn="base" hangingPunct="0">
      <a:spcBef>
        <a:spcPct val="30000"/>
      </a:spcBef>
      <a:spcAft>
        <a:spcPct val="0"/>
      </a:spcAft>
      <a:defRPr sz="1300" kern="1200">
        <a:solidFill>
          <a:schemeClr val="tx1"/>
        </a:solidFill>
        <a:latin typeface="+mn-lt"/>
        <a:ea typeface="+mn-ea"/>
        <a:cs typeface="+mn-cs"/>
      </a:defRPr>
    </a:lvl4pPr>
    <a:lvl5pPr marL="1990725" algn="l" defTabSz="995363" rtl="0" eaLnBrk="0" fontAlgn="base" hangingPunct="0">
      <a:spcBef>
        <a:spcPct val="30000"/>
      </a:spcBef>
      <a:spcAft>
        <a:spcPct val="0"/>
      </a:spcAft>
      <a:defRPr sz="1300" kern="1200">
        <a:solidFill>
          <a:schemeClr val="tx1"/>
        </a:solidFill>
        <a:latin typeface="+mn-lt"/>
        <a:ea typeface="+mn-ea"/>
        <a:cs typeface="+mn-cs"/>
      </a:defRPr>
    </a:lvl5pPr>
    <a:lvl6pPr marL="2488768" algn="l" defTabSz="995507" rtl="0" eaLnBrk="1" latinLnBrk="0" hangingPunct="1">
      <a:defRPr sz="1306" kern="1200">
        <a:solidFill>
          <a:schemeClr val="tx1"/>
        </a:solidFill>
        <a:latin typeface="+mn-lt"/>
        <a:ea typeface="+mn-ea"/>
        <a:cs typeface="+mn-cs"/>
      </a:defRPr>
    </a:lvl6pPr>
    <a:lvl7pPr marL="2986522" algn="l" defTabSz="995507" rtl="0" eaLnBrk="1" latinLnBrk="0" hangingPunct="1">
      <a:defRPr sz="1306" kern="1200">
        <a:solidFill>
          <a:schemeClr val="tx1"/>
        </a:solidFill>
        <a:latin typeface="+mn-lt"/>
        <a:ea typeface="+mn-ea"/>
        <a:cs typeface="+mn-cs"/>
      </a:defRPr>
    </a:lvl7pPr>
    <a:lvl8pPr marL="3484275" algn="l" defTabSz="995507" rtl="0" eaLnBrk="1" latinLnBrk="0" hangingPunct="1">
      <a:defRPr sz="1306" kern="1200">
        <a:solidFill>
          <a:schemeClr val="tx1"/>
        </a:solidFill>
        <a:latin typeface="+mn-lt"/>
        <a:ea typeface="+mn-ea"/>
        <a:cs typeface="+mn-cs"/>
      </a:defRPr>
    </a:lvl8pPr>
    <a:lvl9pPr marL="3982029" algn="l" defTabSz="995507"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pPr>
              <a:defRPr/>
            </a:pPr>
            <a:fld id="{8C4BE07D-9100-4317-ABCE-A32300C4ADA8}" type="slidenum">
              <a:rPr lang="en-US" smtClean="0"/>
              <a:pPr>
                <a:defRPr/>
              </a:pPr>
              <a:t>16</a:t>
            </a:fld>
            <a:endParaRPr lang="en-US" dirty="0"/>
          </a:p>
        </p:txBody>
      </p:sp>
    </p:spTree>
    <p:extLst>
      <p:ext uri="{BB962C8B-B14F-4D97-AF65-F5344CB8AC3E}">
        <p14:creationId xmlns:p14="http://schemas.microsoft.com/office/powerpoint/2010/main" val="3564631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 Обкладинка презентації">
    <p:bg>
      <p:bgPr>
        <a:solidFill>
          <a:srgbClr val="00274E"/>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rcRect/>
          <a:stretch>
            <a:fillRect/>
          </a:stretch>
        </p:blipFill>
        <p:spPr bwMode="auto">
          <a:xfrm>
            <a:off x="454025" y="400050"/>
            <a:ext cx="1144588" cy="1393825"/>
          </a:xfrm>
          <a:prstGeom prst="rect">
            <a:avLst/>
          </a:prstGeom>
          <a:noFill/>
          <a:ln w="9525">
            <a:noFill/>
            <a:miter lim="800000"/>
            <a:headEnd/>
            <a:tailEnd/>
          </a:ln>
        </p:spPr>
      </p:pic>
      <p:sp>
        <p:nvSpPr>
          <p:cNvPr id="2" name="Title 1"/>
          <p:cNvSpPr>
            <a:spLocks noGrp="1"/>
          </p:cNvSpPr>
          <p:nvPr>
            <p:ph type="ctrTitle"/>
          </p:nvPr>
        </p:nvSpPr>
        <p:spPr>
          <a:xfrm>
            <a:off x="275042" y="4604402"/>
            <a:ext cx="10217080" cy="2632992"/>
          </a:xfrm>
        </p:spPr>
        <p:txBody>
          <a:bodyPr anchor="b"/>
          <a:lstStyle>
            <a:lvl1pPr algn="l">
              <a:defRPr sz="7200" b="0" i="0">
                <a:solidFill>
                  <a:schemeClr val="bg1"/>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Слайд з текстом і списком">
    <p:spTree>
      <p:nvGrpSpPr>
        <p:cNvPr id="1" name=""/>
        <p:cNvGrpSpPr/>
        <p:nvPr/>
      </p:nvGrpSpPr>
      <p:grpSpPr>
        <a:xfrm>
          <a:off x="0" y="0"/>
          <a:ext cx="0" cy="0"/>
          <a:chOff x="0" y="0"/>
          <a:chExt cx="0" cy="0"/>
        </a:xfrm>
      </p:grpSpPr>
      <p:cxnSp>
        <p:nvCxnSpPr>
          <p:cNvPr id="7"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8"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3" name="Subtitle 2"/>
          <p:cNvSpPr>
            <a:spLocks noGrp="1"/>
          </p:cNvSpPr>
          <p:nvPr>
            <p:ph type="subTitle" idx="1"/>
          </p:nvPr>
        </p:nvSpPr>
        <p:spPr>
          <a:xfrm>
            <a:off x="454771" y="1290594"/>
            <a:ext cx="8061907" cy="2078564"/>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dirty="0"/>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6" name="Text Placeholder 5"/>
          <p:cNvSpPr>
            <a:spLocks noGrp="1"/>
          </p:cNvSpPr>
          <p:nvPr>
            <p:ph type="body" sz="quarter" idx="14"/>
          </p:nvPr>
        </p:nvSpPr>
        <p:spPr>
          <a:xfrm>
            <a:off x="454025" y="3519488"/>
            <a:ext cx="8062913"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9" name="Slide Number Placeholder 5"/>
          <p:cNvSpPr>
            <a:spLocks noGrp="1"/>
          </p:cNvSpPr>
          <p:nvPr>
            <p:ph type="sldNum" sz="quarter" idx="15"/>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98D942B0-96EE-4DCE-BB4F-C036D485375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Слайд розділу з підзаголовком">
    <p:bg>
      <p:bgPr>
        <a:solidFill>
          <a:srgbClr val="0059AA"/>
        </a:solidFill>
        <a:effectLst/>
      </p:bgPr>
    </p:bg>
    <p:spTree>
      <p:nvGrpSpPr>
        <p:cNvPr id="1" name=""/>
        <p:cNvGrpSpPr/>
        <p:nvPr/>
      </p:nvGrpSpPr>
      <p:grpSpPr>
        <a:xfrm>
          <a:off x="0" y="0"/>
          <a:ext cx="0" cy="0"/>
          <a:chOff x="0" y="0"/>
          <a:chExt cx="0" cy="0"/>
        </a:xfrm>
      </p:grpSpPr>
      <p:cxnSp>
        <p:nvCxnSpPr>
          <p:cNvPr id="5" name="Straight Connector 8"/>
          <p:cNvCxnSpPr/>
          <p:nvPr userDrawn="1"/>
        </p:nvCxnSpPr>
        <p:spPr>
          <a:xfrm>
            <a:off x="541338" y="6964363"/>
            <a:ext cx="336550"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chemeClr val="bg1"/>
                </a:solidFill>
                <a:latin typeface="Roboto Condensed Light" pitchFamily="2" charset="0"/>
              </a:rPr>
              <a:t>Верховний Суд</a:t>
            </a:r>
            <a:endParaRPr lang="en-US" sz="1200">
              <a:solidFill>
                <a:schemeClr val="bg1"/>
              </a:solidFill>
              <a:latin typeface="Roboto Condensed Light" pitchFamily="2" charset="0"/>
            </a:endParaRPr>
          </a:p>
        </p:txBody>
      </p:sp>
      <p:sp>
        <p:nvSpPr>
          <p:cNvPr id="2" name="Title 1"/>
          <p:cNvSpPr>
            <a:spLocks noGrp="1"/>
          </p:cNvSpPr>
          <p:nvPr>
            <p:ph type="ctrTitle"/>
          </p:nvPr>
        </p:nvSpPr>
        <p:spPr>
          <a:xfrm>
            <a:off x="454771" y="504928"/>
            <a:ext cx="9085342" cy="591083"/>
          </a:xfrm>
        </p:spPr>
        <p:txBody>
          <a:bodyPr>
            <a:noAutofit/>
          </a:bodyPr>
          <a:lstStyle>
            <a:lvl1pPr algn="l">
              <a:defRPr sz="4800" b="0" i="0" baseline="0">
                <a:solidFill>
                  <a:schemeClr val="bg1"/>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4" name="Text Placeholder 3"/>
          <p:cNvSpPr>
            <a:spLocks noGrp="1"/>
          </p:cNvSpPr>
          <p:nvPr>
            <p:ph type="body" sz="quarter" idx="14"/>
          </p:nvPr>
        </p:nvSpPr>
        <p:spPr>
          <a:xfrm>
            <a:off x="454025" y="1265238"/>
            <a:ext cx="9086850" cy="1158875"/>
          </a:xfrm>
        </p:spPr>
        <p:txBody>
          <a:bodyPr/>
          <a:lstStyle>
            <a:lvl1pPr marL="0" indent="0">
              <a:buNone/>
              <a:defRPr sz="1800" b="0" i="0">
                <a:solidFill>
                  <a:schemeClr val="bg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7" name="Slide Number Placeholder 5"/>
          <p:cNvSpPr>
            <a:spLocks noGrp="1"/>
          </p:cNvSpPr>
          <p:nvPr>
            <p:ph type="sldNum" sz="quarter" idx="15"/>
          </p:nvPr>
        </p:nvSpPr>
        <p:spPr>
          <a:xfrm>
            <a:off x="7858125" y="6570663"/>
            <a:ext cx="2405063" cy="401637"/>
          </a:xfrm>
        </p:spPr>
        <p:txBody>
          <a:bodyPr/>
          <a:lstStyle>
            <a:lvl1pPr>
              <a:defRPr sz="1200" b="0" i="0">
                <a:solidFill>
                  <a:schemeClr val="bg1"/>
                </a:solidFill>
                <a:latin typeface="Roboto Condensed Light" charset="0"/>
                <a:ea typeface="Roboto Condensed Light" charset="0"/>
                <a:cs typeface="Roboto Condensed Light" charset="0"/>
              </a:defRPr>
            </a:lvl1pPr>
          </a:lstStyle>
          <a:p>
            <a:pPr>
              <a:defRPr/>
            </a:pPr>
            <a:fld id="{A7C0FF52-47D0-496F-8292-1AB7533F957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Слайд з текстом і списком (2 колонки)">
    <p:spTree>
      <p:nvGrpSpPr>
        <p:cNvPr id="1" name=""/>
        <p:cNvGrpSpPr/>
        <p:nvPr/>
      </p:nvGrpSpPr>
      <p:grpSpPr>
        <a:xfrm>
          <a:off x="0" y="0"/>
          <a:ext cx="0" cy="0"/>
          <a:chOff x="0" y="0"/>
          <a:chExt cx="0" cy="0"/>
        </a:xfrm>
      </p:grpSpPr>
      <p:cxnSp>
        <p:nvCxnSpPr>
          <p:cNvPr id="8"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3" name="Subtitle 2"/>
          <p:cNvSpPr>
            <a:spLocks noGrp="1"/>
          </p:cNvSpPr>
          <p:nvPr>
            <p:ph type="subTitle" idx="1"/>
          </p:nvPr>
        </p:nvSpPr>
        <p:spPr>
          <a:xfrm>
            <a:off x="454771" y="1290594"/>
            <a:ext cx="4765815" cy="846550"/>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dirty="0"/>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6" name="Text Placeholder 5"/>
          <p:cNvSpPr>
            <a:spLocks noGrp="1"/>
          </p:cNvSpPr>
          <p:nvPr>
            <p:ph type="body" sz="quarter" idx="14"/>
          </p:nvPr>
        </p:nvSpPr>
        <p:spPr>
          <a:xfrm>
            <a:off x="454025" y="2339274"/>
            <a:ext cx="4766561"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1" name="Text Placeholder 5"/>
          <p:cNvSpPr>
            <a:spLocks noGrp="1"/>
          </p:cNvSpPr>
          <p:nvPr>
            <p:ph type="body" sz="quarter" idx="15"/>
          </p:nvPr>
        </p:nvSpPr>
        <p:spPr>
          <a:xfrm>
            <a:off x="5475111" y="2339274"/>
            <a:ext cx="4766561"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5" name="Text Placeholder 4"/>
          <p:cNvSpPr>
            <a:spLocks noGrp="1"/>
          </p:cNvSpPr>
          <p:nvPr>
            <p:ph type="body" sz="quarter" idx="16"/>
          </p:nvPr>
        </p:nvSpPr>
        <p:spPr>
          <a:xfrm>
            <a:off x="5475849" y="1290638"/>
            <a:ext cx="4765675" cy="846137"/>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dirty="0"/>
              <a:t>Образец текста</a:t>
            </a:r>
          </a:p>
        </p:txBody>
      </p:sp>
      <p:sp>
        <p:nvSpPr>
          <p:cNvPr id="10" name="Slide Number Placeholder 5"/>
          <p:cNvSpPr>
            <a:spLocks noGrp="1"/>
          </p:cNvSpPr>
          <p:nvPr>
            <p:ph type="sldNum" sz="quarter" idx="17"/>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066A658E-2DD1-40BB-847E-275C990F1BC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Слайд з текстом і списком (3 колонки)">
    <p:spTree>
      <p:nvGrpSpPr>
        <p:cNvPr id="1" name=""/>
        <p:cNvGrpSpPr/>
        <p:nvPr/>
      </p:nvGrpSpPr>
      <p:grpSpPr>
        <a:xfrm>
          <a:off x="0" y="0"/>
          <a:ext cx="0" cy="0"/>
          <a:chOff x="0" y="0"/>
          <a:chExt cx="0" cy="0"/>
        </a:xfrm>
      </p:grpSpPr>
      <p:cxnSp>
        <p:nvCxnSpPr>
          <p:cNvPr id="10"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4"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3" name="Subtitle 2"/>
          <p:cNvSpPr>
            <a:spLocks noGrp="1"/>
          </p:cNvSpPr>
          <p:nvPr>
            <p:ph type="subTitle" idx="1"/>
          </p:nvPr>
        </p:nvSpPr>
        <p:spPr>
          <a:xfrm>
            <a:off x="454771" y="1290594"/>
            <a:ext cx="3022076" cy="846550"/>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dirty="0"/>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6" name="Text Placeholder 5"/>
          <p:cNvSpPr>
            <a:spLocks noGrp="1"/>
          </p:cNvSpPr>
          <p:nvPr>
            <p:ph type="body" sz="quarter" idx="14"/>
          </p:nvPr>
        </p:nvSpPr>
        <p:spPr>
          <a:xfrm>
            <a:off x="454026" y="2339274"/>
            <a:ext cx="3022822"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1" name="Text Placeholder 5"/>
          <p:cNvSpPr>
            <a:spLocks noGrp="1"/>
          </p:cNvSpPr>
          <p:nvPr>
            <p:ph type="body" sz="quarter" idx="15"/>
          </p:nvPr>
        </p:nvSpPr>
        <p:spPr>
          <a:xfrm>
            <a:off x="3844221" y="2339274"/>
            <a:ext cx="3036970"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5" name="Text Placeholder 4"/>
          <p:cNvSpPr>
            <a:spLocks noGrp="1"/>
          </p:cNvSpPr>
          <p:nvPr>
            <p:ph type="body" sz="quarter" idx="16"/>
          </p:nvPr>
        </p:nvSpPr>
        <p:spPr>
          <a:xfrm>
            <a:off x="3844220" y="1298705"/>
            <a:ext cx="3036970" cy="846137"/>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dirty="0"/>
              <a:t>Образец текста</a:t>
            </a:r>
          </a:p>
        </p:txBody>
      </p:sp>
      <p:sp>
        <p:nvSpPr>
          <p:cNvPr id="12" name="Text Placeholder 4"/>
          <p:cNvSpPr>
            <a:spLocks noGrp="1"/>
          </p:cNvSpPr>
          <p:nvPr>
            <p:ph type="body" sz="quarter" idx="17"/>
          </p:nvPr>
        </p:nvSpPr>
        <p:spPr>
          <a:xfrm>
            <a:off x="7248563" y="1300252"/>
            <a:ext cx="3014773" cy="854776"/>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dirty="0"/>
              <a:t>Образец текста</a:t>
            </a:r>
          </a:p>
        </p:txBody>
      </p:sp>
      <p:sp>
        <p:nvSpPr>
          <p:cNvPr id="15" name="Text Placeholder 5"/>
          <p:cNvSpPr>
            <a:spLocks noGrp="1"/>
          </p:cNvSpPr>
          <p:nvPr>
            <p:ph type="body" sz="quarter" idx="18"/>
          </p:nvPr>
        </p:nvSpPr>
        <p:spPr>
          <a:xfrm>
            <a:off x="7248563" y="2339274"/>
            <a:ext cx="3014773"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6" name="Slide Number Placeholder 5"/>
          <p:cNvSpPr>
            <a:spLocks noGrp="1"/>
          </p:cNvSpPr>
          <p:nvPr>
            <p:ph type="sldNum" sz="quarter" idx="19"/>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730929AC-8033-4818-8BBA-D0248660F240}"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Слайд з текстом і списком (4 колонки)">
    <p:spTree>
      <p:nvGrpSpPr>
        <p:cNvPr id="1" name=""/>
        <p:cNvGrpSpPr/>
        <p:nvPr/>
      </p:nvGrpSpPr>
      <p:grpSpPr>
        <a:xfrm>
          <a:off x="0" y="0"/>
          <a:ext cx="0" cy="0"/>
          <a:chOff x="0" y="0"/>
          <a:chExt cx="0" cy="0"/>
        </a:xfrm>
      </p:grpSpPr>
      <p:cxnSp>
        <p:nvCxnSpPr>
          <p:cNvPr id="14"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8"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3" name="Subtitle 2"/>
          <p:cNvSpPr>
            <a:spLocks noGrp="1"/>
          </p:cNvSpPr>
          <p:nvPr>
            <p:ph type="subTitle" idx="1"/>
          </p:nvPr>
        </p:nvSpPr>
        <p:spPr>
          <a:xfrm>
            <a:off x="454771" y="1290594"/>
            <a:ext cx="2309694" cy="1039022"/>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dirty="0"/>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6" name="Text Placeholder 5"/>
          <p:cNvSpPr>
            <a:spLocks noGrp="1"/>
          </p:cNvSpPr>
          <p:nvPr>
            <p:ph type="body" sz="quarter" idx="14"/>
          </p:nvPr>
        </p:nvSpPr>
        <p:spPr>
          <a:xfrm>
            <a:off x="454398" y="2542728"/>
            <a:ext cx="2310439" cy="2560900"/>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1" name="Text Placeholder 5"/>
          <p:cNvSpPr>
            <a:spLocks noGrp="1"/>
          </p:cNvSpPr>
          <p:nvPr>
            <p:ph type="body" sz="quarter" idx="15"/>
          </p:nvPr>
        </p:nvSpPr>
        <p:spPr>
          <a:xfrm>
            <a:off x="2950293" y="2542728"/>
            <a:ext cx="2307266" cy="2560900"/>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5" name="Text Placeholder 4"/>
          <p:cNvSpPr>
            <a:spLocks noGrp="1"/>
          </p:cNvSpPr>
          <p:nvPr>
            <p:ph type="body" sz="quarter" idx="16"/>
          </p:nvPr>
        </p:nvSpPr>
        <p:spPr>
          <a:xfrm>
            <a:off x="2946191" y="1289047"/>
            <a:ext cx="2307265" cy="1040569"/>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dirty="0"/>
              <a:t>Образец текста</a:t>
            </a:r>
          </a:p>
        </p:txBody>
      </p:sp>
      <p:sp>
        <p:nvSpPr>
          <p:cNvPr id="12" name="Text Placeholder 4"/>
          <p:cNvSpPr>
            <a:spLocks noGrp="1"/>
          </p:cNvSpPr>
          <p:nvPr>
            <p:ph type="body" sz="quarter" idx="17"/>
          </p:nvPr>
        </p:nvSpPr>
        <p:spPr>
          <a:xfrm>
            <a:off x="5435182" y="1290594"/>
            <a:ext cx="2299060" cy="1039022"/>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dirty="0"/>
              <a:t>Образец текста</a:t>
            </a:r>
          </a:p>
        </p:txBody>
      </p:sp>
      <p:sp>
        <p:nvSpPr>
          <p:cNvPr id="15" name="Text Placeholder 5"/>
          <p:cNvSpPr>
            <a:spLocks noGrp="1"/>
          </p:cNvSpPr>
          <p:nvPr>
            <p:ph type="body" sz="quarter" idx="18"/>
          </p:nvPr>
        </p:nvSpPr>
        <p:spPr>
          <a:xfrm>
            <a:off x="5428279" y="2542728"/>
            <a:ext cx="2306273" cy="2560900"/>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6" name="Text Placeholder 4"/>
          <p:cNvSpPr>
            <a:spLocks noGrp="1"/>
          </p:cNvSpPr>
          <p:nvPr>
            <p:ph type="body" sz="quarter" idx="19"/>
          </p:nvPr>
        </p:nvSpPr>
        <p:spPr>
          <a:xfrm>
            <a:off x="7915969" y="1289046"/>
            <a:ext cx="2347367" cy="1040570"/>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dirty="0"/>
              <a:t>Образец текста</a:t>
            </a:r>
          </a:p>
        </p:txBody>
      </p:sp>
      <p:sp>
        <p:nvSpPr>
          <p:cNvPr id="17" name="Text Placeholder 5"/>
          <p:cNvSpPr>
            <a:spLocks noGrp="1"/>
          </p:cNvSpPr>
          <p:nvPr>
            <p:ph type="body" sz="quarter" idx="20"/>
          </p:nvPr>
        </p:nvSpPr>
        <p:spPr>
          <a:xfrm>
            <a:off x="7915969" y="2542728"/>
            <a:ext cx="2347367" cy="2560900"/>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9" name="Slide Number Placeholder 5"/>
          <p:cNvSpPr>
            <a:spLocks noGrp="1"/>
          </p:cNvSpPr>
          <p:nvPr>
            <p:ph type="sldNum" sz="quarter" idx="21"/>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0C2B49E1-3110-4899-B621-8351FABA854D}"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Слайд з фотографією">
    <p:spTree>
      <p:nvGrpSpPr>
        <p:cNvPr id="1" name=""/>
        <p:cNvGrpSpPr/>
        <p:nvPr/>
      </p:nvGrpSpPr>
      <p:grpSpPr>
        <a:xfrm>
          <a:off x="0" y="0"/>
          <a:ext cx="0" cy="0"/>
          <a:chOff x="0" y="0"/>
          <a:chExt cx="0" cy="0"/>
        </a:xfrm>
      </p:grpSpPr>
      <p:cxnSp>
        <p:nvCxnSpPr>
          <p:cNvPr id="6"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7"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4553165"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3" name="Subtitle 2"/>
          <p:cNvSpPr>
            <a:spLocks noGrp="1"/>
          </p:cNvSpPr>
          <p:nvPr>
            <p:ph type="subTitle" idx="1"/>
          </p:nvPr>
        </p:nvSpPr>
        <p:spPr>
          <a:xfrm>
            <a:off x="454772" y="1290593"/>
            <a:ext cx="4553164" cy="3606721"/>
          </a:xfrm>
        </p:spPr>
        <p:txBody>
          <a:bodyPr>
            <a:noAutofit/>
          </a:bodyPr>
          <a:lstStyle>
            <a:lvl1pPr marL="0" indent="0" algn="l">
              <a:lnSpc>
                <a:spcPct val="114000"/>
              </a:lnSpc>
              <a:spcBef>
                <a:spcPts val="0"/>
              </a:spcBef>
              <a:buNone/>
              <a:defRPr sz="1800" b="0" i="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dirty="0"/>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1" name="Picture Placeholder 5"/>
          <p:cNvSpPr>
            <a:spLocks noGrp="1"/>
          </p:cNvSpPr>
          <p:nvPr>
            <p:ph type="pic" sz="quarter" idx="14"/>
          </p:nvPr>
        </p:nvSpPr>
        <p:spPr>
          <a:xfrm>
            <a:off x="5421313" y="468313"/>
            <a:ext cx="4778375" cy="6576372"/>
          </a:xfrm>
        </p:spPr>
        <p:txBody>
          <a:bodyPr rtlCol="0">
            <a:normAutofit/>
          </a:bodyPr>
          <a:lstStyle>
            <a:lvl1pPr>
              <a:defRPr sz="1800" b="0" i="0">
                <a:solidFill>
                  <a:srgbClr val="00274E"/>
                </a:solidFill>
                <a:latin typeface="Roboto Condensed Light" charset="0"/>
                <a:ea typeface="Roboto Condensed Light" charset="0"/>
                <a:cs typeface="Roboto Condensed Light" charset="0"/>
              </a:defRPr>
            </a:lvl1pPr>
          </a:lstStyle>
          <a:p>
            <a:pPr lvl="0"/>
            <a:r>
              <a:rPr lang="ru-RU" noProof="0" dirty="0"/>
              <a:t>Вставка рисунка</a:t>
            </a:r>
            <a:endParaRPr lang="en-US" noProof="0" dirty="0"/>
          </a:p>
        </p:txBody>
      </p:sp>
      <p:sp>
        <p:nvSpPr>
          <p:cNvPr id="8" name="Slide Number Placeholder 5"/>
          <p:cNvSpPr>
            <a:spLocks noGrp="1"/>
          </p:cNvSpPr>
          <p:nvPr>
            <p:ph type="sldNum" sz="quarter" idx="15"/>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BADED456-E33B-48EB-BB80-705D4FF00054}"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Слайд з фотографією (2 фото)">
    <p:spTree>
      <p:nvGrpSpPr>
        <p:cNvPr id="1" name=""/>
        <p:cNvGrpSpPr/>
        <p:nvPr/>
      </p:nvGrpSpPr>
      <p:grpSpPr>
        <a:xfrm>
          <a:off x="0" y="0"/>
          <a:ext cx="0" cy="0"/>
          <a:chOff x="0" y="0"/>
          <a:chExt cx="0" cy="0"/>
        </a:xfrm>
      </p:grpSpPr>
      <p:cxnSp>
        <p:nvCxnSpPr>
          <p:cNvPr id="7"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8"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4553165"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3" name="Subtitle 2"/>
          <p:cNvSpPr>
            <a:spLocks noGrp="1"/>
          </p:cNvSpPr>
          <p:nvPr>
            <p:ph type="subTitle" idx="1"/>
          </p:nvPr>
        </p:nvSpPr>
        <p:spPr>
          <a:xfrm>
            <a:off x="454772" y="1290593"/>
            <a:ext cx="4553164" cy="3606721"/>
          </a:xfrm>
        </p:spPr>
        <p:txBody>
          <a:bodyPr>
            <a:noAutofit/>
          </a:bodyPr>
          <a:lstStyle>
            <a:lvl1pPr marL="0" indent="0" algn="l">
              <a:lnSpc>
                <a:spcPct val="114000"/>
              </a:lnSpc>
              <a:spcBef>
                <a:spcPts val="0"/>
              </a:spcBef>
              <a:buNone/>
              <a:defRPr sz="1800" b="0" i="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dirty="0"/>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1" name="Picture Placeholder 5"/>
          <p:cNvSpPr>
            <a:spLocks noGrp="1"/>
          </p:cNvSpPr>
          <p:nvPr>
            <p:ph type="pic" sz="quarter" idx="14"/>
          </p:nvPr>
        </p:nvSpPr>
        <p:spPr>
          <a:xfrm>
            <a:off x="5421313" y="468313"/>
            <a:ext cx="4778375" cy="3242450"/>
          </a:xfrm>
        </p:spPr>
        <p:txBody>
          <a:bodyPr rtlCol="0">
            <a:normAutofit/>
          </a:bodyPr>
          <a:lstStyle>
            <a:lvl1pPr>
              <a:defRPr sz="1800" b="0" i="0">
                <a:solidFill>
                  <a:srgbClr val="00274E"/>
                </a:solidFill>
                <a:latin typeface="Roboto Condensed Light" charset="0"/>
                <a:ea typeface="Roboto Condensed Light" charset="0"/>
                <a:cs typeface="Roboto Condensed Light" charset="0"/>
              </a:defRPr>
            </a:lvl1pPr>
          </a:lstStyle>
          <a:p>
            <a:pPr lvl="0"/>
            <a:r>
              <a:rPr lang="ru-RU" noProof="0" dirty="0"/>
              <a:t>Вставка рисунка</a:t>
            </a:r>
            <a:endParaRPr lang="en-US" noProof="0" dirty="0"/>
          </a:p>
        </p:txBody>
      </p:sp>
      <p:sp>
        <p:nvSpPr>
          <p:cNvPr id="15" name="Picture Placeholder 5"/>
          <p:cNvSpPr>
            <a:spLocks noGrp="1"/>
          </p:cNvSpPr>
          <p:nvPr>
            <p:ph type="pic" sz="quarter" idx="15"/>
          </p:nvPr>
        </p:nvSpPr>
        <p:spPr>
          <a:xfrm>
            <a:off x="5421313" y="3808575"/>
            <a:ext cx="4778375" cy="3242450"/>
          </a:xfrm>
        </p:spPr>
        <p:txBody>
          <a:bodyPr rtlCol="0">
            <a:normAutofit/>
          </a:bodyPr>
          <a:lstStyle>
            <a:lvl1pPr>
              <a:defRPr sz="1800" b="0" i="0">
                <a:solidFill>
                  <a:srgbClr val="00274E"/>
                </a:solidFill>
                <a:latin typeface="Roboto Condensed Light" charset="0"/>
                <a:ea typeface="Roboto Condensed Light" charset="0"/>
                <a:cs typeface="Roboto Condensed Light" charset="0"/>
              </a:defRPr>
            </a:lvl1pPr>
          </a:lstStyle>
          <a:p>
            <a:pPr lvl="0"/>
            <a:r>
              <a:rPr lang="ru-RU" noProof="0" dirty="0"/>
              <a:t>Вставка рисунка</a:t>
            </a:r>
            <a:endParaRPr lang="en-US" noProof="0" dirty="0"/>
          </a:p>
        </p:txBody>
      </p:sp>
      <p:sp>
        <p:nvSpPr>
          <p:cNvPr id="9" name="Slide Number Placeholder 5"/>
          <p:cNvSpPr>
            <a:spLocks noGrp="1"/>
          </p:cNvSpPr>
          <p:nvPr>
            <p:ph type="sldNum" sz="quarter" idx="16"/>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7A43A0E4-B2F4-4EDE-A234-A741E808663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Слайд з текстом">
    <p:spTree>
      <p:nvGrpSpPr>
        <p:cNvPr id="1" name=""/>
        <p:cNvGrpSpPr/>
        <p:nvPr/>
      </p:nvGrpSpPr>
      <p:grpSpPr>
        <a:xfrm>
          <a:off x="0" y="0"/>
          <a:ext cx="0" cy="0"/>
          <a:chOff x="0" y="0"/>
          <a:chExt cx="0" cy="0"/>
        </a:xfrm>
      </p:grpSpPr>
      <p:cxnSp>
        <p:nvCxnSpPr>
          <p:cNvPr id="5"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3" name="Subtitle 2"/>
          <p:cNvSpPr>
            <a:spLocks noGrp="1"/>
          </p:cNvSpPr>
          <p:nvPr>
            <p:ph type="subTitle" idx="1"/>
          </p:nvPr>
        </p:nvSpPr>
        <p:spPr>
          <a:xfrm>
            <a:off x="454771" y="1290593"/>
            <a:ext cx="8016479" cy="3606721"/>
          </a:xfrm>
        </p:spPr>
        <p:txBody>
          <a:bodyPr>
            <a:noAutofit/>
          </a:bodyPr>
          <a:lstStyle>
            <a:lvl1pPr marL="0" indent="0" algn="l">
              <a:lnSpc>
                <a:spcPct val="114000"/>
              </a:lnSpc>
              <a:spcBef>
                <a:spcPts val="0"/>
              </a:spcBef>
              <a:buNone/>
              <a:defRPr sz="1800" b="0" i="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dirty="0"/>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7" name="Slide Number Placeholder 5"/>
          <p:cNvSpPr>
            <a:spLocks noGrp="1"/>
          </p:cNvSpPr>
          <p:nvPr>
            <p:ph type="sldNum" sz="quarter" idx="14"/>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0ED53696-8153-4425-9E2C-FAA9A7017C7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Слайд розділу">
    <p:bg>
      <p:bgPr>
        <a:solidFill>
          <a:srgbClr val="0059AA"/>
        </a:solidFill>
        <a:effectLst/>
      </p:bgPr>
    </p:bg>
    <p:spTree>
      <p:nvGrpSpPr>
        <p:cNvPr id="1" name=""/>
        <p:cNvGrpSpPr/>
        <p:nvPr/>
      </p:nvGrpSpPr>
      <p:grpSpPr>
        <a:xfrm>
          <a:off x="0" y="0"/>
          <a:ext cx="0" cy="0"/>
          <a:chOff x="0" y="0"/>
          <a:chExt cx="0" cy="0"/>
        </a:xfrm>
      </p:grpSpPr>
      <p:cxnSp>
        <p:nvCxnSpPr>
          <p:cNvPr id="4" name="Straight Connector 8"/>
          <p:cNvCxnSpPr/>
          <p:nvPr userDrawn="1"/>
        </p:nvCxnSpPr>
        <p:spPr>
          <a:xfrm>
            <a:off x="541338" y="6964363"/>
            <a:ext cx="336550"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chemeClr val="bg1"/>
                </a:solidFill>
                <a:latin typeface="Roboto Condensed Light" pitchFamily="2" charset="0"/>
              </a:rPr>
              <a:t>Верховний Суд</a:t>
            </a:r>
            <a:endParaRPr lang="en-US" sz="1200">
              <a:solidFill>
                <a:schemeClr val="bg1"/>
              </a:solidFill>
              <a:latin typeface="Roboto Condensed Light" pitchFamily="2" charset="0"/>
            </a:endParaRPr>
          </a:p>
        </p:txBody>
      </p:sp>
      <p:sp>
        <p:nvSpPr>
          <p:cNvPr id="2" name="Title 1"/>
          <p:cNvSpPr>
            <a:spLocks noGrp="1"/>
          </p:cNvSpPr>
          <p:nvPr>
            <p:ph type="ctrTitle"/>
          </p:nvPr>
        </p:nvSpPr>
        <p:spPr>
          <a:xfrm>
            <a:off x="454771" y="504928"/>
            <a:ext cx="9085342" cy="591083"/>
          </a:xfrm>
        </p:spPr>
        <p:txBody>
          <a:bodyPr>
            <a:noAutofit/>
          </a:bodyPr>
          <a:lstStyle>
            <a:lvl1pPr algn="l">
              <a:defRPr sz="4800" b="0" i="0" baseline="0">
                <a:solidFill>
                  <a:schemeClr val="bg1"/>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6" name="Slide Number Placeholder 5"/>
          <p:cNvSpPr>
            <a:spLocks noGrp="1"/>
          </p:cNvSpPr>
          <p:nvPr>
            <p:ph type="sldNum" sz="quarter" idx="14"/>
          </p:nvPr>
        </p:nvSpPr>
        <p:spPr>
          <a:xfrm>
            <a:off x="7858125" y="6570663"/>
            <a:ext cx="2405063" cy="401637"/>
          </a:xfrm>
        </p:spPr>
        <p:txBody>
          <a:bodyPr/>
          <a:lstStyle>
            <a:lvl1pPr>
              <a:defRPr sz="1200" b="0" i="0">
                <a:solidFill>
                  <a:schemeClr val="bg1"/>
                </a:solidFill>
                <a:latin typeface="Roboto Condensed Light" charset="0"/>
                <a:ea typeface="Roboto Condensed Light" charset="0"/>
                <a:cs typeface="Roboto Condensed Light" charset="0"/>
              </a:defRPr>
            </a:lvl1pPr>
          </a:lstStyle>
          <a:p>
            <a:pPr>
              <a:defRPr/>
            </a:pPr>
            <a:fld id="{7F97CB61-5193-48DF-9F10-10C730B623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Слайд з інфографікою #1">
    <p:spTree>
      <p:nvGrpSpPr>
        <p:cNvPr id="1" name=""/>
        <p:cNvGrpSpPr/>
        <p:nvPr/>
      </p:nvGrpSpPr>
      <p:grpSpPr>
        <a:xfrm>
          <a:off x="0" y="0"/>
          <a:ext cx="0" cy="0"/>
          <a:chOff x="0" y="0"/>
          <a:chExt cx="0" cy="0"/>
        </a:xfrm>
      </p:grpSpPr>
      <p:cxnSp>
        <p:nvCxnSpPr>
          <p:cNvPr id="5"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7" name="Chart Placeholder 6"/>
          <p:cNvSpPr>
            <a:spLocks noGrp="1"/>
          </p:cNvSpPr>
          <p:nvPr>
            <p:ph type="chart" sz="quarter" idx="14"/>
          </p:nvPr>
        </p:nvSpPr>
        <p:spPr>
          <a:xfrm>
            <a:off x="454025" y="1381125"/>
            <a:ext cx="8745538" cy="4946650"/>
          </a:xfrm>
        </p:spPr>
        <p:txBody>
          <a:bodyPr rtlCol="0">
            <a:normAutofit/>
          </a:bodyPr>
          <a:lstStyle>
            <a:lvl1pPr>
              <a:defRPr sz="2400" b="0" i="0">
                <a:solidFill>
                  <a:srgbClr val="00274E"/>
                </a:solidFill>
                <a:latin typeface="Roboto Condensed Light" charset="0"/>
                <a:ea typeface="Roboto Condensed Light" charset="0"/>
                <a:cs typeface="Roboto Condensed Light" charset="0"/>
              </a:defRPr>
            </a:lvl1pPr>
          </a:lstStyle>
          <a:p>
            <a:pPr lvl="0"/>
            <a:endParaRPr lang="en-US" noProof="0" dirty="0"/>
          </a:p>
        </p:txBody>
      </p:sp>
      <p:sp>
        <p:nvSpPr>
          <p:cNvPr id="8" name="Slide Number Placeholder 5"/>
          <p:cNvSpPr>
            <a:spLocks noGrp="1"/>
          </p:cNvSpPr>
          <p:nvPr>
            <p:ph type="sldNum" sz="quarter" idx="15"/>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8A72B0A5-CBBC-4B1B-900C-58E7C1369C3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Слайд з інфографікою #2">
    <p:spTree>
      <p:nvGrpSpPr>
        <p:cNvPr id="1" name=""/>
        <p:cNvGrpSpPr/>
        <p:nvPr/>
      </p:nvGrpSpPr>
      <p:grpSpPr>
        <a:xfrm>
          <a:off x="0" y="0"/>
          <a:ext cx="0" cy="0"/>
          <a:chOff x="0" y="0"/>
          <a:chExt cx="0" cy="0"/>
        </a:xfrm>
      </p:grpSpPr>
      <p:cxnSp>
        <p:nvCxnSpPr>
          <p:cNvPr id="5"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7" name="Chart Placeholder 6"/>
          <p:cNvSpPr>
            <a:spLocks noGrp="1"/>
          </p:cNvSpPr>
          <p:nvPr>
            <p:ph type="chart" sz="quarter" idx="14"/>
          </p:nvPr>
        </p:nvSpPr>
        <p:spPr>
          <a:xfrm>
            <a:off x="454024" y="1381125"/>
            <a:ext cx="9809311" cy="4946650"/>
          </a:xfrm>
        </p:spPr>
        <p:txBody>
          <a:bodyPr rtlCol="0">
            <a:normAutofit/>
          </a:bodyPr>
          <a:lstStyle>
            <a:lvl1pPr>
              <a:defRPr sz="2400" b="0" i="0">
                <a:solidFill>
                  <a:srgbClr val="00274E"/>
                </a:solidFill>
                <a:latin typeface="Roboto Condensed Light" charset="0"/>
                <a:ea typeface="Roboto Condensed Light" charset="0"/>
                <a:cs typeface="Roboto Condensed Light" charset="0"/>
              </a:defRPr>
            </a:lvl1pPr>
          </a:lstStyle>
          <a:p>
            <a:pPr lvl="0"/>
            <a:endParaRPr lang="en-US" noProof="0" dirty="0"/>
          </a:p>
        </p:txBody>
      </p:sp>
      <p:sp>
        <p:nvSpPr>
          <p:cNvPr id="8" name="Slide Number Placeholder 5"/>
          <p:cNvSpPr>
            <a:spLocks noGrp="1"/>
          </p:cNvSpPr>
          <p:nvPr>
            <p:ph type="sldNum" sz="quarter" idx="15"/>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1CA3518F-5D2E-4999-BD3A-E050EADFC81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Акцент-слайд з текстом і списком">
    <p:bg>
      <p:bgPr>
        <a:solidFill>
          <a:srgbClr val="00274E"/>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541338" y="6964363"/>
            <a:ext cx="336550"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chemeClr val="bg1"/>
                </a:solidFill>
                <a:latin typeface="Roboto Condensed Light" pitchFamily="2" charset="0"/>
              </a:rPr>
              <a:t>Верховний Суд</a:t>
            </a:r>
            <a:endParaRPr lang="en-US" sz="1200">
              <a:solidFill>
                <a:schemeClr val="bg1"/>
              </a:solidFill>
              <a:latin typeface="Roboto Condensed Light" pitchFamily="2" charset="0"/>
            </a:endParaRPr>
          </a:p>
        </p:txBody>
      </p:sp>
      <p:sp>
        <p:nvSpPr>
          <p:cNvPr id="4" name="Title 1"/>
          <p:cNvSpPr>
            <a:spLocks noGrp="1"/>
          </p:cNvSpPr>
          <p:nvPr>
            <p:ph type="ctrTitle"/>
          </p:nvPr>
        </p:nvSpPr>
        <p:spPr>
          <a:xfrm>
            <a:off x="454771" y="376912"/>
            <a:ext cx="9085342" cy="591083"/>
          </a:xfrm>
        </p:spPr>
        <p:txBody>
          <a:bodyPr/>
          <a:lstStyle>
            <a:lvl1pPr algn="l">
              <a:defRPr sz="3600" b="0" i="0" baseline="0">
                <a:solidFill>
                  <a:schemeClr val="bg1"/>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5" name="Subtitle 2"/>
          <p:cNvSpPr>
            <a:spLocks noGrp="1"/>
          </p:cNvSpPr>
          <p:nvPr>
            <p:ph type="subTitle" idx="1"/>
          </p:nvPr>
        </p:nvSpPr>
        <p:spPr>
          <a:xfrm>
            <a:off x="454771" y="1290594"/>
            <a:ext cx="9412243" cy="1590830"/>
          </a:xfrm>
        </p:spPr>
        <p:txBody>
          <a:bodyPr>
            <a:noAutofit/>
          </a:bodyPr>
          <a:lstStyle>
            <a:lvl1pPr marL="0" indent="0" algn="l">
              <a:lnSpc>
                <a:spcPct val="114000"/>
              </a:lnSpc>
              <a:spcBef>
                <a:spcPts val="0"/>
              </a:spcBef>
              <a:buNone/>
              <a:defRPr sz="2600" b="0" i="0">
                <a:solidFill>
                  <a:schemeClr val="bg1"/>
                </a:solidFill>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dirty="0"/>
              <a:t>Образец подзаголовка</a:t>
            </a:r>
            <a:endParaRPr lang="en-US" dirty="0"/>
          </a:p>
        </p:txBody>
      </p:sp>
      <p:sp>
        <p:nvSpPr>
          <p:cNvPr id="7"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0" name="Text Placeholder 5"/>
          <p:cNvSpPr>
            <a:spLocks noGrp="1"/>
          </p:cNvSpPr>
          <p:nvPr>
            <p:ph type="body" sz="quarter" idx="14"/>
          </p:nvPr>
        </p:nvSpPr>
        <p:spPr>
          <a:xfrm>
            <a:off x="454398" y="3133775"/>
            <a:ext cx="6371704" cy="2560900"/>
          </a:xfrm>
        </p:spPr>
        <p:txBody>
          <a:bodyPr/>
          <a:lstStyle>
            <a:lvl1pPr>
              <a:lnSpc>
                <a:spcPct val="114000"/>
              </a:lnSpc>
              <a:spcBef>
                <a:spcPts val="0"/>
              </a:spcBef>
              <a:defRPr sz="2600" b="0" i="0">
                <a:solidFill>
                  <a:schemeClr val="bg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9" name="Slide Number Placeholder 5"/>
          <p:cNvSpPr>
            <a:spLocks noGrp="1"/>
          </p:cNvSpPr>
          <p:nvPr>
            <p:ph type="sldNum" sz="quarter" idx="15"/>
          </p:nvPr>
        </p:nvSpPr>
        <p:spPr>
          <a:xfrm>
            <a:off x="7858125" y="6570663"/>
            <a:ext cx="2405063" cy="401637"/>
          </a:xfrm>
        </p:spPr>
        <p:txBody>
          <a:bodyPr/>
          <a:lstStyle>
            <a:lvl1pPr>
              <a:defRPr sz="1200" b="0" i="0">
                <a:solidFill>
                  <a:schemeClr val="bg1"/>
                </a:solidFill>
                <a:latin typeface="Roboto Condensed Light" charset="0"/>
                <a:ea typeface="Roboto Condensed Light" charset="0"/>
                <a:cs typeface="Roboto Condensed Light" charset="0"/>
              </a:defRPr>
            </a:lvl1pPr>
          </a:lstStyle>
          <a:p>
            <a:pPr>
              <a:defRPr/>
            </a:pPr>
            <a:fld id="{E2E0684E-2F4C-46FB-8FE1-023BF236E7F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Акцент-слайд з цитатою">
    <p:bg>
      <p:bgPr>
        <a:solidFill>
          <a:srgbClr val="0059AA"/>
        </a:solidFill>
        <a:effectLst/>
      </p:bgPr>
    </p:bg>
    <p:spTree>
      <p:nvGrpSpPr>
        <p:cNvPr id="1" name=""/>
        <p:cNvGrpSpPr/>
        <p:nvPr/>
      </p:nvGrpSpPr>
      <p:grpSpPr>
        <a:xfrm>
          <a:off x="0" y="0"/>
          <a:ext cx="0" cy="0"/>
          <a:chOff x="0" y="0"/>
          <a:chExt cx="0" cy="0"/>
        </a:xfrm>
      </p:grpSpPr>
      <p:cxnSp>
        <p:nvCxnSpPr>
          <p:cNvPr id="4" name="Straight Connector 5"/>
          <p:cNvCxnSpPr/>
          <p:nvPr userDrawn="1"/>
        </p:nvCxnSpPr>
        <p:spPr>
          <a:xfrm>
            <a:off x="541338" y="6964363"/>
            <a:ext cx="336550"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chemeClr val="bg1"/>
                </a:solidFill>
                <a:latin typeface="Roboto Condensed Light" pitchFamily="2" charset="0"/>
              </a:rPr>
              <a:t>Верховний Суд</a:t>
            </a:r>
            <a:endParaRPr lang="en-US" sz="1200">
              <a:solidFill>
                <a:schemeClr val="bg1"/>
              </a:solidFill>
              <a:latin typeface="Roboto Condensed Light" pitchFamily="2" charset="0"/>
            </a:endParaRPr>
          </a:p>
        </p:txBody>
      </p:sp>
      <p:sp>
        <p:nvSpPr>
          <p:cNvPr id="7"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2" name="Title 1"/>
          <p:cNvSpPr>
            <a:spLocks noGrp="1"/>
          </p:cNvSpPr>
          <p:nvPr>
            <p:ph type="ctrTitle"/>
          </p:nvPr>
        </p:nvSpPr>
        <p:spPr>
          <a:xfrm>
            <a:off x="454771" y="387545"/>
            <a:ext cx="9085342" cy="4503432"/>
          </a:xfrm>
        </p:spPr>
        <p:txBody>
          <a:bodyPr>
            <a:noAutofit/>
          </a:bodyPr>
          <a:lstStyle>
            <a:lvl1pPr algn="l">
              <a:defRPr sz="4800" b="0" i="0" baseline="0">
                <a:solidFill>
                  <a:schemeClr val="bg1"/>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6" name="Slide Number Placeholder 5"/>
          <p:cNvSpPr>
            <a:spLocks noGrp="1"/>
          </p:cNvSpPr>
          <p:nvPr>
            <p:ph type="sldNum" sz="quarter" idx="14"/>
          </p:nvPr>
        </p:nvSpPr>
        <p:spPr>
          <a:xfrm>
            <a:off x="7858125" y="6570663"/>
            <a:ext cx="2405063" cy="401637"/>
          </a:xfrm>
        </p:spPr>
        <p:txBody>
          <a:bodyPr/>
          <a:lstStyle>
            <a:lvl1pPr>
              <a:defRPr sz="1200" b="0" i="0">
                <a:solidFill>
                  <a:schemeClr val="bg1"/>
                </a:solidFill>
                <a:latin typeface="Roboto Condensed Light" charset="0"/>
                <a:ea typeface="Roboto Condensed Light" charset="0"/>
                <a:cs typeface="Roboto Condensed Light" charset="0"/>
              </a:defRPr>
            </a:lvl1pPr>
          </a:lstStyle>
          <a:p>
            <a:pPr>
              <a:defRPr/>
            </a:pPr>
            <a:fld id="{03F31375-0AC7-4915-A755-7A723CF36D5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Слайд з таблицею">
    <p:bg>
      <p:bgPr>
        <a:solidFill>
          <a:srgbClr val="EFE7E3"/>
        </a:solidFill>
        <a:effectLst/>
      </p:bgPr>
    </p:bg>
    <p:spTree>
      <p:nvGrpSpPr>
        <p:cNvPr id="1" name=""/>
        <p:cNvGrpSpPr/>
        <p:nvPr/>
      </p:nvGrpSpPr>
      <p:grpSpPr>
        <a:xfrm>
          <a:off x="0" y="0"/>
          <a:ext cx="0" cy="0"/>
          <a:chOff x="0" y="0"/>
          <a:chExt cx="0" cy="0"/>
        </a:xfrm>
      </p:grpSpPr>
      <p:cxnSp>
        <p:nvCxnSpPr>
          <p:cNvPr id="5"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10" name="Table Placeholder 3"/>
          <p:cNvSpPr>
            <a:spLocks noGrp="1"/>
          </p:cNvSpPr>
          <p:nvPr>
            <p:ph type="tbl" sz="quarter" idx="15"/>
          </p:nvPr>
        </p:nvSpPr>
        <p:spPr>
          <a:xfrm>
            <a:off x="454025" y="1381125"/>
            <a:ext cx="9809163" cy="4946650"/>
          </a:xfrm>
        </p:spPr>
        <p:txBody>
          <a:bodyPr rtlCol="0">
            <a:normAutofit/>
          </a:bodyPr>
          <a:lstStyle>
            <a:lvl1pPr>
              <a:defRPr sz="1800" b="0" i="0">
                <a:solidFill>
                  <a:srgbClr val="00274E"/>
                </a:solidFill>
                <a:latin typeface="Roboto Condensed Light" charset="0"/>
                <a:ea typeface="Roboto Condensed Light" charset="0"/>
                <a:cs typeface="Roboto Condensed Light" charset="0"/>
              </a:defRPr>
            </a:lvl1pPr>
          </a:lstStyle>
          <a:p>
            <a:pPr lvl="0"/>
            <a:endParaRPr lang="en-US" noProof="0" dirty="0"/>
          </a:p>
        </p:txBody>
      </p:sp>
      <p:sp>
        <p:nvSpPr>
          <p:cNvPr id="7" name="Slide Number Placeholder 5"/>
          <p:cNvSpPr>
            <a:spLocks noGrp="1"/>
          </p:cNvSpPr>
          <p:nvPr>
            <p:ph type="sldNum" sz="quarter" idx="16"/>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EB1FEB62-E173-45DF-B4FE-8ACA270B0A9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Слайд зі списком">
    <p:spTree>
      <p:nvGrpSpPr>
        <p:cNvPr id="1" name=""/>
        <p:cNvGrpSpPr/>
        <p:nvPr/>
      </p:nvGrpSpPr>
      <p:grpSpPr>
        <a:xfrm>
          <a:off x="0" y="0"/>
          <a:ext cx="0" cy="0"/>
          <a:chOff x="0" y="0"/>
          <a:chExt cx="0" cy="0"/>
        </a:xfrm>
      </p:grpSpPr>
      <p:cxnSp>
        <p:nvCxnSpPr>
          <p:cNvPr id="5" name="Straight Connector 8"/>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userDrawn="1"/>
        </p:nvSpPr>
        <p:spPr>
          <a:xfrm>
            <a:off x="439738" y="6583363"/>
            <a:ext cx="1158875" cy="403225"/>
          </a:xfrm>
          <a:prstGeom prst="rect">
            <a:avLst/>
          </a:prstGeom>
        </p:spPr>
        <p:txBody>
          <a:bodyPr anchor="ctr"/>
          <a:lstStyle/>
          <a:p>
            <a:pPr defTabSz="1008063">
              <a:lnSpc>
                <a:spcPct val="114000"/>
              </a:lnSpc>
              <a:buFont typeface="Arial" charset="0"/>
              <a:buNone/>
              <a:defRPr/>
            </a:pPr>
            <a:r>
              <a:rPr lang="uk-UA" sz="1200">
                <a:solidFill>
                  <a:srgbClr val="00274E"/>
                </a:solidFill>
                <a:latin typeface="Roboto Condensed Light" pitchFamily="2" charset="0"/>
              </a:rPr>
              <a:t>Верховний Суд</a:t>
            </a:r>
            <a:endParaRPr lang="en-US" sz="1200">
              <a:solidFill>
                <a:srgbClr val="00274E"/>
              </a:solidFill>
              <a:latin typeface="Roboto Condensed Light"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dirty="0"/>
              <a:t>Образец заголовка</a:t>
            </a:r>
            <a:endParaRPr lang="en-US" dirty="0"/>
          </a:p>
        </p:txBody>
      </p:sp>
      <p:sp>
        <p:nvSpPr>
          <p:cNvPr id="3" name="Subtitle 2"/>
          <p:cNvSpPr>
            <a:spLocks noGrp="1"/>
          </p:cNvSpPr>
          <p:nvPr>
            <p:ph type="subTitle" idx="1"/>
          </p:nvPr>
        </p:nvSpPr>
        <p:spPr>
          <a:xfrm>
            <a:off x="454772" y="1290593"/>
            <a:ext cx="3776986" cy="3606721"/>
          </a:xfrm>
        </p:spPr>
        <p:txBody>
          <a:bodyPr>
            <a:noAutofit/>
          </a:bodyPr>
          <a:lstStyle>
            <a:lvl1pPr marL="285750" marR="0" indent="-285750" algn="l" defTabSz="1008400" rtl="0" eaLnBrk="1" fontAlgn="auto" latinLnBrk="0" hangingPunct="1">
              <a:lnSpc>
                <a:spcPct val="114000"/>
              </a:lnSpc>
              <a:spcBef>
                <a:spcPts val="0"/>
              </a:spcBef>
              <a:spcAft>
                <a:spcPts val="0"/>
              </a:spcAft>
              <a:buClrTx/>
              <a:buSzTx/>
              <a:buFont typeface="Arial" charset="0"/>
              <a:buChar char="•"/>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dirty="0"/>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dirty="0"/>
              <a:t>Образец текста</a:t>
            </a:r>
          </a:p>
        </p:txBody>
      </p:sp>
      <p:sp>
        <p:nvSpPr>
          <p:cNvPr id="7" name="Slide Number Placeholder 5"/>
          <p:cNvSpPr>
            <a:spLocks noGrp="1"/>
          </p:cNvSpPr>
          <p:nvPr>
            <p:ph type="sldNum" sz="quarter" idx="14"/>
          </p:nvPr>
        </p:nvSpPr>
        <p:spPr>
          <a:xfrm>
            <a:off x="7858125" y="6570663"/>
            <a:ext cx="2405063" cy="401637"/>
          </a:xfrm>
        </p:spPr>
        <p:txBody>
          <a:bodyPr/>
          <a:lstStyle>
            <a:lvl1pPr>
              <a:defRPr sz="1200" b="0" i="0">
                <a:solidFill>
                  <a:srgbClr val="00274E"/>
                </a:solidFill>
                <a:latin typeface="Roboto Condensed Light" charset="0"/>
                <a:ea typeface="Roboto Condensed Light" charset="0"/>
                <a:cs typeface="Roboto Condensed Light" charset="0"/>
              </a:defRPr>
            </a:lvl1pPr>
          </a:lstStyle>
          <a:p>
            <a:pPr>
              <a:defRPr/>
            </a:pPr>
            <a:fld id="{BC8A6124-BF30-4535-B198-CBEC0164299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35013" y="403225"/>
            <a:ext cx="9218612" cy="1460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735013" y="2012950"/>
            <a:ext cx="9218612" cy="4799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5013" y="7010400"/>
            <a:ext cx="2405062" cy="401638"/>
          </a:xfrm>
          <a:prstGeom prst="rect">
            <a:avLst/>
          </a:prstGeom>
        </p:spPr>
        <p:txBody>
          <a:bodyPr vert="horz" lIns="91440" tIns="45720" rIns="91440" bIns="45720" rtlCol="0" anchor="ctr"/>
          <a:lstStyle>
            <a:lvl1pPr algn="l" defTabSz="995507" fontAlgn="auto">
              <a:spcBef>
                <a:spcPts val="0"/>
              </a:spcBef>
              <a:spcAft>
                <a:spcPts val="0"/>
              </a:spcAft>
              <a:defRPr sz="1323">
                <a:solidFill>
                  <a:schemeClr val="tx1">
                    <a:tint val="75000"/>
                  </a:schemeClr>
                </a:solidFill>
                <a:latin typeface="+mn-lt"/>
                <a:cs typeface="+mn-cs"/>
              </a:defRPr>
            </a:lvl1pPr>
          </a:lstStyle>
          <a:p>
            <a:pPr>
              <a:defRPr/>
            </a:pPr>
            <a:fld id="{F15488D3-EB1E-4991-B984-E630E9A679AA}" type="datetime1">
              <a:rPr lang="en-US"/>
              <a:pPr>
                <a:defRPr/>
              </a:pPr>
              <a:t>8/7/2020</a:t>
            </a:fld>
            <a:endParaRPr lang="en-US" dirty="0"/>
          </a:p>
        </p:txBody>
      </p:sp>
      <p:sp>
        <p:nvSpPr>
          <p:cNvPr id="5" name="Footer Placeholder 4"/>
          <p:cNvSpPr>
            <a:spLocks noGrp="1"/>
          </p:cNvSpPr>
          <p:nvPr>
            <p:ph type="ftr" sz="quarter" idx="3"/>
          </p:nvPr>
        </p:nvSpPr>
        <p:spPr>
          <a:xfrm>
            <a:off x="3540125" y="7010400"/>
            <a:ext cx="3608388" cy="401638"/>
          </a:xfrm>
          <a:prstGeom prst="rect">
            <a:avLst/>
          </a:prstGeom>
        </p:spPr>
        <p:txBody>
          <a:bodyPr vert="horz" lIns="91440" tIns="45720" rIns="91440" bIns="45720" rtlCol="0" anchor="ctr"/>
          <a:lstStyle>
            <a:lvl1pPr algn="ctr" defTabSz="995507" fontAlgn="auto">
              <a:spcBef>
                <a:spcPts val="0"/>
              </a:spcBef>
              <a:spcAft>
                <a:spcPts val="0"/>
              </a:spcAft>
              <a:defRPr sz="1323">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548563" y="7010400"/>
            <a:ext cx="2405062" cy="401638"/>
          </a:xfrm>
          <a:prstGeom prst="rect">
            <a:avLst/>
          </a:prstGeom>
        </p:spPr>
        <p:txBody>
          <a:bodyPr vert="horz" lIns="91440" tIns="45720" rIns="91440" bIns="45720" rtlCol="0" anchor="ctr"/>
          <a:lstStyle>
            <a:lvl1pPr algn="r" defTabSz="995507" fontAlgn="auto">
              <a:spcBef>
                <a:spcPts val="0"/>
              </a:spcBef>
              <a:spcAft>
                <a:spcPts val="0"/>
              </a:spcAft>
              <a:defRPr sz="1323">
                <a:solidFill>
                  <a:schemeClr val="tx1">
                    <a:tint val="75000"/>
                  </a:schemeClr>
                </a:solidFill>
                <a:latin typeface="+mn-lt"/>
                <a:cs typeface="+mn-cs"/>
              </a:defRPr>
            </a:lvl1pPr>
          </a:lstStyle>
          <a:p>
            <a:pPr>
              <a:defRPr/>
            </a:pPr>
            <a:fld id="{4911D0E4-7385-4470-9CC1-B9A63103160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hf hdr="0" ftr="0" dt="0"/>
  <p:txStyles>
    <p:titleStyle>
      <a:lvl1pPr algn="l" defTabSz="1008063" rtl="0" eaLnBrk="0" fontAlgn="base" hangingPunct="0">
        <a:lnSpc>
          <a:spcPct val="90000"/>
        </a:lnSpc>
        <a:spcBef>
          <a:spcPct val="0"/>
        </a:spcBef>
        <a:spcAft>
          <a:spcPct val="0"/>
        </a:spcAft>
        <a:defRPr sz="4800" kern="1200">
          <a:solidFill>
            <a:schemeClr val="tx1"/>
          </a:solidFill>
          <a:latin typeface="+mj-lt"/>
          <a:ea typeface="+mj-ea"/>
          <a:cs typeface="+mj-cs"/>
        </a:defRPr>
      </a:lvl1pPr>
      <a:lvl2pPr algn="l" defTabSz="1008063" rtl="0" eaLnBrk="0" fontAlgn="base" hangingPunct="0">
        <a:lnSpc>
          <a:spcPct val="90000"/>
        </a:lnSpc>
        <a:spcBef>
          <a:spcPct val="0"/>
        </a:spcBef>
        <a:spcAft>
          <a:spcPct val="0"/>
        </a:spcAft>
        <a:defRPr sz="4800">
          <a:solidFill>
            <a:schemeClr val="tx1"/>
          </a:solidFill>
          <a:latin typeface="Calibri Light" pitchFamily="34" charset="0"/>
        </a:defRPr>
      </a:lvl2pPr>
      <a:lvl3pPr algn="l" defTabSz="1008063" rtl="0" eaLnBrk="0" fontAlgn="base" hangingPunct="0">
        <a:lnSpc>
          <a:spcPct val="90000"/>
        </a:lnSpc>
        <a:spcBef>
          <a:spcPct val="0"/>
        </a:spcBef>
        <a:spcAft>
          <a:spcPct val="0"/>
        </a:spcAft>
        <a:defRPr sz="4800">
          <a:solidFill>
            <a:schemeClr val="tx1"/>
          </a:solidFill>
          <a:latin typeface="Calibri Light" pitchFamily="34" charset="0"/>
        </a:defRPr>
      </a:lvl3pPr>
      <a:lvl4pPr algn="l" defTabSz="1008063" rtl="0" eaLnBrk="0" fontAlgn="base" hangingPunct="0">
        <a:lnSpc>
          <a:spcPct val="90000"/>
        </a:lnSpc>
        <a:spcBef>
          <a:spcPct val="0"/>
        </a:spcBef>
        <a:spcAft>
          <a:spcPct val="0"/>
        </a:spcAft>
        <a:defRPr sz="4800">
          <a:solidFill>
            <a:schemeClr val="tx1"/>
          </a:solidFill>
          <a:latin typeface="Calibri Light" pitchFamily="34" charset="0"/>
        </a:defRPr>
      </a:lvl4pPr>
      <a:lvl5pPr algn="l" defTabSz="1008063" rtl="0" eaLnBrk="0" fontAlgn="base" hangingPunct="0">
        <a:lnSpc>
          <a:spcPct val="90000"/>
        </a:lnSpc>
        <a:spcBef>
          <a:spcPct val="0"/>
        </a:spcBef>
        <a:spcAft>
          <a:spcPct val="0"/>
        </a:spcAft>
        <a:defRPr sz="4800">
          <a:solidFill>
            <a:schemeClr val="tx1"/>
          </a:solidFill>
          <a:latin typeface="Calibri Light" pitchFamily="34" charset="0"/>
        </a:defRPr>
      </a:lvl5pPr>
      <a:lvl6pPr marL="457200" algn="l" defTabSz="1008063" rtl="0" fontAlgn="base">
        <a:lnSpc>
          <a:spcPct val="90000"/>
        </a:lnSpc>
        <a:spcBef>
          <a:spcPct val="0"/>
        </a:spcBef>
        <a:spcAft>
          <a:spcPct val="0"/>
        </a:spcAft>
        <a:defRPr sz="4800">
          <a:solidFill>
            <a:schemeClr val="tx1"/>
          </a:solidFill>
          <a:latin typeface="Calibri Light" pitchFamily="34" charset="0"/>
        </a:defRPr>
      </a:lvl6pPr>
      <a:lvl7pPr marL="914400" algn="l" defTabSz="1008063" rtl="0" fontAlgn="base">
        <a:lnSpc>
          <a:spcPct val="90000"/>
        </a:lnSpc>
        <a:spcBef>
          <a:spcPct val="0"/>
        </a:spcBef>
        <a:spcAft>
          <a:spcPct val="0"/>
        </a:spcAft>
        <a:defRPr sz="4800">
          <a:solidFill>
            <a:schemeClr val="tx1"/>
          </a:solidFill>
          <a:latin typeface="Calibri Light" pitchFamily="34" charset="0"/>
        </a:defRPr>
      </a:lvl7pPr>
      <a:lvl8pPr marL="1371600" algn="l" defTabSz="1008063" rtl="0" fontAlgn="base">
        <a:lnSpc>
          <a:spcPct val="90000"/>
        </a:lnSpc>
        <a:spcBef>
          <a:spcPct val="0"/>
        </a:spcBef>
        <a:spcAft>
          <a:spcPct val="0"/>
        </a:spcAft>
        <a:defRPr sz="4800">
          <a:solidFill>
            <a:schemeClr val="tx1"/>
          </a:solidFill>
          <a:latin typeface="Calibri Light" pitchFamily="34" charset="0"/>
        </a:defRPr>
      </a:lvl8pPr>
      <a:lvl9pPr marL="1828800" algn="l" defTabSz="1008063" rtl="0" fontAlgn="base">
        <a:lnSpc>
          <a:spcPct val="90000"/>
        </a:lnSpc>
        <a:spcBef>
          <a:spcPct val="0"/>
        </a:spcBef>
        <a:spcAft>
          <a:spcPct val="0"/>
        </a:spcAft>
        <a:defRPr sz="4800">
          <a:solidFill>
            <a:schemeClr val="tx1"/>
          </a:solidFill>
          <a:latin typeface="Calibri Light" pitchFamily="34" charset="0"/>
        </a:defRPr>
      </a:lvl9pPr>
    </p:titleStyle>
    <p:bodyStyle>
      <a:lvl1pPr marL="250825" indent="-250825" algn="l" defTabSz="1008063" rtl="0" eaLnBrk="0" fontAlgn="base" hangingPunct="0">
        <a:lnSpc>
          <a:spcPct val="90000"/>
        </a:lnSpc>
        <a:spcBef>
          <a:spcPts val="1100"/>
        </a:spcBef>
        <a:spcAft>
          <a:spcPct val="0"/>
        </a:spcAft>
        <a:buFont typeface="Arial" charset="0"/>
        <a:buChar char="•"/>
        <a:defRPr sz="3000" kern="1200">
          <a:solidFill>
            <a:schemeClr val="tx1"/>
          </a:solidFill>
          <a:latin typeface="+mn-lt"/>
          <a:ea typeface="+mn-ea"/>
          <a:cs typeface="+mn-cs"/>
        </a:defRPr>
      </a:lvl1pPr>
      <a:lvl2pPr marL="755650" indent="-250825" algn="l" defTabSz="1008063" rtl="0" eaLnBrk="0" fontAlgn="base" hangingPunct="0">
        <a:lnSpc>
          <a:spcPct val="90000"/>
        </a:lnSpc>
        <a:spcBef>
          <a:spcPts val="550"/>
        </a:spcBef>
        <a:spcAft>
          <a:spcPct val="0"/>
        </a:spcAft>
        <a:buFont typeface="Arial" charset="0"/>
        <a:buChar char="•"/>
        <a:defRPr sz="2600" kern="1200">
          <a:solidFill>
            <a:schemeClr val="tx1"/>
          </a:solidFill>
          <a:latin typeface="+mn-lt"/>
          <a:ea typeface="+mn-ea"/>
          <a:cs typeface="+mn-cs"/>
        </a:defRPr>
      </a:lvl2pPr>
      <a:lvl3pPr marL="1260475" indent="-250825" algn="l" defTabSz="1008063" rtl="0" eaLnBrk="0" fontAlgn="base" hangingPunct="0">
        <a:lnSpc>
          <a:spcPct val="90000"/>
        </a:lnSpc>
        <a:spcBef>
          <a:spcPts val="550"/>
        </a:spcBef>
        <a:spcAft>
          <a:spcPct val="0"/>
        </a:spcAft>
        <a:buFont typeface="Arial" charset="0"/>
        <a:buChar char="•"/>
        <a:defRPr sz="2200" kern="1200">
          <a:solidFill>
            <a:schemeClr val="tx1"/>
          </a:solidFill>
          <a:latin typeface="+mn-lt"/>
          <a:ea typeface="+mn-ea"/>
          <a:cs typeface="+mn-cs"/>
        </a:defRPr>
      </a:lvl3pPr>
      <a:lvl4pPr marL="1763713" indent="-250825" algn="l" defTabSz="1008063" rtl="0" eaLnBrk="0" fontAlgn="base" hangingPunct="0">
        <a:lnSpc>
          <a:spcPct val="90000"/>
        </a:lnSpc>
        <a:spcBef>
          <a:spcPts val="550"/>
        </a:spcBef>
        <a:spcAft>
          <a:spcPct val="0"/>
        </a:spcAft>
        <a:buFont typeface="Arial" charset="0"/>
        <a:buChar char="•"/>
        <a:defRPr sz="1900" kern="1200">
          <a:solidFill>
            <a:schemeClr val="tx1"/>
          </a:solidFill>
          <a:latin typeface="+mn-lt"/>
          <a:ea typeface="+mn-ea"/>
          <a:cs typeface="+mn-cs"/>
        </a:defRPr>
      </a:lvl4pPr>
      <a:lvl5pPr marL="2268538" indent="-250825" algn="l" defTabSz="1008063" rtl="0" eaLnBrk="0" fontAlgn="base" hangingPunct="0">
        <a:lnSpc>
          <a:spcPct val="90000"/>
        </a:lnSpc>
        <a:spcBef>
          <a:spcPts val="550"/>
        </a:spcBef>
        <a:spcAft>
          <a:spcPct val="0"/>
        </a:spcAft>
        <a:buFont typeface="Arial" charset="0"/>
        <a:buChar char="•"/>
        <a:defRPr sz="1900"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p:bodyStyle>
    <p:otherStyle>
      <a:defPPr>
        <a:defRPr lang="en-US"/>
      </a:defPPr>
      <a:lvl1pPr marL="0" algn="l" defTabSz="1008400" rtl="0" eaLnBrk="1" latinLnBrk="0" hangingPunct="1">
        <a:defRPr sz="1985" kern="1200">
          <a:solidFill>
            <a:schemeClr val="tx1"/>
          </a:solidFill>
          <a:latin typeface="+mn-lt"/>
          <a:ea typeface="+mn-ea"/>
          <a:cs typeface="+mn-cs"/>
        </a:defRPr>
      </a:lvl1pPr>
      <a:lvl2pPr marL="504200" algn="l" defTabSz="1008400" rtl="0" eaLnBrk="1" latinLnBrk="0" hangingPunct="1">
        <a:defRPr sz="1985" kern="1200">
          <a:solidFill>
            <a:schemeClr val="tx1"/>
          </a:solidFill>
          <a:latin typeface="+mn-lt"/>
          <a:ea typeface="+mn-ea"/>
          <a:cs typeface="+mn-cs"/>
        </a:defRPr>
      </a:lvl2pPr>
      <a:lvl3pPr marL="1008400" algn="l" defTabSz="1008400" rtl="0" eaLnBrk="1" latinLnBrk="0" hangingPunct="1">
        <a:defRPr sz="1985" kern="1200">
          <a:solidFill>
            <a:schemeClr val="tx1"/>
          </a:solidFill>
          <a:latin typeface="+mn-lt"/>
          <a:ea typeface="+mn-ea"/>
          <a:cs typeface="+mn-cs"/>
        </a:defRPr>
      </a:lvl3pPr>
      <a:lvl4pPr marL="1512600" algn="l" defTabSz="1008400" rtl="0" eaLnBrk="1" latinLnBrk="0" hangingPunct="1">
        <a:defRPr sz="1985" kern="1200">
          <a:solidFill>
            <a:schemeClr val="tx1"/>
          </a:solidFill>
          <a:latin typeface="+mn-lt"/>
          <a:ea typeface="+mn-ea"/>
          <a:cs typeface="+mn-cs"/>
        </a:defRPr>
      </a:lvl4pPr>
      <a:lvl5pPr marL="2016801" algn="l" defTabSz="1008400" rtl="0" eaLnBrk="1" latinLnBrk="0" hangingPunct="1">
        <a:defRPr sz="1985" kern="1200">
          <a:solidFill>
            <a:schemeClr val="tx1"/>
          </a:solidFill>
          <a:latin typeface="+mn-lt"/>
          <a:ea typeface="+mn-ea"/>
          <a:cs typeface="+mn-cs"/>
        </a:defRPr>
      </a:lvl5pPr>
      <a:lvl6pPr marL="2521001" algn="l" defTabSz="1008400" rtl="0" eaLnBrk="1" latinLnBrk="0" hangingPunct="1">
        <a:defRPr sz="1985" kern="1200">
          <a:solidFill>
            <a:schemeClr val="tx1"/>
          </a:solidFill>
          <a:latin typeface="+mn-lt"/>
          <a:ea typeface="+mn-ea"/>
          <a:cs typeface="+mn-cs"/>
        </a:defRPr>
      </a:lvl6pPr>
      <a:lvl7pPr marL="3025201" algn="l" defTabSz="1008400" rtl="0" eaLnBrk="1" latinLnBrk="0" hangingPunct="1">
        <a:defRPr sz="1985" kern="1200">
          <a:solidFill>
            <a:schemeClr val="tx1"/>
          </a:solidFill>
          <a:latin typeface="+mn-lt"/>
          <a:ea typeface="+mn-ea"/>
          <a:cs typeface="+mn-cs"/>
        </a:defRPr>
      </a:lvl7pPr>
      <a:lvl8pPr marL="3529401" algn="l" defTabSz="1008400" rtl="0" eaLnBrk="1" latinLnBrk="0" hangingPunct="1">
        <a:defRPr sz="1985" kern="1200">
          <a:solidFill>
            <a:schemeClr val="tx1"/>
          </a:solidFill>
          <a:latin typeface="+mn-lt"/>
          <a:ea typeface="+mn-ea"/>
          <a:cs typeface="+mn-cs"/>
        </a:defRPr>
      </a:lvl8pPr>
      <a:lvl9pPr marL="4033601" algn="l" defTabSz="1008400" rtl="0" eaLnBrk="1" latinLnBrk="0" hangingPunct="1">
        <a:defRPr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5"/>
          <p:cNvSpPr>
            <a:spLocks noGrp="1"/>
          </p:cNvSpPr>
          <p:nvPr>
            <p:ph type="ctrTitle"/>
          </p:nvPr>
        </p:nvSpPr>
        <p:spPr>
          <a:xfrm>
            <a:off x="274638" y="2542750"/>
            <a:ext cx="10217150" cy="2479955"/>
          </a:xfrm>
        </p:spPr>
        <p:txBody>
          <a:bodyPr/>
          <a:lstStyle/>
          <a:p>
            <a:pPr algn="ctr" eaLnBrk="1" hangingPunct="1"/>
            <a:r>
              <a:rPr lang="ru-RU" sz="4000" dirty="0">
                <a:latin typeface="+mj-lt"/>
              </a:rPr>
              <a:t>«</a:t>
            </a:r>
            <a:r>
              <a:rPr lang="ru-RU" sz="4000" dirty="0" err="1">
                <a:latin typeface="+mj-lt"/>
              </a:rPr>
              <a:t>Судова</a:t>
            </a:r>
            <a:r>
              <a:rPr lang="ru-RU" sz="4000" dirty="0">
                <a:latin typeface="+mj-lt"/>
              </a:rPr>
              <a:t> практика Верховного Суду в </a:t>
            </a:r>
            <a:r>
              <a:rPr lang="ru-RU" sz="4000" dirty="0" err="1">
                <a:latin typeface="+mj-lt"/>
              </a:rPr>
              <a:t>іпотечних</a:t>
            </a:r>
            <a:r>
              <a:rPr lang="ru-RU" sz="4000" dirty="0">
                <a:latin typeface="+mj-lt"/>
              </a:rPr>
              <a:t> спорах»</a:t>
            </a:r>
            <a:br>
              <a:rPr lang="ru-RU" sz="5300" dirty="0">
                <a:latin typeface="+mj-lt"/>
              </a:rPr>
            </a:br>
            <a:br>
              <a:rPr lang="uk-UA" sz="2000" dirty="0">
                <a:latin typeface="Roboto Condensed Light" pitchFamily="2" charset="0"/>
              </a:rPr>
            </a:br>
            <a:br>
              <a:rPr lang="uk-UA" sz="2000" dirty="0">
                <a:latin typeface="Roboto Condensed Light" pitchFamily="2" charset="0"/>
              </a:rPr>
            </a:br>
            <a:r>
              <a:rPr lang="uk-UA" sz="2000" dirty="0">
                <a:latin typeface="Roboto Condensed Light" pitchFamily="2" charset="0"/>
              </a:rPr>
              <a:t>07 серпня 2020 року</a:t>
            </a:r>
            <a:br>
              <a:rPr lang="uk-UA" dirty="0">
                <a:latin typeface="Arial" charset="0"/>
              </a:rPr>
            </a:br>
            <a:endParaRPr lang="uk-UA" sz="3200" dirty="0">
              <a:latin typeface="Roboto Condensed 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745363" y="2485978"/>
            <a:ext cx="9403882" cy="4662534"/>
          </a:xfrm>
        </p:spPr>
        <p:txBody>
          <a:bodyPr/>
          <a:lstStyle/>
          <a:p>
            <a:pPr algn="just"/>
            <a:r>
              <a:rPr lang="uk-UA" sz="2000" dirty="0">
                <a:latin typeface="Roboto Condensed Light" pitchFamily="2" charset="0"/>
              </a:rPr>
              <a:t>Іпотека є специфічним видом забезпечення виконання зобов’язання нерухомим майном, що залишається у володінні і користуванні його власника, який обмежений у правомочності самостійно розпоряджатися предметом іпотеки. Тобто іпотека обмежує такий елемент права власності, як право розпорядження нерухомим майном, яке є предметом іпотечного договору. Зазначений вид забезпечення виконання зобов’язання передбачає стимулювання боржника до належного виконання зобов’язання та запобігання негативним наслідкам, що настають у разі порушення ним свого зобов’язання. У разі порушення боржником свого зобов’язання до особи, яка передала в іпотеку нерухоме майно для забезпечення виконання такого зобов’язання, можуть бути застосовані заходи цивільно-правової відповідальності у виді звернення стягнення на предмет іпотеки. Особливістю цього виду забезпечення виконання зобов’язання є те, що обтяження майна іпотекою відбувається незалежно від зміни власника такого майна, тому стосовно кожного наступного власника іпотечного майна виникають ризики настання відповідальності перед </a:t>
            </a:r>
            <a:r>
              <a:rPr lang="uk-UA" sz="2000" dirty="0" err="1">
                <a:latin typeface="Roboto Condensed Light" pitchFamily="2" charset="0"/>
              </a:rPr>
              <a:t>іпотекодержателем</a:t>
            </a:r>
            <a:r>
              <a:rPr lang="uk-UA" sz="2000" dirty="0">
                <a:latin typeface="Roboto Condensed Light" pitchFamily="2" charset="0"/>
              </a:rPr>
              <a:t> за невиконання боржником основного зобов’язання, зокрема звернення стягнення на предмет іпотеки.</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Рішення Конституційного Суду України від 14 липня 2020 року № 8-р/2020 (щодо відповідності Конституції України (конституційності) положень ч. 1, 2 ст. 23 ЗУ "Про іпотеку"</a:t>
            </a:r>
            <a:endParaRPr lang="ru-RU" dirty="0">
              <a:solidFill>
                <a:schemeClr val="bg1"/>
              </a:solidFill>
              <a:latin typeface="Roboto Condensed Light" pitchFamily="2" charset="0"/>
            </a:endParaRPr>
          </a:p>
        </p:txBody>
      </p:sp>
      <p:sp>
        <p:nvSpPr>
          <p:cNvPr id="5" name="Rectangle 4"/>
          <p:cNvSpPr>
            <a:spLocks noChangeArrowheads="1"/>
          </p:cNvSpPr>
          <p:nvPr/>
        </p:nvSpPr>
        <p:spPr bwMode="auto">
          <a:xfrm>
            <a:off x="1728679" y="1640658"/>
            <a:ext cx="8407616" cy="954107"/>
          </a:xfrm>
          <a:prstGeom prst="rect">
            <a:avLst/>
          </a:prstGeom>
          <a:noFill/>
          <a:ln w="9525">
            <a:noFill/>
            <a:miter lim="800000"/>
            <a:headEnd/>
            <a:tailEnd/>
          </a:ln>
        </p:spPr>
        <p:txBody>
          <a:bodyPr wrap="square">
            <a:spAutoFit/>
          </a:bodyPr>
          <a:lstStyle/>
          <a:p>
            <a:pPr algn="ctr" defTabSz="914400"/>
            <a:r>
              <a:rPr lang="ru-RU" sz="2800" dirty="0" err="1">
                <a:solidFill>
                  <a:schemeClr val="bg1"/>
                </a:solidFill>
                <a:latin typeface="Roboto Condensed Light" panose="02000000000000000000" pitchFamily="2" charset="0"/>
                <a:ea typeface="Roboto Condensed Light" panose="02000000000000000000" pitchFamily="2" charset="0"/>
              </a:rPr>
              <a:t>Наслідки</a:t>
            </a:r>
            <a:r>
              <a:rPr lang="ru-RU" sz="2800" dirty="0">
                <a:solidFill>
                  <a:schemeClr val="bg1"/>
                </a:solidFill>
                <a:latin typeface="Roboto Condensed Light" panose="02000000000000000000" pitchFamily="2" charset="0"/>
                <a:ea typeface="Roboto Condensed Light" panose="02000000000000000000" pitchFamily="2" charset="0"/>
              </a:rPr>
              <a:t> переходу права </a:t>
            </a:r>
            <a:r>
              <a:rPr lang="ru-RU" sz="2800" dirty="0" err="1">
                <a:solidFill>
                  <a:schemeClr val="bg1"/>
                </a:solidFill>
                <a:latin typeface="Roboto Condensed Light" panose="02000000000000000000" pitchFamily="2" charset="0"/>
                <a:ea typeface="Roboto Condensed Light" panose="02000000000000000000" pitchFamily="2" charset="0"/>
              </a:rPr>
              <a:t>власності</a:t>
            </a:r>
            <a:r>
              <a:rPr lang="ru-RU" sz="2800" dirty="0">
                <a:solidFill>
                  <a:schemeClr val="bg1"/>
                </a:solidFill>
                <a:latin typeface="Roboto Condensed Light" panose="02000000000000000000" pitchFamily="2" charset="0"/>
                <a:ea typeface="Roboto Condensed Light" panose="02000000000000000000" pitchFamily="2" charset="0"/>
              </a:rPr>
              <a:t> на предмет </a:t>
            </a:r>
            <a:r>
              <a:rPr lang="ru-RU" sz="2800" dirty="0" err="1">
                <a:solidFill>
                  <a:schemeClr val="bg1"/>
                </a:solidFill>
                <a:latin typeface="Roboto Condensed Light" panose="02000000000000000000" pitchFamily="2" charset="0"/>
                <a:ea typeface="Roboto Condensed Light" panose="02000000000000000000" pitchFamily="2" charset="0"/>
              </a:rPr>
              <a:t>іпотеки</a:t>
            </a:r>
            <a:r>
              <a:rPr lang="ru-RU" sz="2800" dirty="0">
                <a:solidFill>
                  <a:schemeClr val="bg1"/>
                </a:solidFill>
                <a:latin typeface="Roboto Condensed Light" panose="02000000000000000000" pitchFamily="2" charset="0"/>
                <a:ea typeface="Roboto Condensed Light" panose="02000000000000000000" pitchFamily="2" charset="0"/>
              </a:rPr>
              <a:t> до </a:t>
            </a:r>
            <a:r>
              <a:rPr lang="ru-RU" sz="2800" dirty="0" err="1">
                <a:solidFill>
                  <a:schemeClr val="bg1"/>
                </a:solidFill>
                <a:latin typeface="Roboto Condensed Light" panose="02000000000000000000" pitchFamily="2" charset="0"/>
                <a:ea typeface="Roboto Condensed Light" panose="02000000000000000000" pitchFamily="2" charset="0"/>
              </a:rPr>
              <a:t>третьої</a:t>
            </a:r>
            <a:r>
              <a:rPr lang="ru-RU" sz="2800" dirty="0">
                <a:solidFill>
                  <a:schemeClr val="bg1"/>
                </a:solidFill>
                <a:latin typeface="Roboto Condensed Light" panose="02000000000000000000" pitchFamily="2" charset="0"/>
                <a:ea typeface="Roboto Condensed Light" panose="02000000000000000000" pitchFamily="2" charset="0"/>
              </a:rPr>
              <a:t> особи</a:t>
            </a:r>
            <a:endParaRPr lang="uk-UA" sz="28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108257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12740" y="2505228"/>
            <a:ext cx="9403882" cy="4797272"/>
          </a:xfrm>
        </p:spPr>
        <p:txBody>
          <a:bodyPr/>
          <a:lstStyle/>
          <a:p>
            <a:r>
              <a:rPr lang="ru-RU" sz="2200" dirty="0" err="1">
                <a:latin typeface="Roboto Condensed Light" pitchFamily="2" charset="0"/>
              </a:rPr>
              <a:t>Обтяження</a:t>
            </a:r>
            <a:r>
              <a:rPr lang="ru-RU" sz="2200" dirty="0">
                <a:latin typeface="Roboto Condensed Light" pitchFamily="2" charset="0"/>
              </a:rPr>
              <a:t> </a:t>
            </a:r>
            <a:r>
              <a:rPr lang="ru-RU" sz="2200" dirty="0" err="1">
                <a:latin typeface="Roboto Condensed Light" pitchFamily="2" charset="0"/>
              </a:rPr>
              <a:t>нерухомого</a:t>
            </a:r>
            <a:r>
              <a:rPr lang="ru-RU" sz="2200" dirty="0">
                <a:latin typeface="Roboto Condensed Light" pitchFamily="2" charset="0"/>
              </a:rPr>
              <a:t> майна </a:t>
            </a:r>
            <a:r>
              <a:rPr lang="ru-RU" sz="2200" dirty="0" err="1">
                <a:latin typeface="Roboto Condensed Light" pitchFamily="2" charset="0"/>
              </a:rPr>
              <a:t>іпотекою</a:t>
            </a:r>
            <a:r>
              <a:rPr lang="ru-RU" sz="2200" dirty="0">
                <a:latin typeface="Roboto Condensed Light" pitchFamily="2" charset="0"/>
              </a:rPr>
              <a:t> </a:t>
            </a:r>
            <a:r>
              <a:rPr lang="ru-RU" sz="2200" dirty="0" err="1">
                <a:latin typeface="Roboto Condensed Light" pitchFamily="2" charset="0"/>
              </a:rPr>
              <a:t>передбачає</a:t>
            </a:r>
            <a:r>
              <a:rPr lang="ru-RU" sz="2200" dirty="0">
                <a:latin typeface="Roboto Condensed Light" pitchFamily="2" charset="0"/>
              </a:rPr>
              <a:t> </a:t>
            </a:r>
            <a:r>
              <a:rPr lang="ru-RU" sz="2200" dirty="0" err="1">
                <a:latin typeface="Roboto Condensed Light" pitchFamily="2" charset="0"/>
              </a:rPr>
              <a:t>заборону</a:t>
            </a:r>
            <a:r>
              <a:rPr lang="ru-RU" sz="2200" dirty="0">
                <a:latin typeface="Roboto Condensed Light" pitchFamily="2" charset="0"/>
              </a:rPr>
              <a:t> </a:t>
            </a:r>
            <a:r>
              <a:rPr lang="ru-RU" sz="2200" dirty="0" err="1">
                <a:latin typeface="Roboto Condensed Light" pitchFamily="2" charset="0"/>
              </a:rPr>
              <a:t>або</a:t>
            </a:r>
            <a:r>
              <a:rPr lang="ru-RU" sz="2200" dirty="0">
                <a:latin typeface="Roboto Condensed Light" pitchFamily="2" charset="0"/>
              </a:rPr>
              <a:t> </a:t>
            </a:r>
            <a:r>
              <a:rPr lang="ru-RU" sz="2200" dirty="0" err="1">
                <a:latin typeface="Roboto Condensed Light" pitchFamily="2" charset="0"/>
              </a:rPr>
              <a:t>обмеження</a:t>
            </a:r>
            <a:r>
              <a:rPr lang="ru-RU" sz="2200" dirty="0">
                <a:latin typeface="Roboto Condensed Light" pitchFamily="2" charset="0"/>
              </a:rPr>
              <a:t> </a:t>
            </a:r>
            <a:r>
              <a:rPr lang="ru-RU" sz="2200" dirty="0" err="1">
                <a:latin typeface="Roboto Condensed Light" pitchFamily="2" charset="0"/>
              </a:rPr>
              <a:t>розпорядження</a:t>
            </a:r>
            <a:r>
              <a:rPr lang="ru-RU" sz="2200" dirty="0">
                <a:latin typeface="Roboto Condensed Light" pitchFamily="2" charset="0"/>
              </a:rPr>
              <a:t> та/</a:t>
            </a:r>
            <a:r>
              <a:rPr lang="ru-RU" sz="2200" dirty="0" err="1">
                <a:latin typeface="Roboto Condensed Light" pitchFamily="2" charset="0"/>
              </a:rPr>
              <a:t>або</a:t>
            </a:r>
            <a:r>
              <a:rPr lang="ru-RU" sz="2200" dirty="0">
                <a:latin typeface="Roboto Condensed Light" pitchFamily="2" charset="0"/>
              </a:rPr>
              <a:t> </a:t>
            </a:r>
            <a:r>
              <a:rPr lang="ru-RU" sz="2200" dirty="0" err="1">
                <a:latin typeface="Roboto Condensed Light" pitchFamily="2" charset="0"/>
              </a:rPr>
              <a:t>користування</a:t>
            </a:r>
            <a:r>
              <a:rPr lang="ru-RU" sz="2200" dirty="0">
                <a:latin typeface="Roboto Condensed Light" pitchFamily="2" charset="0"/>
              </a:rPr>
              <a:t> </a:t>
            </a:r>
            <a:r>
              <a:rPr lang="ru-RU" sz="2200" dirty="0" err="1">
                <a:latin typeface="Roboto Condensed Light" pitchFamily="2" charset="0"/>
              </a:rPr>
              <a:t>нерухомим</a:t>
            </a:r>
            <a:r>
              <a:rPr lang="ru-RU" sz="2200" dirty="0">
                <a:latin typeface="Roboto Condensed Light" pitchFamily="2" charset="0"/>
              </a:rPr>
              <a:t> </a:t>
            </a:r>
            <a:r>
              <a:rPr lang="ru-RU" sz="2200" dirty="0" err="1">
                <a:latin typeface="Roboto Condensed Light" pitchFamily="2" charset="0"/>
              </a:rPr>
              <a:t>майном</a:t>
            </a:r>
            <a:r>
              <a:rPr lang="ru-RU" sz="2200" dirty="0">
                <a:latin typeface="Roboto Condensed Light" pitchFamily="2" charset="0"/>
              </a:rPr>
              <a:t> та </a:t>
            </a:r>
            <a:r>
              <a:rPr lang="ru-RU" sz="2200" dirty="0" err="1">
                <a:latin typeface="Roboto Condensed Light" pitchFamily="2" charset="0"/>
              </a:rPr>
              <a:t>виникає</a:t>
            </a:r>
            <a:r>
              <a:rPr lang="ru-RU" sz="2200" dirty="0">
                <a:latin typeface="Roboto Condensed Light" pitchFamily="2" charset="0"/>
              </a:rPr>
              <a:t> з моменту </a:t>
            </a:r>
            <a:r>
              <a:rPr lang="ru-RU" sz="2200" dirty="0" err="1">
                <a:latin typeface="Roboto Condensed Light" pitchFamily="2" charset="0"/>
              </a:rPr>
              <a:t>внесення</a:t>
            </a:r>
            <a:r>
              <a:rPr lang="ru-RU" sz="2200" dirty="0">
                <a:latin typeface="Roboto Condensed Light" pitchFamily="2" charset="0"/>
              </a:rPr>
              <a:t> </a:t>
            </a:r>
            <a:r>
              <a:rPr lang="ru-RU" sz="2200" dirty="0" err="1">
                <a:latin typeface="Roboto Condensed Light" pitchFamily="2" charset="0"/>
              </a:rPr>
              <a:t>відповідних</a:t>
            </a:r>
            <a:r>
              <a:rPr lang="ru-RU" sz="2200" dirty="0">
                <a:latin typeface="Roboto Condensed Light" pitchFamily="2" charset="0"/>
              </a:rPr>
              <a:t> </a:t>
            </a:r>
            <a:r>
              <a:rPr lang="ru-RU" sz="2200" dirty="0" err="1">
                <a:latin typeface="Roboto Condensed Light" pitchFamily="2" charset="0"/>
              </a:rPr>
              <a:t>відомостей</a:t>
            </a:r>
            <a:r>
              <a:rPr lang="ru-RU" sz="2200" dirty="0">
                <a:latin typeface="Roboto Condensed Light" pitchFamily="2" charset="0"/>
              </a:rPr>
              <a:t> до Державного </a:t>
            </a:r>
            <a:r>
              <a:rPr lang="ru-RU" sz="2200" dirty="0" err="1">
                <a:latin typeface="Roboto Condensed Light" pitchFamily="2" charset="0"/>
              </a:rPr>
              <a:t>реєстру</a:t>
            </a:r>
            <a:r>
              <a:rPr lang="ru-RU" sz="2200" dirty="0">
                <a:latin typeface="Roboto Condensed Light" pitchFamily="2" charset="0"/>
              </a:rPr>
              <a:t> </a:t>
            </a:r>
            <a:r>
              <a:rPr lang="ru-RU" sz="2200" dirty="0" err="1">
                <a:latin typeface="Roboto Condensed Light" pitchFamily="2" charset="0"/>
              </a:rPr>
              <a:t>речових</a:t>
            </a:r>
            <a:r>
              <a:rPr lang="ru-RU" sz="2200" dirty="0">
                <a:latin typeface="Roboto Condensed Light" pitchFamily="2" charset="0"/>
              </a:rPr>
              <a:t> прав на </a:t>
            </a:r>
            <a:r>
              <a:rPr lang="ru-RU" sz="2200" dirty="0" err="1">
                <a:latin typeface="Roboto Condensed Light" pitchFamily="2" charset="0"/>
              </a:rPr>
              <a:t>нерухоме</a:t>
            </a:r>
            <a:r>
              <a:rPr lang="ru-RU" sz="2200" dirty="0">
                <a:latin typeface="Roboto Condensed Light" pitchFamily="2" charset="0"/>
              </a:rPr>
              <a:t> </a:t>
            </a:r>
            <a:r>
              <a:rPr lang="ru-RU" sz="2200" dirty="0" err="1">
                <a:latin typeface="Roboto Condensed Light" pitchFamily="2" charset="0"/>
              </a:rPr>
              <a:t>майно</a:t>
            </a:r>
            <a:r>
              <a:rPr lang="ru-RU" sz="2200" dirty="0">
                <a:latin typeface="Roboto Condensed Light" pitchFamily="2" charset="0"/>
              </a:rPr>
              <a:t>, </a:t>
            </a:r>
            <a:r>
              <a:rPr lang="ru-RU" sz="2200" dirty="0" err="1">
                <a:latin typeface="Roboto Condensed Light" pitchFamily="2" charset="0"/>
              </a:rPr>
              <a:t>що</a:t>
            </a:r>
            <a:r>
              <a:rPr lang="ru-RU" sz="2200" dirty="0">
                <a:latin typeface="Roboto Condensed Light" pitchFamily="2" charset="0"/>
              </a:rPr>
              <a:t> є </a:t>
            </a:r>
            <a:r>
              <a:rPr lang="ru-RU" sz="2200" dirty="0" err="1">
                <a:latin typeface="Roboto Condensed Light" pitchFamily="2" charset="0"/>
              </a:rPr>
              <a:t>офіційним</a:t>
            </a:r>
            <a:r>
              <a:rPr lang="ru-RU" sz="2200" dirty="0">
                <a:latin typeface="Roboto Condensed Light" pitchFamily="2" charset="0"/>
              </a:rPr>
              <a:t> </a:t>
            </a:r>
            <a:r>
              <a:rPr lang="ru-RU" sz="2200" dirty="0" err="1">
                <a:latin typeface="Roboto Condensed Light" pitchFamily="2" charset="0"/>
              </a:rPr>
              <a:t>визнанням</a:t>
            </a:r>
            <a:r>
              <a:rPr lang="ru-RU" sz="2200" dirty="0">
                <a:latin typeface="Roboto Condensed Light" pitchFamily="2" charset="0"/>
              </a:rPr>
              <a:t> і </a:t>
            </a:r>
            <a:r>
              <a:rPr lang="ru-RU" sz="2200" dirty="0" err="1">
                <a:latin typeface="Roboto Condensed Light" pitchFamily="2" charset="0"/>
              </a:rPr>
              <a:t>підтвердженням</a:t>
            </a:r>
            <a:r>
              <a:rPr lang="ru-RU" sz="2200" dirty="0">
                <a:latin typeface="Roboto Condensed Light" pitchFamily="2" charset="0"/>
              </a:rPr>
              <a:t> державою факту такого </a:t>
            </a:r>
            <a:r>
              <a:rPr lang="ru-RU" sz="2200" dirty="0" err="1">
                <a:latin typeface="Roboto Condensed Light" pitchFamily="2" charset="0"/>
              </a:rPr>
              <a:t>обтяження</a:t>
            </a:r>
            <a:r>
              <a:rPr lang="ru-RU" sz="2200" dirty="0">
                <a:latin typeface="Roboto Condensed Light" pitchFamily="2" charset="0"/>
              </a:rPr>
              <a:t>.</a:t>
            </a:r>
            <a:br>
              <a:rPr lang="ru-RU" sz="2200" dirty="0">
                <a:latin typeface="Roboto Condensed Light" pitchFamily="2" charset="0"/>
              </a:rPr>
            </a:br>
            <a:br>
              <a:rPr lang="ru-RU" sz="2200" dirty="0">
                <a:latin typeface="Roboto Condensed Light" pitchFamily="2" charset="0"/>
              </a:rPr>
            </a:br>
            <a:r>
              <a:rPr lang="ru-RU" sz="2200" dirty="0" err="1">
                <a:latin typeface="Roboto Condensed Light" pitchFamily="2" charset="0"/>
              </a:rPr>
              <a:t>Набувач</a:t>
            </a:r>
            <a:r>
              <a:rPr lang="ru-RU" sz="2200" dirty="0">
                <a:latin typeface="Roboto Condensed Light" pitchFamily="2" charset="0"/>
              </a:rPr>
              <a:t> предмета </a:t>
            </a:r>
            <a:r>
              <a:rPr lang="ru-RU" sz="2200" dirty="0" err="1">
                <a:latin typeface="Roboto Condensed Light" pitchFamily="2" charset="0"/>
              </a:rPr>
              <a:t>іпотеки</a:t>
            </a:r>
            <a:r>
              <a:rPr lang="ru-RU" sz="2200" dirty="0">
                <a:latin typeface="Roboto Condensed Light" pitchFamily="2" charset="0"/>
              </a:rPr>
              <a:t> не </a:t>
            </a:r>
            <a:r>
              <a:rPr lang="ru-RU" sz="2200" dirty="0" err="1">
                <a:latin typeface="Roboto Condensed Light" pitchFamily="2" charset="0"/>
              </a:rPr>
              <a:t>позбавлений</a:t>
            </a:r>
            <a:r>
              <a:rPr lang="ru-RU" sz="2200" dirty="0">
                <a:latin typeface="Roboto Condensed Light" pitchFamily="2" charset="0"/>
              </a:rPr>
              <a:t> </a:t>
            </a:r>
            <a:r>
              <a:rPr lang="ru-RU" sz="2200" dirty="0" err="1">
                <a:latin typeface="Roboto Condensed Light" pitchFamily="2" charset="0"/>
              </a:rPr>
              <a:t>можливості</a:t>
            </a:r>
            <a:r>
              <a:rPr lang="ru-RU" sz="2200" dirty="0">
                <a:latin typeface="Roboto Condensed Light" pitchFamily="2" charset="0"/>
              </a:rPr>
              <a:t> </a:t>
            </a:r>
            <a:r>
              <a:rPr lang="ru-RU" sz="2200" dirty="0" err="1">
                <a:latin typeface="Roboto Condensed Light" pitchFamily="2" charset="0"/>
              </a:rPr>
              <a:t>отримувати</a:t>
            </a:r>
            <a:r>
              <a:rPr lang="ru-RU" sz="2200" dirty="0">
                <a:latin typeface="Roboto Condensed Light" pitchFamily="2" charset="0"/>
              </a:rPr>
              <a:t> </a:t>
            </a:r>
            <a:r>
              <a:rPr lang="ru-RU" sz="2200" dirty="0" err="1">
                <a:latin typeface="Roboto Condensed Light" pitchFamily="2" charset="0"/>
              </a:rPr>
              <a:t>інформацію</a:t>
            </a:r>
            <a:r>
              <a:rPr lang="ru-RU" sz="2200" dirty="0">
                <a:latin typeface="Roboto Condensed Light" pitchFamily="2" charset="0"/>
              </a:rPr>
              <a:t> про </a:t>
            </a:r>
            <a:r>
              <a:rPr lang="ru-RU" sz="2200" dirty="0" err="1">
                <a:latin typeface="Roboto Condensed Light" pitchFamily="2" charset="0"/>
              </a:rPr>
              <a:t>обтяження</a:t>
            </a:r>
            <a:r>
              <a:rPr lang="ru-RU" sz="2200" dirty="0">
                <a:latin typeface="Roboto Condensed Light" pitchFamily="2" charset="0"/>
              </a:rPr>
              <a:t> майна </a:t>
            </a:r>
            <a:r>
              <a:rPr lang="ru-RU" sz="2200" dirty="0" err="1">
                <a:latin typeface="Roboto Condensed Light" pitchFamily="2" charset="0"/>
              </a:rPr>
              <a:t>іпотекою</a:t>
            </a:r>
            <a:r>
              <a:rPr lang="ru-RU" sz="2200" dirty="0">
                <a:latin typeface="Roboto Condensed Light" pitchFamily="2" charset="0"/>
              </a:rPr>
              <a:t> </a:t>
            </a:r>
            <a:r>
              <a:rPr lang="ru-RU" sz="2200" dirty="0" err="1">
                <a:latin typeface="Roboto Condensed Light" pitchFamily="2" charset="0"/>
              </a:rPr>
              <a:t>самостійно</a:t>
            </a:r>
            <a:r>
              <a:rPr lang="ru-RU" sz="2200" dirty="0">
                <a:latin typeface="Roboto Condensed Light" pitchFamily="2" charset="0"/>
              </a:rPr>
              <a:t> </a:t>
            </a:r>
            <a:r>
              <a:rPr lang="ru-RU" sz="2200" dirty="0" err="1">
                <a:latin typeface="Roboto Condensed Light" pitchFamily="2" charset="0"/>
              </a:rPr>
              <a:t>або</a:t>
            </a:r>
            <a:r>
              <a:rPr lang="ru-RU" sz="2200" dirty="0">
                <a:latin typeface="Roboto Condensed Light" pitchFamily="2" charset="0"/>
              </a:rPr>
              <a:t> за </a:t>
            </a:r>
            <a:r>
              <a:rPr lang="ru-RU" sz="2200" dirty="0" err="1">
                <a:latin typeface="Roboto Condensed Light" pitchFamily="2" charset="0"/>
              </a:rPr>
              <a:t>допомогою</a:t>
            </a:r>
            <a:r>
              <a:rPr lang="ru-RU" sz="2200" dirty="0">
                <a:latin typeface="Roboto Condensed Light" pitchFamily="2" charset="0"/>
              </a:rPr>
              <a:t> </a:t>
            </a:r>
            <a:r>
              <a:rPr lang="ru-RU" sz="2200" dirty="0" err="1">
                <a:latin typeface="Roboto Condensed Light" pitchFamily="2" charset="0"/>
              </a:rPr>
              <a:t>третіх</a:t>
            </a:r>
            <a:r>
              <a:rPr lang="ru-RU" sz="2200" dirty="0">
                <a:latin typeface="Roboto Condensed Light" pitchFamily="2" charset="0"/>
              </a:rPr>
              <a:t> </a:t>
            </a:r>
            <a:r>
              <a:rPr lang="ru-RU" sz="2200" dirty="0" err="1">
                <a:latin typeface="Roboto Condensed Light" pitchFamily="2" charset="0"/>
              </a:rPr>
              <a:t>осіб</a:t>
            </a:r>
            <a:r>
              <a:rPr lang="ru-RU" sz="2200" dirty="0">
                <a:latin typeface="Roboto Condensed Light" pitchFamily="2" charset="0"/>
              </a:rPr>
              <a:t> та </a:t>
            </a:r>
            <a:r>
              <a:rPr lang="ru-RU" sz="2200" dirty="0" err="1">
                <a:latin typeface="Roboto Condensed Light" pitchFamily="2" charset="0"/>
              </a:rPr>
              <a:t>здатний</a:t>
            </a:r>
            <a:r>
              <a:rPr lang="ru-RU" sz="2200" dirty="0">
                <a:latin typeface="Roboto Condensed Light" pitchFamily="2" charset="0"/>
              </a:rPr>
              <a:t> </a:t>
            </a:r>
            <a:r>
              <a:rPr lang="ru-RU" sz="2200" dirty="0" err="1">
                <a:latin typeface="Roboto Condensed Light" pitchFamily="2" charset="0"/>
              </a:rPr>
              <a:t>виявити</a:t>
            </a:r>
            <a:r>
              <a:rPr lang="ru-RU" sz="2200" dirty="0">
                <a:latin typeface="Roboto Condensed Light" pitchFamily="2" charset="0"/>
              </a:rPr>
              <a:t> </a:t>
            </a:r>
            <a:r>
              <a:rPr lang="ru-RU" sz="2200" dirty="0" err="1">
                <a:latin typeface="Roboto Condensed Light" pitchFamily="2" charset="0"/>
              </a:rPr>
              <a:t>розумну</a:t>
            </a:r>
            <a:r>
              <a:rPr lang="ru-RU" sz="2200" dirty="0">
                <a:latin typeface="Roboto Condensed Light" pitchFamily="2" charset="0"/>
              </a:rPr>
              <a:t> </a:t>
            </a:r>
            <a:r>
              <a:rPr lang="ru-RU" sz="2200" dirty="0" err="1">
                <a:latin typeface="Roboto Condensed Light" pitchFamily="2" charset="0"/>
              </a:rPr>
              <a:t>обачність</a:t>
            </a:r>
            <a:r>
              <a:rPr lang="ru-RU" sz="2200" dirty="0">
                <a:latin typeface="Roboto Condensed Light" pitchFamily="2" charset="0"/>
              </a:rPr>
              <a:t>, </a:t>
            </a:r>
            <a:r>
              <a:rPr lang="ru-RU" sz="2200" dirty="0" err="1">
                <a:latin typeface="Roboto Condensed Light" pitchFamily="2" charset="0"/>
              </a:rPr>
              <a:t>щоб</a:t>
            </a:r>
            <a:r>
              <a:rPr lang="ru-RU" sz="2200" dirty="0">
                <a:latin typeface="Roboto Condensed Light" pitchFamily="2" charset="0"/>
              </a:rPr>
              <a:t> </a:t>
            </a:r>
            <a:r>
              <a:rPr lang="ru-RU" sz="2200" dirty="0" err="1">
                <a:latin typeface="Roboto Condensed Light" pitchFamily="2" charset="0"/>
              </a:rPr>
              <a:t>убезпечити</a:t>
            </a:r>
            <a:r>
              <a:rPr lang="ru-RU" sz="2200" dirty="0">
                <a:latin typeface="Roboto Condensed Light" pitchFamily="2" charset="0"/>
              </a:rPr>
              <a:t> себе </a:t>
            </a:r>
            <a:r>
              <a:rPr lang="ru-RU" sz="2200" dirty="0" err="1">
                <a:latin typeface="Roboto Condensed Light" pitchFamily="2" charset="0"/>
              </a:rPr>
              <a:t>від</a:t>
            </a:r>
            <a:r>
              <a:rPr lang="ru-RU" sz="2200" dirty="0">
                <a:latin typeface="Roboto Condensed Light" pitchFamily="2" charset="0"/>
              </a:rPr>
              <a:t> </a:t>
            </a:r>
            <a:r>
              <a:rPr lang="ru-RU" sz="2200" dirty="0" err="1">
                <a:latin typeface="Roboto Condensed Light" pitchFamily="2" charset="0"/>
              </a:rPr>
              <a:t>негативних</a:t>
            </a:r>
            <a:r>
              <a:rPr lang="ru-RU" sz="2200" dirty="0">
                <a:latin typeface="Roboto Condensed Light" pitchFamily="2" charset="0"/>
              </a:rPr>
              <a:t> </a:t>
            </a:r>
            <a:r>
              <a:rPr lang="ru-RU" sz="2200" dirty="0" err="1">
                <a:latin typeface="Roboto Condensed Light" pitchFamily="2" charset="0"/>
              </a:rPr>
              <a:t>наслідків</a:t>
            </a:r>
            <a:r>
              <a:rPr lang="ru-RU" sz="2200" dirty="0">
                <a:latin typeface="Roboto Condensed Light" pitchFamily="2" charset="0"/>
              </a:rPr>
              <a:t>, </a:t>
            </a:r>
            <a:r>
              <a:rPr lang="ru-RU" sz="2200" dirty="0" err="1">
                <a:latin typeface="Roboto Condensed Light" pitchFamily="2" charset="0"/>
              </a:rPr>
              <a:t>пов’язаних</a:t>
            </a:r>
            <a:r>
              <a:rPr lang="ru-RU" sz="2200" dirty="0">
                <a:latin typeface="Roboto Condensed Light" pitchFamily="2" charset="0"/>
              </a:rPr>
              <a:t> </a:t>
            </a:r>
            <a:r>
              <a:rPr lang="ru-RU" sz="2200" dirty="0" err="1">
                <a:latin typeface="Roboto Condensed Light" pitchFamily="2" charset="0"/>
              </a:rPr>
              <a:t>із</a:t>
            </a:r>
            <a:r>
              <a:rPr lang="ru-RU" sz="2200" dirty="0">
                <a:latin typeface="Roboto Condensed Light" pitchFamily="2" charset="0"/>
              </a:rPr>
              <a:t> </a:t>
            </a:r>
            <a:r>
              <a:rPr lang="ru-RU" sz="2200" dirty="0" err="1">
                <a:latin typeface="Roboto Condensed Light" pitchFamily="2" charset="0"/>
              </a:rPr>
              <a:t>набуттям</a:t>
            </a:r>
            <a:r>
              <a:rPr lang="ru-RU" sz="2200" dirty="0">
                <a:latin typeface="Roboto Condensed Light" pitchFamily="2" charset="0"/>
              </a:rPr>
              <a:t> статусу </a:t>
            </a:r>
            <a:r>
              <a:rPr lang="ru-RU" sz="2200" dirty="0" err="1">
                <a:latin typeface="Roboto Condensed Light" pitchFamily="2" charset="0"/>
              </a:rPr>
              <a:t>іпотекодавця</a:t>
            </a:r>
            <a:r>
              <a:rPr lang="ru-RU" sz="2200" dirty="0">
                <a:latin typeface="Roboto Condensed Light" pitchFamily="2" charset="0"/>
              </a:rPr>
              <a:t>, у тому </a:t>
            </a:r>
            <a:r>
              <a:rPr lang="ru-RU" sz="2200" dirty="0" err="1">
                <a:latin typeface="Roboto Condensed Light" pitchFamily="2" charset="0"/>
              </a:rPr>
              <a:t>числі</a:t>
            </a:r>
            <a:r>
              <a:rPr lang="ru-RU" sz="2200" dirty="0">
                <a:latin typeface="Roboto Condensed Light" pitchFamily="2" charset="0"/>
              </a:rPr>
              <a:t> і тих, </a:t>
            </a:r>
            <a:r>
              <a:rPr lang="ru-RU" sz="2200" dirty="0" err="1">
                <a:latin typeface="Roboto Condensed Light" pitchFamily="2" charset="0"/>
              </a:rPr>
              <a:t>що</a:t>
            </a:r>
            <a:r>
              <a:rPr lang="ru-RU" sz="2200" dirty="0">
                <a:latin typeface="Roboto Condensed Light" pitchFamily="2" charset="0"/>
              </a:rPr>
              <a:t> </a:t>
            </a:r>
            <a:r>
              <a:rPr lang="ru-RU" sz="2200" dirty="0" err="1">
                <a:latin typeface="Roboto Condensed Light" pitchFamily="2" charset="0"/>
              </a:rPr>
              <a:t>можуть</a:t>
            </a:r>
            <a:r>
              <a:rPr lang="ru-RU" sz="2200" dirty="0">
                <a:latin typeface="Roboto Condensed Light" pitchFamily="2" charset="0"/>
              </a:rPr>
              <a:t> </a:t>
            </a:r>
            <a:r>
              <a:rPr lang="ru-RU" sz="2200" dirty="0" err="1">
                <a:latin typeface="Roboto Condensed Light" pitchFamily="2" charset="0"/>
              </a:rPr>
              <a:t>настати</a:t>
            </a:r>
            <a:r>
              <a:rPr lang="ru-RU" sz="2200" dirty="0">
                <a:latin typeface="Roboto Condensed Light" pitchFamily="2" charset="0"/>
              </a:rPr>
              <a:t> у </a:t>
            </a:r>
            <a:r>
              <a:rPr lang="ru-RU" sz="2200" dirty="0" err="1">
                <a:latin typeface="Roboto Condensed Light" pitchFamily="2" charset="0"/>
              </a:rPr>
              <a:t>разі</a:t>
            </a:r>
            <a:r>
              <a:rPr lang="ru-RU" sz="2200" dirty="0">
                <a:latin typeface="Roboto Condensed Light" pitchFamily="2" charset="0"/>
              </a:rPr>
              <a:t> </a:t>
            </a:r>
            <a:r>
              <a:rPr lang="ru-RU" sz="2200" dirty="0" err="1">
                <a:latin typeface="Roboto Condensed Light" pitchFamily="2" charset="0"/>
              </a:rPr>
              <a:t>невиконання</a:t>
            </a:r>
            <a:r>
              <a:rPr lang="ru-RU" sz="2200" dirty="0">
                <a:latin typeface="Roboto Condensed Light" pitchFamily="2" charset="0"/>
              </a:rPr>
              <a:t> основного </a:t>
            </a:r>
            <a:r>
              <a:rPr lang="ru-RU" sz="2200" dirty="0" err="1">
                <a:latin typeface="Roboto Condensed Light" pitchFamily="2" charset="0"/>
              </a:rPr>
              <a:t>зобов’язання</a:t>
            </a:r>
            <a:r>
              <a:rPr lang="ru-RU" sz="2200" dirty="0">
                <a:latin typeface="Roboto Condensed Light" pitchFamily="2" charset="0"/>
              </a:rPr>
              <a:t>. </a:t>
            </a:r>
            <a:r>
              <a:rPr lang="ru-RU" sz="2200" dirty="0" err="1">
                <a:latin typeface="Roboto Condensed Light" pitchFamily="2" charset="0"/>
              </a:rPr>
              <a:t>Хоча</a:t>
            </a:r>
            <a:r>
              <a:rPr lang="ru-RU" sz="2200" dirty="0">
                <a:latin typeface="Roboto Condensed Light" pitchFamily="2" charset="0"/>
              </a:rPr>
              <a:t> </a:t>
            </a:r>
            <a:r>
              <a:rPr lang="ru-RU" sz="2200" dirty="0" err="1">
                <a:latin typeface="Roboto Condensed Light" pitchFamily="2" charset="0"/>
              </a:rPr>
              <a:t>обтяження</a:t>
            </a:r>
            <a:r>
              <a:rPr lang="ru-RU" sz="2200" dirty="0">
                <a:latin typeface="Roboto Condensed Light" pitchFamily="2" charset="0"/>
              </a:rPr>
              <a:t> майна </a:t>
            </a:r>
            <a:r>
              <a:rPr lang="ru-RU" sz="2200" dirty="0" err="1">
                <a:latin typeface="Roboto Condensed Light" pitchFamily="2" charset="0"/>
              </a:rPr>
              <a:t>іпотекою</a:t>
            </a:r>
            <a:r>
              <a:rPr lang="ru-RU" sz="2200" dirty="0">
                <a:latin typeface="Roboto Condensed Light" pitchFamily="2" charset="0"/>
              </a:rPr>
              <a:t> і </a:t>
            </a:r>
            <a:r>
              <a:rPr lang="ru-RU" sz="2200" dirty="0" err="1">
                <a:latin typeface="Roboto Condensed Light" pitchFamily="2" charset="0"/>
              </a:rPr>
              <a:t>впливає</a:t>
            </a:r>
            <a:r>
              <a:rPr lang="ru-RU" sz="2200" dirty="0">
                <a:latin typeface="Roboto Condensed Light" pitchFamily="2" charset="0"/>
              </a:rPr>
              <a:t> на </a:t>
            </a:r>
            <a:r>
              <a:rPr lang="ru-RU" sz="2200" dirty="0" err="1">
                <a:latin typeface="Roboto Condensed Light" pitchFamily="2" charset="0"/>
              </a:rPr>
              <a:t>можливість</a:t>
            </a:r>
            <a:r>
              <a:rPr lang="ru-RU" sz="2200" dirty="0">
                <a:latin typeface="Roboto Condensed Light" pitchFamily="2" charset="0"/>
              </a:rPr>
              <a:t> </a:t>
            </a:r>
            <a:r>
              <a:rPr lang="ru-RU" sz="2200" dirty="0" err="1">
                <a:latin typeface="Roboto Condensed Light" pitchFamily="2" charset="0"/>
              </a:rPr>
              <a:t>реалізації</a:t>
            </a:r>
            <a:r>
              <a:rPr lang="ru-RU" sz="2200" dirty="0">
                <a:latin typeface="Roboto Condensed Light" pitchFamily="2" charset="0"/>
              </a:rPr>
              <a:t> </a:t>
            </a:r>
            <a:r>
              <a:rPr lang="ru-RU" sz="2200" dirty="0" err="1">
                <a:latin typeface="Roboto Condensed Light" pitchFamily="2" charset="0"/>
              </a:rPr>
              <a:t>набувачем</a:t>
            </a:r>
            <a:r>
              <a:rPr lang="ru-RU" sz="2200" dirty="0">
                <a:latin typeface="Roboto Condensed Light" pitchFamily="2" charset="0"/>
              </a:rPr>
              <a:t> </a:t>
            </a:r>
            <a:r>
              <a:rPr lang="ru-RU" sz="2200" dirty="0" err="1">
                <a:latin typeface="Roboto Condensed Light" pitchFamily="2" charset="0"/>
              </a:rPr>
              <a:t>іпотечного</a:t>
            </a:r>
            <a:r>
              <a:rPr lang="ru-RU" sz="2200" dirty="0">
                <a:latin typeface="Roboto Condensed Light" pitchFamily="2" charset="0"/>
              </a:rPr>
              <a:t> майна </a:t>
            </a:r>
            <a:r>
              <a:rPr lang="ru-RU" sz="2200" dirty="0" err="1">
                <a:latin typeface="Roboto Condensed Light" pitchFamily="2" charset="0"/>
              </a:rPr>
              <a:t>свого</a:t>
            </a:r>
            <a:r>
              <a:rPr lang="ru-RU" sz="2200" dirty="0">
                <a:latin typeface="Roboto Condensed Light" pitchFamily="2" charset="0"/>
              </a:rPr>
              <a:t> </a:t>
            </a:r>
            <a:r>
              <a:rPr lang="ru-RU" sz="2200" dirty="0" err="1">
                <a:latin typeface="Roboto Condensed Light" pitchFamily="2" charset="0"/>
              </a:rPr>
              <a:t>конституційного</a:t>
            </a:r>
            <a:r>
              <a:rPr lang="ru-RU" sz="2200" dirty="0">
                <a:latin typeface="Roboto Condensed Light" pitchFamily="2" charset="0"/>
              </a:rPr>
              <a:t> права </a:t>
            </a:r>
            <a:r>
              <a:rPr lang="ru-RU" sz="2200" dirty="0" err="1">
                <a:latin typeface="Roboto Condensed Light" pitchFamily="2" charset="0"/>
              </a:rPr>
              <a:t>власності</a:t>
            </a:r>
            <a:r>
              <a:rPr lang="ru-RU" sz="2200" dirty="0">
                <a:latin typeface="Roboto Condensed Light" pitchFamily="2" charset="0"/>
              </a:rPr>
              <a:t> через </a:t>
            </a:r>
            <a:r>
              <a:rPr lang="ru-RU" sz="2200" dirty="0" err="1">
                <a:latin typeface="Roboto Condensed Light" pitchFamily="2" charset="0"/>
              </a:rPr>
              <a:t>обмежену</a:t>
            </a:r>
            <a:r>
              <a:rPr lang="ru-RU" sz="2200" dirty="0">
                <a:latin typeface="Roboto Condensed Light" pitchFamily="2" charset="0"/>
              </a:rPr>
              <a:t> </a:t>
            </a:r>
            <a:r>
              <a:rPr lang="ru-RU" sz="2200" dirty="0" err="1">
                <a:latin typeface="Roboto Condensed Light" pitchFamily="2" charset="0"/>
              </a:rPr>
              <a:t>правомочність</a:t>
            </a:r>
            <a:r>
              <a:rPr lang="ru-RU" sz="2200" dirty="0">
                <a:latin typeface="Roboto Condensed Light" pitchFamily="2" charset="0"/>
              </a:rPr>
              <a:t> </a:t>
            </a:r>
            <a:r>
              <a:rPr lang="ru-RU" sz="2200" dirty="0" err="1">
                <a:latin typeface="Roboto Condensed Light" pitchFamily="2" charset="0"/>
              </a:rPr>
              <a:t>розпоряджатися</a:t>
            </a:r>
            <a:r>
              <a:rPr lang="ru-RU" sz="2200" dirty="0">
                <a:latin typeface="Roboto Condensed Light" pitchFamily="2" charset="0"/>
              </a:rPr>
              <a:t> предметом </a:t>
            </a:r>
            <a:r>
              <a:rPr lang="ru-RU" sz="2200" dirty="0" err="1">
                <a:latin typeface="Roboto Condensed Light" pitchFamily="2" charset="0"/>
              </a:rPr>
              <a:t>іпотеки</a:t>
            </a:r>
            <a:r>
              <a:rPr lang="ru-RU" sz="2200" dirty="0">
                <a:latin typeface="Roboto Condensed Light" pitchFamily="2" charset="0"/>
              </a:rPr>
              <a:t>, </a:t>
            </a:r>
            <a:r>
              <a:rPr lang="ru-RU" sz="2200" dirty="0" err="1">
                <a:latin typeface="Roboto Condensed Light" pitchFamily="2" charset="0"/>
              </a:rPr>
              <a:t>втручання</a:t>
            </a:r>
            <a:r>
              <a:rPr lang="ru-RU" sz="2200" dirty="0">
                <a:latin typeface="Roboto Condensed Light" pitchFamily="2" charset="0"/>
              </a:rPr>
              <a:t> у </a:t>
            </a:r>
            <a:r>
              <a:rPr lang="ru-RU" sz="2200" dirty="0" err="1">
                <a:latin typeface="Roboto Condensed Light" pitchFamily="2" charset="0"/>
              </a:rPr>
              <a:t>таке</a:t>
            </a:r>
            <a:r>
              <a:rPr lang="ru-RU" sz="2200" dirty="0">
                <a:latin typeface="Roboto Condensed Light" pitchFamily="2" charset="0"/>
              </a:rPr>
              <a:t> право є </a:t>
            </a:r>
            <a:r>
              <a:rPr lang="ru-RU" sz="2200" dirty="0" err="1">
                <a:latin typeface="Roboto Condensed Light" pitchFamily="2" charset="0"/>
              </a:rPr>
              <a:t>мінімальним</a:t>
            </a:r>
            <a:r>
              <a:rPr lang="ru-RU" sz="2200" dirty="0">
                <a:latin typeface="Roboto Condensed Light" pitchFamily="2" charset="0"/>
              </a:rPr>
              <a:t> та </a:t>
            </a:r>
            <a:r>
              <a:rPr lang="ru-RU" sz="2200" dirty="0" err="1">
                <a:latin typeface="Roboto Condensed Light" pitchFamily="2" charset="0"/>
              </a:rPr>
              <a:t>спрямоване</a:t>
            </a:r>
            <a:r>
              <a:rPr lang="ru-RU" sz="2200" dirty="0">
                <a:latin typeface="Roboto Condensed Light" pitchFamily="2" charset="0"/>
              </a:rPr>
              <a:t> на </a:t>
            </a:r>
            <a:r>
              <a:rPr lang="ru-RU" sz="2200" dirty="0" err="1">
                <a:latin typeface="Roboto Condensed Light" pitchFamily="2" charset="0"/>
              </a:rPr>
              <a:t>врахування</a:t>
            </a:r>
            <a:r>
              <a:rPr lang="ru-RU" sz="2200" dirty="0">
                <a:latin typeface="Roboto Condensed Light" pitchFamily="2" charset="0"/>
              </a:rPr>
              <a:t> </a:t>
            </a:r>
            <a:r>
              <a:rPr lang="ru-RU" sz="2200" dirty="0" err="1">
                <a:latin typeface="Roboto Condensed Light" pitchFamily="2" charset="0"/>
              </a:rPr>
              <a:t>інтересів</a:t>
            </a:r>
            <a:r>
              <a:rPr lang="ru-RU" sz="2200" dirty="0">
                <a:latin typeface="Roboto Condensed Light" pitchFamily="2" charset="0"/>
              </a:rPr>
              <a:t> </a:t>
            </a:r>
            <a:r>
              <a:rPr lang="ru-RU" sz="2200" dirty="0" err="1">
                <a:latin typeface="Roboto Condensed Light" pitchFamily="2" charset="0"/>
              </a:rPr>
              <a:t>усіх</a:t>
            </a:r>
            <a:r>
              <a:rPr lang="ru-RU" sz="2200" dirty="0">
                <a:latin typeface="Roboto Condensed Light" pitchFamily="2" charset="0"/>
              </a:rPr>
              <a:t> </a:t>
            </a:r>
            <a:r>
              <a:rPr lang="ru-RU" sz="2200" dirty="0" err="1">
                <a:latin typeface="Roboto Condensed Light" pitchFamily="2" charset="0"/>
              </a:rPr>
              <a:t>суб’єктів</a:t>
            </a:r>
            <a:r>
              <a:rPr lang="ru-RU" sz="2200" dirty="0">
                <a:latin typeface="Roboto Condensed Light" pitchFamily="2" charset="0"/>
              </a:rPr>
              <a:t> </a:t>
            </a:r>
            <a:r>
              <a:rPr lang="ru-RU" sz="2200" dirty="0" err="1">
                <a:latin typeface="Roboto Condensed Light" pitchFamily="2" charset="0"/>
              </a:rPr>
              <a:t>вказаних</a:t>
            </a:r>
            <a:r>
              <a:rPr lang="ru-RU" sz="2200" dirty="0">
                <a:latin typeface="Roboto Condensed Light" pitchFamily="2" charset="0"/>
              </a:rPr>
              <a:t> </a:t>
            </a:r>
            <a:r>
              <a:rPr lang="ru-RU" sz="2200" dirty="0" err="1">
                <a:latin typeface="Roboto Condensed Light" pitchFamily="2" charset="0"/>
              </a:rPr>
              <a:t>правовідносин</a:t>
            </a:r>
            <a:r>
              <a:rPr lang="ru-RU" sz="2200" dirty="0">
                <a:latin typeface="Roboto Condensed Light" pitchFamily="2" charset="0"/>
              </a:rPr>
              <a:t>.</a:t>
            </a:r>
            <a:endParaRPr lang="kk-KZ" sz="22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Рішення Конституційного Суду України від 14 липня 2020 року № 8-р/2020 (щодо відповідності Конституції України (конституційності) положень ч. 1, 2 ст. 23 ЗУ "Про іпотеку"</a:t>
            </a:r>
            <a:endParaRPr lang="ru-RU" dirty="0">
              <a:solidFill>
                <a:schemeClr val="bg1"/>
              </a:solidFill>
              <a:latin typeface="Roboto Condensed Light" pitchFamily="2" charset="0"/>
            </a:endParaRPr>
          </a:p>
        </p:txBody>
      </p:sp>
      <p:sp>
        <p:nvSpPr>
          <p:cNvPr id="5" name="Rectangle 4"/>
          <p:cNvSpPr>
            <a:spLocks noChangeArrowheads="1"/>
          </p:cNvSpPr>
          <p:nvPr/>
        </p:nvSpPr>
        <p:spPr bwMode="auto">
          <a:xfrm>
            <a:off x="1728679" y="1640658"/>
            <a:ext cx="8407616" cy="830997"/>
          </a:xfrm>
          <a:prstGeom prst="rect">
            <a:avLst/>
          </a:prstGeom>
          <a:noFill/>
          <a:ln w="9525">
            <a:noFill/>
            <a:miter lim="800000"/>
            <a:headEnd/>
            <a:tailEnd/>
          </a:ln>
        </p:spPr>
        <p:txBody>
          <a:bodyPr wrap="square">
            <a:spAutoFit/>
          </a:bodyPr>
          <a:lstStyle/>
          <a:p>
            <a:pPr algn="ctr" defTabSz="914400"/>
            <a:r>
              <a:rPr lang="ru-RU" dirty="0" err="1">
                <a:solidFill>
                  <a:schemeClr val="bg1"/>
                </a:solidFill>
                <a:latin typeface="Roboto Condensed Light" panose="02000000000000000000" pitchFamily="2" charset="0"/>
                <a:ea typeface="Roboto Condensed Light" panose="02000000000000000000" pitchFamily="2" charset="0"/>
              </a:rPr>
              <a:t>Н</a:t>
            </a:r>
            <a:r>
              <a:rPr lang="ru-RU" sz="2400" dirty="0" err="1">
                <a:solidFill>
                  <a:schemeClr val="bg1"/>
                </a:solidFill>
                <a:latin typeface="Roboto Condensed Light" panose="02000000000000000000" pitchFamily="2" charset="0"/>
                <a:ea typeface="Roboto Condensed Light" panose="02000000000000000000" pitchFamily="2" charset="0"/>
              </a:rPr>
              <a:t>аслідки</a:t>
            </a:r>
            <a:r>
              <a:rPr lang="ru-RU" sz="2400" dirty="0">
                <a:solidFill>
                  <a:schemeClr val="bg1"/>
                </a:solidFill>
                <a:latin typeface="Roboto Condensed Light" panose="02000000000000000000" pitchFamily="2" charset="0"/>
                <a:ea typeface="Roboto Condensed Light" panose="02000000000000000000" pitchFamily="2" charset="0"/>
              </a:rPr>
              <a:t> переходу права </a:t>
            </a:r>
            <a:r>
              <a:rPr lang="ru-RU" sz="2400" dirty="0" err="1">
                <a:solidFill>
                  <a:schemeClr val="bg1"/>
                </a:solidFill>
                <a:latin typeface="Roboto Condensed Light" panose="02000000000000000000" pitchFamily="2" charset="0"/>
                <a:ea typeface="Roboto Condensed Light" panose="02000000000000000000" pitchFamily="2" charset="0"/>
              </a:rPr>
              <a:t>власності</a:t>
            </a:r>
            <a:r>
              <a:rPr lang="ru-RU" sz="2400" dirty="0">
                <a:solidFill>
                  <a:schemeClr val="bg1"/>
                </a:solidFill>
                <a:latin typeface="Roboto Condensed Light" panose="02000000000000000000" pitchFamily="2" charset="0"/>
                <a:ea typeface="Roboto Condensed Light" panose="02000000000000000000" pitchFamily="2" charset="0"/>
              </a:rPr>
              <a:t> на предмет </a:t>
            </a:r>
          </a:p>
          <a:p>
            <a:pPr algn="ctr" defTabSz="914400"/>
            <a:r>
              <a:rPr lang="ru-RU" sz="2400" dirty="0" err="1">
                <a:solidFill>
                  <a:schemeClr val="bg1"/>
                </a:solidFill>
                <a:latin typeface="Roboto Condensed Light" panose="02000000000000000000" pitchFamily="2" charset="0"/>
                <a:ea typeface="Roboto Condensed Light" panose="02000000000000000000" pitchFamily="2" charset="0"/>
              </a:rPr>
              <a:t>іпотеки</a:t>
            </a:r>
            <a:r>
              <a:rPr lang="ru-RU" sz="2400" dirty="0">
                <a:solidFill>
                  <a:schemeClr val="bg1"/>
                </a:solidFill>
                <a:latin typeface="Roboto Condensed Light" panose="02000000000000000000" pitchFamily="2" charset="0"/>
                <a:ea typeface="Roboto Condensed Light" panose="02000000000000000000" pitchFamily="2" charset="0"/>
              </a:rPr>
              <a:t> до </a:t>
            </a:r>
            <a:r>
              <a:rPr lang="ru-RU" sz="2400" dirty="0" err="1">
                <a:solidFill>
                  <a:schemeClr val="bg1"/>
                </a:solidFill>
                <a:latin typeface="Roboto Condensed Light" panose="02000000000000000000" pitchFamily="2" charset="0"/>
                <a:ea typeface="Roboto Condensed Light" panose="02000000000000000000" pitchFamily="2" charset="0"/>
              </a:rPr>
              <a:t>третьої</a:t>
            </a:r>
            <a:r>
              <a:rPr lang="ru-RU" sz="2400" dirty="0">
                <a:solidFill>
                  <a:schemeClr val="bg1"/>
                </a:solidFill>
                <a:latin typeface="Roboto Condensed Light" panose="02000000000000000000" pitchFamily="2" charset="0"/>
                <a:ea typeface="Roboto Condensed Light" panose="02000000000000000000" pitchFamily="2" charset="0"/>
              </a:rPr>
              <a:t> особи</a:t>
            </a:r>
            <a:endParaRPr lang="uk-UA" sz="24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02675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935073" y="2485978"/>
            <a:ext cx="9403882" cy="3604194"/>
          </a:xfrm>
        </p:spPr>
        <p:txBody>
          <a:bodyPr/>
          <a:lstStyle/>
          <a:p>
            <a:r>
              <a:rPr lang="ru-RU" sz="1800" dirty="0" err="1">
                <a:latin typeface="Roboto Condensed Light" pitchFamily="2" charset="0"/>
              </a:rPr>
              <a:t>Положення</a:t>
            </a:r>
            <a:r>
              <a:rPr lang="ru-RU" sz="1800" dirty="0">
                <a:latin typeface="Roboto Condensed Light" pitchFamily="2" charset="0"/>
              </a:rPr>
              <a:t> </a:t>
            </a:r>
            <a:r>
              <a:rPr lang="ru-RU" sz="1800" dirty="0" err="1">
                <a:latin typeface="Roboto Condensed Light" pitchFamily="2" charset="0"/>
              </a:rPr>
              <a:t>частини</a:t>
            </a:r>
            <a:r>
              <a:rPr lang="ru-RU" sz="1800" dirty="0">
                <a:latin typeface="Roboto Condensed Light" pitchFamily="2" charset="0"/>
              </a:rPr>
              <a:t> </a:t>
            </a:r>
            <a:r>
              <a:rPr lang="ru-RU" sz="1800" dirty="0" err="1">
                <a:latin typeface="Roboto Condensed Light" pitchFamily="2" charset="0"/>
              </a:rPr>
              <a:t>першої</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23 Закону № 898 не </a:t>
            </a:r>
            <a:r>
              <a:rPr lang="ru-RU" sz="1800" dirty="0" err="1">
                <a:latin typeface="Roboto Condensed Light" pitchFamily="2" charset="0"/>
              </a:rPr>
              <a:t>порушують</a:t>
            </a:r>
            <a:r>
              <a:rPr lang="ru-RU" sz="1800" dirty="0">
                <a:latin typeface="Roboto Condensed Light" pitchFamily="2" charset="0"/>
              </a:rPr>
              <a:t> </a:t>
            </a:r>
            <a:r>
              <a:rPr lang="ru-RU" sz="1800" dirty="0" err="1">
                <a:latin typeface="Roboto Condensed Light" pitchFamily="2" charset="0"/>
              </a:rPr>
              <a:t>розумного</a:t>
            </a:r>
            <a:r>
              <a:rPr lang="ru-RU" sz="1800" dirty="0">
                <a:latin typeface="Roboto Condensed Light" pitchFamily="2" charset="0"/>
              </a:rPr>
              <a:t> балансу </a:t>
            </a:r>
            <a:r>
              <a:rPr lang="ru-RU" sz="1800" dirty="0" err="1">
                <a:latin typeface="Roboto Condensed Light" pitchFamily="2" charset="0"/>
              </a:rPr>
              <a:t>між</a:t>
            </a:r>
            <a:r>
              <a:rPr lang="ru-RU" sz="1800" dirty="0">
                <a:latin typeface="Roboto Condensed Light" pitchFamily="2" charset="0"/>
              </a:rPr>
              <a:t> правами та </a:t>
            </a:r>
            <a:r>
              <a:rPr lang="ru-RU" sz="1800" dirty="0" err="1">
                <a:latin typeface="Roboto Condensed Light" pitchFamily="2" charset="0"/>
              </a:rPr>
              <a:t>інтересами</a:t>
            </a:r>
            <a:r>
              <a:rPr lang="ru-RU" sz="1800" dirty="0">
                <a:latin typeface="Roboto Condensed Light" pitchFamily="2" charset="0"/>
              </a:rPr>
              <a:t> </a:t>
            </a:r>
            <a:r>
              <a:rPr lang="ru-RU" sz="1800" dirty="0" err="1">
                <a:latin typeface="Roboto Condensed Light" pitchFamily="2" charset="0"/>
              </a:rPr>
              <a:t>іпотекодержателя</a:t>
            </a:r>
            <a:r>
              <a:rPr lang="ru-RU" sz="1800" dirty="0">
                <a:latin typeface="Roboto Condensed Light" pitchFamily="2" charset="0"/>
              </a:rPr>
              <a:t> (кредитора) і </a:t>
            </a:r>
            <a:r>
              <a:rPr lang="ru-RU" sz="1800" dirty="0" err="1">
                <a:latin typeface="Roboto Condensed Light" pitchFamily="2" charset="0"/>
              </a:rPr>
              <a:t>іпотекодавця</a:t>
            </a:r>
            <a:r>
              <a:rPr lang="ru-RU" sz="1800" dirty="0">
                <a:latin typeface="Roboto Condensed Light" pitchFamily="2" charset="0"/>
              </a:rPr>
              <a:t> (</a:t>
            </a:r>
            <a:r>
              <a:rPr lang="ru-RU" sz="1800" dirty="0" err="1">
                <a:latin typeface="Roboto Condensed Light" pitchFamily="2" charset="0"/>
              </a:rPr>
              <a:t>набувача</a:t>
            </a:r>
            <a:r>
              <a:rPr lang="ru-RU" sz="1800" dirty="0">
                <a:latin typeface="Roboto Condensed Light" pitchFamily="2" charset="0"/>
              </a:rPr>
              <a:t> </a:t>
            </a:r>
            <a:r>
              <a:rPr lang="ru-RU" sz="1800" dirty="0" err="1">
                <a:latin typeface="Roboto Condensed Light" pitchFamily="2" charset="0"/>
              </a:rPr>
              <a:t>іпотечного</a:t>
            </a:r>
            <a:r>
              <a:rPr lang="ru-RU" sz="1800" dirty="0">
                <a:latin typeface="Roboto Condensed Light" pitchFamily="2" charset="0"/>
              </a:rPr>
              <a:t> майна). До того ж факт </a:t>
            </a:r>
            <a:r>
              <a:rPr lang="ru-RU" sz="1800" dirty="0" err="1">
                <a:latin typeface="Roboto Condensed Light" pitchFamily="2" charset="0"/>
              </a:rPr>
              <a:t>обізнаності</a:t>
            </a:r>
            <a:r>
              <a:rPr lang="ru-RU" sz="1800" dirty="0">
                <a:latin typeface="Roboto Condensed Light" pitchFamily="2" charset="0"/>
              </a:rPr>
              <a:t> </a:t>
            </a:r>
            <a:r>
              <a:rPr lang="ru-RU" sz="1800" dirty="0" err="1">
                <a:latin typeface="Roboto Condensed Light" pitchFamily="2" charset="0"/>
              </a:rPr>
              <a:t>набувача</a:t>
            </a:r>
            <a:r>
              <a:rPr lang="ru-RU" sz="1800" dirty="0">
                <a:latin typeface="Roboto Condensed Light" pitchFamily="2" charset="0"/>
              </a:rPr>
              <a:t> </a:t>
            </a:r>
            <a:r>
              <a:rPr lang="ru-RU" sz="1800" dirty="0" err="1">
                <a:latin typeface="Roboto Condensed Light" pitchFamily="2" charset="0"/>
              </a:rPr>
              <a:t>іпотечного</a:t>
            </a:r>
            <a:r>
              <a:rPr lang="ru-RU" sz="1800" dirty="0">
                <a:latin typeface="Roboto Condensed Light" pitchFamily="2" charset="0"/>
              </a:rPr>
              <a:t> майна </a:t>
            </a:r>
            <a:r>
              <a:rPr lang="ru-RU" sz="1800" dirty="0" err="1">
                <a:latin typeface="Roboto Condensed Light" pitchFamily="2" charset="0"/>
              </a:rPr>
              <a:t>щодо</a:t>
            </a:r>
            <a:r>
              <a:rPr lang="ru-RU" sz="1800" dirty="0">
                <a:latin typeface="Roboto Condensed Light" pitchFamily="2" charset="0"/>
              </a:rPr>
              <a:t> </a:t>
            </a:r>
            <a:r>
              <a:rPr lang="ru-RU" sz="1800" dirty="0" err="1">
                <a:latin typeface="Roboto Condensed Light" pitchFamily="2" charset="0"/>
              </a:rPr>
              <a:t>перебування</a:t>
            </a:r>
            <a:r>
              <a:rPr lang="ru-RU" sz="1800" dirty="0">
                <a:latin typeface="Roboto Condensed Light" pitchFamily="2" charset="0"/>
              </a:rPr>
              <a:t> </a:t>
            </a:r>
            <a:r>
              <a:rPr lang="ru-RU" sz="1800" dirty="0" err="1">
                <a:latin typeface="Roboto Condensed Light" pitchFamily="2" charset="0"/>
              </a:rPr>
              <a:t>нерухомого</a:t>
            </a:r>
            <a:r>
              <a:rPr lang="ru-RU" sz="1800" dirty="0">
                <a:latin typeface="Roboto Condensed Light" pitchFamily="2" charset="0"/>
              </a:rPr>
              <a:t> майна в </a:t>
            </a:r>
            <a:r>
              <a:rPr lang="ru-RU" sz="1800" dirty="0" err="1">
                <a:latin typeface="Roboto Condensed Light" pitchFamily="2" charset="0"/>
              </a:rPr>
              <a:t>іпотеці</a:t>
            </a:r>
            <a:r>
              <a:rPr lang="ru-RU" sz="1800" dirty="0">
                <a:latin typeface="Roboto Condensed Light" pitchFamily="2" charset="0"/>
              </a:rPr>
              <a:t> не </a:t>
            </a:r>
            <a:r>
              <a:rPr lang="ru-RU" sz="1800" dirty="0" err="1">
                <a:latin typeface="Roboto Condensed Light" pitchFamily="2" charset="0"/>
              </a:rPr>
              <a:t>має</a:t>
            </a:r>
            <a:r>
              <a:rPr lang="ru-RU" sz="1800" dirty="0">
                <a:latin typeface="Roboto Condensed Light" pitchFamily="2" charset="0"/>
              </a:rPr>
              <a:t> </a:t>
            </a:r>
            <a:r>
              <a:rPr lang="ru-RU" sz="1800" dirty="0" err="1">
                <a:latin typeface="Roboto Condensed Light" pitchFamily="2" charset="0"/>
              </a:rPr>
              <a:t>істотного</a:t>
            </a:r>
            <a:r>
              <a:rPr lang="ru-RU" sz="1800" dirty="0">
                <a:latin typeface="Roboto Condensed Light" pitchFamily="2" charset="0"/>
              </a:rPr>
              <a:t> </a:t>
            </a:r>
            <a:r>
              <a:rPr lang="ru-RU" sz="1800" dirty="0" err="1">
                <a:latin typeface="Roboto Condensed Light" pitchFamily="2" charset="0"/>
              </a:rPr>
              <a:t>значення</a:t>
            </a:r>
            <a:r>
              <a:rPr lang="ru-RU" sz="1800" dirty="0">
                <a:latin typeface="Roboto Condensed Light" pitchFamily="2" charset="0"/>
              </a:rPr>
              <a:t>, </a:t>
            </a:r>
            <a:r>
              <a:rPr lang="ru-RU" sz="1800" dirty="0" err="1">
                <a:latin typeface="Roboto Condensed Light" pitchFamily="2" charset="0"/>
              </a:rPr>
              <a:t>адже</a:t>
            </a:r>
            <a:r>
              <a:rPr lang="ru-RU" sz="1800" dirty="0">
                <a:latin typeface="Roboto Condensed Light" pitchFamily="2" charset="0"/>
              </a:rPr>
              <a:t> </a:t>
            </a:r>
            <a:r>
              <a:rPr lang="ru-RU" sz="1800" dirty="0" err="1">
                <a:latin typeface="Roboto Condensed Light" pitchFamily="2" charset="0"/>
              </a:rPr>
              <a:t>відчуження</a:t>
            </a:r>
            <a:r>
              <a:rPr lang="ru-RU" sz="1800" dirty="0">
                <a:latin typeface="Roboto Condensed Light" pitchFamily="2" charset="0"/>
              </a:rPr>
              <a:t> предмета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іпотекодавцем</a:t>
            </a:r>
            <a:r>
              <a:rPr lang="ru-RU" sz="1800" dirty="0">
                <a:latin typeface="Roboto Condensed Light" pitchFamily="2" charset="0"/>
              </a:rPr>
              <a:t> за </a:t>
            </a:r>
            <a:r>
              <a:rPr lang="ru-RU" sz="1800" dirty="0" err="1">
                <a:latin typeface="Roboto Condensed Light" pitchFamily="2" charset="0"/>
              </a:rPr>
              <a:t>згодою</a:t>
            </a:r>
            <a:r>
              <a:rPr lang="ru-RU" sz="1800" dirty="0">
                <a:latin typeface="Roboto Condensed Light" pitchFamily="2" charset="0"/>
              </a:rPr>
              <a:t> </a:t>
            </a:r>
            <a:r>
              <a:rPr lang="ru-RU" sz="1800" dirty="0" err="1">
                <a:latin typeface="Roboto Condensed Light" pitchFamily="2" charset="0"/>
              </a:rPr>
              <a:t>або</a:t>
            </a:r>
            <a:r>
              <a:rPr lang="ru-RU" sz="1800" dirty="0">
                <a:latin typeface="Roboto Condensed Light" pitchFamily="2" charset="0"/>
              </a:rPr>
              <a:t> без </a:t>
            </a:r>
            <a:r>
              <a:rPr lang="ru-RU" sz="1800" dirty="0" err="1">
                <a:latin typeface="Roboto Condensed Light" pitchFamily="2" charset="0"/>
              </a:rPr>
              <a:t>згоди</a:t>
            </a:r>
            <a:r>
              <a:rPr lang="ru-RU" sz="1800" dirty="0">
                <a:latin typeface="Roboto Condensed Light" pitchFamily="2" charset="0"/>
              </a:rPr>
              <a:t> </a:t>
            </a:r>
            <a:r>
              <a:rPr lang="ru-RU" sz="1800" dirty="0" err="1">
                <a:latin typeface="Roboto Condensed Light" pitchFamily="2" charset="0"/>
              </a:rPr>
              <a:t>іпотекодержателя</a:t>
            </a:r>
            <a:r>
              <a:rPr lang="ru-RU" sz="1800" dirty="0">
                <a:latin typeface="Roboto Condensed Light" pitchFamily="2" charset="0"/>
              </a:rPr>
              <a:t> </a:t>
            </a:r>
            <a:r>
              <a:rPr lang="ru-RU" sz="1800" dirty="0" err="1">
                <a:latin typeface="Roboto Condensed Light" pitchFamily="2" charset="0"/>
              </a:rPr>
              <a:t>жодним</a:t>
            </a:r>
            <a:r>
              <a:rPr lang="ru-RU" sz="1800" dirty="0">
                <a:latin typeface="Roboto Condensed Light" pitchFamily="2" charset="0"/>
              </a:rPr>
              <a:t> чином не </a:t>
            </a:r>
            <a:r>
              <a:rPr lang="ru-RU" sz="1800" dirty="0" err="1">
                <a:latin typeface="Roboto Condensed Light" pitchFamily="2" charset="0"/>
              </a:rPr>
              <a:t>припиняє</a:t>
            </a:r>
            <a:r>
              <a:rPr lang="ru-RU" sz="1800" dirty="0">
                <a:latin typeface="Roboto Condensed Light" pitchFamily="2" charset="0"/>
              </a:rPr>
              <a:t>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Водночас</a:t>
            </a:r>
            <a:r>
              <a:rPr lang="ru-RU" sz="1800" dirty="0">
                <a:latin typeface="Roboto Condensed Light" pitchFamily="2" charset="0"/>
              </a:rPr>
              <a:t> </a:t>
            </a:r>
            <a:r>
              <a:rPr lang="ru-RU" sz="1800" dirty="0" err="1">
                <a:latin typeface="Roboto Condensed Light" pitchFamily="2" charset="0"/>
              </a:rPr>
              <a:t>набувач</a:t>
            </a:r>
            <a:r>
              <a:rPr lang="ru-RU" sz="1800" dirty="0">
                <a:latin typeface="Roboto Condensed Light" pitchFamily="2" charset="0"/>
              </a:rPr>
              <a:t> </a:t>
            </a:r>
            <a:r>
              <a:rPr lang="ru-RU" sz="1800" dirty="0" err="1">
                <a:latin typeface="Roboto Condensed Light" pitchFamily="2" charset="0"/>
              </a:rPr>
              <a:t>іпотечного</a:t>
            </a:r>
            <a:r>
              <a:rPr lang="ru-RU" sz="1800" dirty="0">
                <a:latin typeface="Roboto Condensed Light" pitchFamily="2" charset="0"/>
              </a:rPr>
              <a:t> майна, до </a:t>
            </a:r>
            <a:r>
              <a:rPr lang="ru-RU" sz="1800" dirty="0" err="1">
                <a:latin typeface="Roboto Condensed Light" pitchFamily="2" charset="0"/>
              </a:rPr>
              <a:t>відома</a:t>
            </a:r>
            <a:r>
              <a:rPr lang="ru-RU" sz="1800" dirty="0">
                <a:latin typeface="Roboto Condensed Light" pitchFamily="2" charset="0"/>
              </a:rPr>
              <a:t> </a:t>
            </a:r>
            <a:r>
              <a:rPr lang="ru-RU" sz="1800" dirty="0" err="1">
                <a:latin typeface="Roboto Condensed Light" pitchFamily="2" charset="0"/>
              </a:rPr>
              <a:t>якого</a:t>
            </a:r>
            <a:r>
              <a:rPr lang="ru-RU" sz="1800" dirty="0">
                <a:latin typeface="Roboto Condensed Light" pitchFamily="2" charset="0"/>
              </a:rPr>
              <a:t> не доведено </a:t>
            </a:r>
            <a:r>
              <a:rPr lang="ru-RU" sz="1800" dirty="0" err="1">
                <a:latin typeface="Roboto Condensed Light" pitchFamily="2" charset="0"/>
              </a:rPr>
              <a:t>інформацію</a:t>
            </a:r>
            <a:r>
              <a:rPr lang="ru-RU" sz="1800" dirty="0">
                <a:latin typeface="Roboto Condensed Light" pitchFamily="2" charset="0"/>
              </a:rPr>
              <a:t> про те,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нерухоме</a:t>
            </a:r>
            <a:r>
              <a:rPr lang="ru-RU" sz="1800" dirty="0">
                <a:latin typeface="Roboto Condensed Light" pitchFamily="2" charset="0"/>
              </a:rPr>
              <a:t> </a:t>
            </a:r>
            <a:r>
              <a:rPr lang="ru-RU" sz="1800" dirty="0" err="1">
                <a:latin typeface="Roboto Condensed Light" pitchFamily="2" charset="0"/>
              </a:rPr>
              <a:t>майно</a:t>
            </a:r>
            <a:r>
              <a:rPr lang="ru-RU" sz="1800" dirty="0">
                <a:latin typeface="Roboto Condensed Light" pitchFamily="2" charset="0"/>
              </a:rPr>
              <a:t> є предметом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володіє</a:t>
            </a:r>
            <a:r>
              <a:rPr lang="ru-RU" sz="1800" dirty="0">
                <a:latin typeface="Roboto Condensed Light" pitchFamily="2" charset="0"/>
              </a:rPr>
              <a:t> </a:t>
            </a:r>
            <a:r>
              <a:rPr lang="ru-RU" sz="1800" dirty="0" err="1">
                <a:latin typeface="Roboto Condensed Light" pitchFamily="2" charset="0"/>
              </a:rPr>
              <a:t>достатніми</a:t>
            </a:r>
            <a:r>
              <a:rPr lang="ru-RU" sz="1800" dirty="0">
                <a:latin typeface="Roboto Condensed Light" pitchFamily="2" charset="0"/>
              </a:rPr>
              <a:t> </a:t>
            </a:r>
            <a:r>
              <a:rPr lang="ru-RU" sz="1800" dirty="0" err="1">
                <a:latin typeface="Roboto Condensed Light" pitchFamily="2" charset="0"/>
              </a:rPr>
              <a:t>засобами</a:t>
            </a:r>
            <a:r>
              <a:rPr lang="ru-RU" sz="1800" dirty="0">
                <a:latin typeface="Roboto Condensed Light" pitchFamily="2" charset="0"/>
              </a:rPr>
              <a:t> </a:t>
            </a:r>
            <a:r>
              <a:rPr lang="ru-RU" sz="1800" dirty="0" err="1">
                <a:latin typeface="Roboto Condensed Light" pitchFamily="2" charset="0"/>
              </a:rPr>
              <a:t>юридичного</a:t>
            </a:r>
            <a:r>
              <a:rPr lang="ru-RU" sz="1800" dirty="0">
                <a:latin typeface="Roboto Condensed Light" pitchFamily="2" charset="0"/>
              </a:rPr>
              <a:t> </a:t>
            </a:r>
            <a:r>
              <a:rPr lang="ru-RU" sz="1800" dirty="0" err="1">
                <a:latin typeface="Roboto Condensed Light" pitchFamily="2" charset="0"/>
              </a:rPr>
              <a:t>захисту</a:t>
            </a:r>
            <a:r>
              <a:rPr lang="ru-RU" sz="1800" dirty="0">
                <a:latin typeface="Roboto Condensed Light" pitchFamily="2" charset="0"/>
              </a:rPr>
              <a:t>, </a:t>
            </a:r>
            <a:r>
              <a:rPr lang="ru-RU" sz="1800" dirty="0" err="1">
                <a:latin typeface="Roboto Condensed Light" pitchFamily="2" charset="0"/>
              </a:rPr>
              <a:t>передбаченими</a:t>
            </a:r>
            <a:r>
              <a:rPr lang="ru-RU" sz="1800" dirty="0">
                <a:latin typeface="Roboto Condensed Light" pitchFamily="2" charset="0"/>
              </a:rPr>
              <a:t> </a:t>
            </a:r>
            <a:r>
              <a:rPr lang="ru-RU" sz="1800" dirty="0" err="1">
                <a:latin typeface="Roboto Condensed Light" pitchFamily="2" charset="0"/>
              </a:rPr>
              <a:t>чинним</a:t>
            </a:r>
            <a:r>
              <a:rPr lang="ru-RU" sz="1800" dirty="0">
                <a:latin typeface="Roboto Condensed Light" pitchFamily="2" charset="0"/>
              </a:rPr>
              <a:t> </a:t>
            </a:r>
            <a:r>
              <a:rPr lang="ru-RU" sz="1800" dirty="0" err="1">
                <a:latin typeface="Roboto Condensed Light" pitchFamily="2" charset="0"/>
              </a:rPr>
              <a:t>законодавством</a:t>
            </a:r>
            <a:r>
              <a:rPr lang="ru-RU" sz="1800" dirty="0">
                <a:latin typeface="Roboto Condensed Light" pitchFamily="2" charset="0"/>
              </a:rPr>
              <a:t> </a:t>
            </a:r>
            <a:r>
              <a:rPr lang="ru-RU" sz="1800" dirty="0" err="1">
                <a:latin typeface="Roboto Condensed Light" pitchFamily="2" charset="0"/>
              </a:rPr>
              <a:t>України</a:t>
            </a:r>
            <a:r>
              <a:rPr lang="ru-RU" sz="1800" dirty="0">
                <a:latin typeface="Roboto Condensed Light" pitchFamily="2" charset="0"/>
              </a:rPr>
              <a:t>, у </a:t>
            </a:r>
            <a:r>
              <a:rPr lang="ru-RU" sz="1800" dirty="0" err="1">
                <a:latin typeface="Roboto Condensed Light" pitchFamily="2" charset="0"/>
              </a:rPr>
              <a:t>разі</a:t>
            </a:r>
            <a:r>
              <a:rPr lang="ru-RU" sz="1800" dirty="0">
                <a:latin typeface="Roboto Condensed Light" pitchFamily="2" charset="0"/>
              </a:rPr>
              <a:t> </a:t>
            </a:r>
            <a:r>
              <a:rPr lang="ru-RU" sz="1800" dirty="0" err="1">
                <a:latin typeface="Roboto Condensed Light" pitchFamily="2" charset="0"/>
              </a:rPr>
              <a:t>порушення</a:t>
            </a:r>
            <a:r>
              <a:rPr lang="ru-RU" sz="1800" dirty="0">
                <a:latin typeface="Roboto Condensed Light" pitchFamily="2" charset="0"/>
              </a:rPr>
              <a:t>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конституційного</a:t>
            </a:r>
            <a:r>
              <a:rPr lang="ru-RU" sz="1800" dirty="0">
                <a:latin typeface="Roboto Condensed Light" pitchFamily="2" charset="0"/>
              </a:rPr>
              <a:t> права </a:t>
            </a:r>
            <a:r>
              <a:rPr lang="ru-RU" sz="1800" dirty="0" err="1">
                <a:latin typeface="Roboto Condensed Light" pitchFamily="2" charset="0"/>
              </a:rPr>
              <a:t>власності</a:t>
            </a:r>
            <a:r>
              <a:rPr lang="ru-RU" sz="1800" dirty="0">
                <a:latin typeface="Roboto Condensed Light" pitchFamily="2" charset="0"/>
              </a:rPr>
              <a:t>, а </a:t>
            </a:r>
            <a:r>
              <a:rPr lang="ru-RU" sz="1800" dirty="0" err="1">
                <a:latin typeface="Roboto Condensed Light" pitchFamily="2" charset="0"/>
              </a:rPr>
              <a:t>також</a:t>
            </a:r>
            <a:r>
              <a:rPr lang="ru-RU" sz="1800" dirty="0">
                <a:latin typeface="Roboto Condensed Light" pitchFamily="2" charset="0"/>
              </a:rPr>
              <a:t> </a:t>
            </a:r>
            <a:r>
              <a:rPr lang="ru-RU" sz="1800" dirty="0" err="1">
                <a:latin typeface="Roboto Condensed Light" pitchFamily="2" charset="0"/>
              </a:rPr>
              <a:t>вимог</a:t>
            </a:r>
            <a:r>
              <a:rPr lang="ru-RU" sz="1800" dirty="0">
                <a:latin typeface="Roboto Condensed Light" pitchFamily="2" charset="0"/>
              </a:rPr>
              <a:t> закону при </a:t>
            </a:r>
            <a:r>
              <a:rPr lang="ru-RU" sz="1800" dirty="0" err="1">
                <a:latin typeface="Roboto Condensed Light" pitchFamily="2" charset="0"/>
              </a:rPr>
              <a:t>вчиненні</a:t>
            </a:r>
            <a:r>
              <a:rPr lang="ru-RU" sz="1800" dirty="0">
                <a:latin typeface="Roboto Condensed Light" pitchFamily="2" charset="0"/>
              </a:rPr>
              <a:t> </a:t>
            </a:r>
            <a:r>
              <a:rPr lang="ru-RU" sz="1800" dirty="0" err="1">
                <a:latin typeface="Roboto Condensed Light" pitchFamily="2" charset="0"/>
              </a:rPr>
              <a:t>правочину</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r>
              <a:rPr lang="ru-RU" sz="1800" dirty="0" err="1">
                <a:latin typeface="Roboto Condensed Light" pitchFamily="2" charset="0"/>
              </a:rPr>
              <a:t>Конституційний</a:t>
            </a:r>
            <a:r>
              <a:rPr lang="ru-RU" sz="1800" dirty="0">
                <a:latin typeface="Roboto Condensed Light" pitchFamily="2" charset="0"/>
              </a:rPr>
              <a:t> Суд </a:t>
            </a:r>
            <a:r>
              <a:rPr lang="ru-RU" sz="1800" dirty="0" err="1">
                <a:latin typeface="Roboto Condensed Light" pitchFamily="2" charset="0"/>
              </a:rPr>
              <a:t>України</a:t>
            </a:r>
            <a:r>
              <a:rPr lang="ru-RU" sz="1800" dirty="0">
                <a:latin typeface="Roboto Condensed Light" pitchFamily="2" charset="0"/>
              </a:rPr>
              <a:t> </a:t>
            </a:r>
            <a:r>
              <a:rPr lang="ru-RU" sz="1800" dirty="0" err="1">
                <a:latin typeface="Roboto Condensed Light" pitchFamily="2" charset="0"/>
              </a:rPr>
              <a:t>зазначає</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положення</a:t>
            </a:r>
            <a:r>
              <a:rPr lang="ru-RU" sz="1800" dirty="0">
                <a:latin typeface="Roboto Condensed Light" pitchFamily="2" charset="0"/>
              </a:rPr>
              <a:t> </a:t>
            </a:r>
            <a:r>
              <a:rPr lang="ru-RU" sz="1800" dirty="0" err="1">
                <a:latin typeface="Roboto Condensed Light" pitchFamily="2" charset="0"/>
              </a:rPr>
              <a:t>частини</a:t>
            </a:r>
            <a:r>
              <a:rPr lang="ru-RU" sz="1800" dirty="0">
                <a:latin typeface="Roboto Condensed Light" pitchFamily="2" charset="0"/>
              </a:rPr>
              <a:t> </a:t>
            </a:r>
            <a:r>
              <a:rPr lang="ru-RU" sz="1800" dirty="0" err="1">
                <a:latin typeface="Roboto Condensed Light" pitchFamily="2" charset="0"/>
              </a:rPr>
              <a:t>першої</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23 Закону № 898, </a:t>
            </a:r>
            <a:r>
              <a:rPr lang="ru-RU" sz="1800" dirty="0" err="1">
                <a:latin typeface="Roboto Condensed Light" pitchFamily="2" charset="0"/>
              </a:rPr>
              <a:t>які</a:t>
            </a:r>
            <a:r>
              <a:rPr lang="ru-RU" sz="1800" dirty="0">
                <a:latin typeface="Roboto Condensed Light" pitchFamily="2" charset="0"/>
              </a:rPr>
              <a:t> </a:t>
            </a:r>
            <a:r>
              <a:rPr lang="ru-RU" sz="1800" dirty="0" err="1">
                <a:latin typeface="Roboto Condensed Light" pitchFamily="2" charset="0"/>
              </a:rPr>
              <a:t>визначають</a:t>
            </a:r>
            <a:r>
              <a:rPr lang="ru-RU" sz="1800" dirty="0">
                <a:latin typeface="Roboto Condensed Light" pitchFamily="2" charset="0"/>
              </a:rPr>
              <a:t> </a:t>
            </a:r>
            <a:r>
              <a:rPr lang="ru-RU" sz="1800" dirty="0" err="1">
                <a:latin typeface="Roboto Condensed Light" pitchFamily="2" charset="0"/>
              </a:rPr>
              <a:t>наслідки</a:t>
            </a:r>
            <a:r>
              <a:rPr lang="ru-RU" sz="1800" dirty="0">
                <a:latin typeface="Roboto Condensed Light" pitchFamily="2" charset="0"/>
              </a:rPr>
              <a:t> переходу права </a:t>
            </a:r>
            <a:r>
              <a:rPr lang="ru-RU" sz="1800" dirty="0" err="1">
                <a:latin typeface="Roboto Condensed Light" pitchFamily="2" charset="0"/>
              </a:rPr>
              <a:t>власності</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до </a:t>
            </a:r>
            <a:r>
              <a:rPr lang="ru-RU" sz="1800" dirty="0" err="1">
                <a:latin typeface="Roboto Condensed Light" pitchFamily="2" charset="0"/>
              </a:rPr>
              <a:t>третьої</a:t>
            </a:r>
            <a:r>
              <a:rPr lang="ru-RU" sz="1800" dirty="0">
                <a:latin typeface="Roboto Condensed Light" pitchFamily="2" charset="0"/>
              </a:rPr>
              <a:t> особи, </a:t>
            </a:r>
            <a:r>
              <a:rPr lang="ru-RU" sz="1800" dirty="0" err="1">
                <a:latin typeface="Roboto Condensed Light" pitchFamily="2" charset="0"/>
              </a:rPr>
              <a:t>безпосередньо</a:t>
            </a:r>
            <a:r>
              <a:rPr lang="ru-RU" sz="1800" dirty="0">
                <a:latin typeface="Roboto Condensed Light" pitchFamily="2" charset="0"/>
              </a:rPr>
              <a:t> не </a:t>
            </a:r>
            <a:r>
              <a:rPr lang="ru-RU" sz="1800" dirty="0" err="1">
                <a:latin typeface="Roboto Condensed Light" pitchFamily="2" charset="0"/>
              </a:rPr>
              <a:t>стосуються</a:t>
            </a:r>
            <a:r>
              <a:rPr lang="ru-RU" sz="1800" dirty="0">
                <a:latin typeface="Roboto Condensed Light" pitchFamily="2" charset="0"/>
              </a:rPr>
              <a:t> </a:t>
            </a:r>
            <a:r>
              <a:rPr lang="ru-RU" sz="1800" dirty="0" err="1">
                <a:latin typeface="Roboto Condensed Light" pitchFamily="2" charset="0"/>
              </a:rPr>
              <a:t>питання</a:t>
            </a:r>
            <a:r>
              <a:rPr lang="ru-RU" sz="1800" dirty="0">
                <a:latin typeface="Roboto Condensed Light" pitchFamily="2" charset="0"/>
              </a:rPr>
              <a:t> </a:t>
            </a:r>
            <a:r>
              <a:rPr lang="ru-RU" sz="1800" dirty="0" err="1">
                <a:latin typeface="Roboto Condensed Light" pitchFamily="2" charset="0"/>
              </a:rPr>
              <a:t>позбавлення</a:t>
            </a:r>
            <a:r>
              <a:rPr lang="ru-RU" sz="1800" dirty="0">
                <a:latin typeface="Roboto Condensed Light" pitchFamily="2" charset="0"/>
              </a:rPr>
              <a:t> </a:t>
            </a:r>
            <a:r>
              <a:rPr lang="ru-RU" sz="1800" dirty="0" err="1">
                <a:latin typeface="Roboto Condensed Light" pitchFamily="2" charset="0"/>
              </a:rPr>
              <a:t>іпотекодавця</a:t>
            </a:r>
            <a:r>
              <a:rPr lang="ru-RU" sz="1800" dirty="0">
                <a:latin typeface="Roboto Condensed Light" pitchFamily="2" charset="0"/>
              </a:rPr>
              <a:t> (</a:t>
            </a:r>
            <a:r>
              <a:rPr lang="ru-RU" sz="1800" dirty="0" err="1">
                <a:latin typeface="Roboto Condensed Light" pitchFamily="2" charset="0"/>
              </a:rPr>
              <a:t>набувача</a:t>
            </a:r>
            <a:r>
              <a:rPr lang="ru-RU" sz="1800" dirty="0">
                <a:latin typeface="Roboto Condensed Light" pitchFamily="2" charset="0"/>
              </a:rPr>
              <a:t> </a:t>
            </a:r>
            <a:r>
              <a:rPr lang="ru-RU" sz="1800" dirty="0" err="1">
                <a:latin typeface="Roboto Condensed Light" pitchFamily="2" charset="0"/>
              </a:rPr>
              <a:t>іпотечного</a:t>
            </a:r>
            <a:r>
              <a:rPr lang="ru-RU" sz="1800" dirty="0">
                <a:latin typeface="Roboto Condensed Light" pitchFamily="2" charset="0"/>
              </a:rPr>
              <a:t> майна) права </a:t>
            </a:r>
            <a:r>
              <a:rPr lang="ru-RU" sz="1800" dirty="0" err="1">
                <a:latin typeface="Roboto Condensed Light" pitchFamily="2" charset="0"/>
              </a:rPr>
              <a:t>власності</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або</a:t>
            </a:r>
            <a:r>
              <a:rPr lang="ru-RU" sz="1800" dirty="0">
                <a:latin typeface="Roboto Condensed Light" pitchFamily="2" charset="0"/>
              </a:rPr>
              <a:t> ж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примусового</a:t>
            </a:r>
            <a:r>
              <a:rPr lang="ru-RU" sz="1800" dirty="0">
                <a:latin typeface="Roboto Condensed Light" pitchFamily="2" charset="0"/>
              </a:rPr>
              <a:t> </a:t>
            </a:r>
            <a:r>
              <a:rPr lang="ru-RU" sz="1800" dirty="0" err="1">
                <a:latin typeface="Roboto Condensed Light" pitchFamily="2" charset="0"/>
              </a:rPr>
              <a:t>відчуження</a:t>
            </a:r>
            <a:r>
              <a:rPr lang="ru-RU" sz="1800" dirty="0">
                <a:latin typeface="Roboto Condensed Light" pitchFamily="2" charset="0"/>
              </a:rPr>
              <a:t> у </a:t>
            </a:r>
            <a:r>
              <a:rPr lang="ru-RU" sz="1800" dirty="0" err="1">
                <a:latin typeface="Roboto Condensed Light" pitchFamily="2" charset="0"/>
              </a:rPr>
              <a:t>зв’язку</a:t>
            </a:r>
            <a:r>
              <a:rPr lang="ru-RU" sz="1800" dirty="0">
                <a:latin typeface="Roboto Condensed Light" pitchFamily="2" charset="0"/>
              </a:rPr>
              <a:t> </a:t>
            </a:r>
            <a:r>
              <a:rPr lang="ru-RU" sz="1800" dirty="0" err="1">
                <a:latin typeface="Roboto Condensed Light" pitchFamily="2" charset="0"/>
              </a:rPr>
              <a:t>зі</a:t>
            </a:r>
            <a:r>
              <a:rPr lang="ru-RU" sz="1800" dirty="0">
                <a:latin typeface="Roboto Condensed Light" pitchFamily="2" charset="0"/>
              </a:rPr>
              <a:t> </a:t>
            </a:r>
            <a:r>
              <a:rPr lang="ru-RU" sz="1800" dirty="0" err="1">
                <a:latin typeface="Roboto Condensed Light" pitchFamily="2" charset="0"/>
              </a:rPr>
              <a:t>зверненням</a:t>
            </a:r>
            <a:r>
              <a:rPr lang="ru-RU" sz="1800" dirty="0">
                <a:latin typeface="Roboto Condensed Light" pitchFamily="2" charset="0"/>
              </a:rPr>
              <a:t> </a:t>
            </a:r>
            <a:r>
              <a:rPr lang="ru-RU" sz="1800" dirty="0" err="1">
                <a:latin typeface="Roboto Condensed Light" pitchFamily="2" charset="0"/>
              </a:rPr>
              <a:t>стягнення</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a:t>
            </a:r>
            <a:endParaRPr lang="kk-KZ"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Рішення Конституційного Суду України від 14 липня 2020 року № 8-р/2020 (щодо відповідності Конституції України (конституційності) положень ч. 1, 2 ст. 23 ЗУ "Про іпотеку"</a:t>
            </a:r>
            <a:endParaRPr lang="ru-RU" dirty="0">
              <a:solidFill>
                <a:schemeClr val="bg1"/>
              </a:solidFill>
              <a:latin typeface="Roboto Condensed Light" pitchFamily="2" charset="0"/>
            </a:endParaRPr>
          </a:p>
        </p:txBody>
      </p:sp>
      <p:sp>
        <p:nvSpPr>
          <p:cNvPr id="5" name="Rectangle 4"/>
          <p:cNvSpPr>
            <a:spLocks noChangeArrowheads="1"/>
          </p:cNvSpPr>
          <p:nvPr/>
        </p:nvSpPr>
        <p:spPr bwMode="auto">
          <a:xfrm>
            <a:off x="1728679" y="1640658"/>
            <a:ext cx="8407616" cy="384721"/>
          </a:xfrm>
          <a:prstGeom prst="rect">
            <a:avLst/>
          </a:prstGeom>
          <a:noFill/>
          <a:ln w="9525">
            <a:noFill/>
            <a:miter lim="800000"/>
            <a:headEnd/>
            <a:tailEnd/>
          </a:ln>
        </p:spPr>
        <p:txBody>
          <a:bodyPr wrap="square">
            <a:spAutoFit/>
          </a:bodyPr>
          <a:lstStyle/>
          <a:p>
            <a:pPr algn="ctr" defTabSz="914400"/>
            <a:r>
              <a:rPr lang="ru-RU" dirty="0" err="1">
                <a:solidFill>
                  <a:schemeClr val="bg1"/>
                </a:solidFill>
                <a:latin typeface="Roboto Condensed Light" panose="02000000000000000000" pitchFamily="2" charset="0"/>
                <a:ea typeface="Roboto Condensed Light" panose="02000000000000000000" pitchFamily="2" charset="0"/>
              </a:rPr>
              <a:t>Наслідки</a:t>
            </a:r>
            <a:r>
              <a:rPr lang="ru-RU" dirty="0">
                <a:solidFill>
                  <a:schemeClr val="bg1"/>
                </a:solidFill>
                <a:latin typeface="Roboto Condensed Light" panose="02000000000000000000" pitchFamily="2" charset="0"/>
                <a:ea typeface="Roboto Condensed Light" panose="02000000000000000000" pitchFamily="2" charset="0"/>
              </a:rPr>
              <a:t> переходу права </a:t>
            </a:r>
            <a:r>
              <a:rPr lang="ru-RU" dirty="0" err="1">
                <a:solidFill>
                  <a:schemeClr val="bg1"/>
                </a:solidFill>
                <a:latin typeface="Roboto Condensed Light" panose="02000000000000000000" pitchFamily="2" charset="0"/>
                <a:ea typeface="Roboto Condensed Light" panose="02000000000000000000" pitchFamily="2" charset="0"/>
              </a:rPr>
              <a:t>власності</a:t>
            </a:r>
            <a:r>
              <a:rPr lang="ru-RU" dirty="0">
                <a:solidFill>
                  <a:schemeClr val="bg1"/>
                </a:solidFill>
                <a:latin typeface="Roboto Condensed Light" panose="02000000000000000000" pitchFamily="2" charset="0"/>
                <a:ea typeface="Roboto Condensed Light" panose="02000000000000000000" pitchFamily="2" charset="0"/>
              </a:rPr>
              <a:t> на предмет </a:t>
            </a:r>
            <a:r>
              <a:rPr lang="ru-RU" dirty="0" err="1">
                <a:solidFill>
                  <a:schemeClr val="bg1"/>
                </a:solidFill>
                <a:latin typeface="Roboto Condensed Light" panose="02000000000000000000" pitchFamily="2" charset="0"/>
                <a:ea typeface="Roboto Condensed Light" panose="02000000000000000000" pitchFamily="2" charset="0"/>
              </a:rPr>
              <a:t>іпотеки</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третьої</a:t>
            </a:r>
            <a:r>
              <a:rPr lang="ru-RU" dirty="0">
                <a:solidFill>
                  <a:schemeClr val="bg1"/>
                </a:solidFill>
                <a:latin typeface="Roboto Condensed Light" panose="02000000000000000000" pitchFamily="2" charset="0"/>
                <a:ea typeface="Roboto Condensed Light" panose="02000000000000000000" pitchFamily="2" charset="0"/>
              </a:rPr>
              <a:t> особи</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262674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8" y="2050181"/>
            <a:ext cx="9403882" cy="4514692"/>
          </a:xfrm>
        </p:spPr>
        <p:txBody>
          <a:bodyPr/>
          <a:lstStyle/>
          <a:p>
            <a:r>
              <a:rPr lang="ru-RU" sz="1800" dirty="0" err="1">
                <a:latin typeface="Roboto Condensed Light" pitchFamily="2" charset="0"/>
              </a:rPr>
              <a:t>Відповідно</a:t>
            </a:r>
            <a:r>
              <a:rPr lang="ru-RU" sz="1800" dirty="0">
                <a:latin typeface="Roboto Condensed Light" pitchFamily="2" charset="0"/>
              </a:rPr>
              <a:t> до </a:t>
            </a:r>
            <a:r>
              <a:rPr lang="ru-RU" sz="1800" dirty="0" err="1">
                <a:latin typeface="Roboto Condensed Light" pitchFamily="2" charset="0"/>
              </a:rPr>
              <a:t>вимог</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23 Закону № 898-</a:t>
            </a:r>
            <a:r>
              <a:rPr lang="en-US" sz="1800" dirty="0">
                <a:latin typeface="Roboto Condensed Light" pitchFamily="2" charset="0"/>
              </a:rPr>
              <a:t>IV </a:t>
            </a:r>
            <a:r>
              <a:rPr lang="ru-RU" sz="1800" dirty="0">
                <a:latin typeface="Roboto Condensed Light" pitchFamily="2" charset="0"/>
              </a:rPr>
              <a:t>у </a:t>
            </a:r>
            <a:r>
              <a:rPr lang="ru-RU" sz="1800" dirty="0" err="1">
                <a:latin typeface="Roboto Condensed Light" pitchFamily="2" charset="0"/>
              </a:rPr>
              <a:t>разі</a:t>
            </a:r>
            <a:r>
              <a:rPr lang="ru-RU" sz="1800" dirty="0">
                <a:latin typeface="Roboto Condensed Light" pitchFamily="2" charset="0"/>
              </a:rPr>
              <a:t> переходу права </a:t>
            </a:r>
            <a:r>
              <a:rPr lang="ru-RU" sz="1800" dirty="0" err="1">
                <a:latin typeface="Roboto Condensed Light" pitchFamily="2" charset="0"/>
              </a:rPr>
              <a:t>власності</a:t>
            </a:r>
            <a:r>
              <a:rPr lang="ru-RU" sz="1800" dirty="0">
                <a:latin typeface="Roboto Condensed Light" pitchFamily="2" charset="0"/>
              </a:rPr>
              <a:t> (права </a:t>
            </a:r>
            <a:r>
              <a:rPr lang="ru-RU" sz="1800" dirty="0" err="1">
                <a:latin typeface="Roboto Condensed Light" pitchFamily="2" charset="0"/>
              </a:rPr>
              <a:t>господарського</a:t>
            </a:r>
            <a:r>
              <a:rPr lang="ru-RU" sz="1800" dirty="0">
                <a:latin typeface="Roboto Condensed Light" pitchFamily="2" charset="0"/>
              </a:rPr>
              <a:t> </a:t>
            </a:r>
            <a:r>
              <a:rPr lang="ru-RU" sz="1800" dirty="0" err="1">
                <a:latin typeface="Roboto Condensed Light" pitchFamily="2" charset="0"/>
              </a:rPr>
              <a:t>відання</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a:t>
            </a:r>
            <a:r>
              <a:rPr lang="ru-RU" sz="1800" dirty="0" err="1">
                <a:latin typeface="Roboto Condensed Light" pitchFamily="2" charset="0"/>
              </a:rPr>
              <a:t>іпотекодавця</a:t>
            </a:r>
            <a:r>
              <a:rPr lang="ru-RU" sz="1800" dirty="0">
                <a:latin typeface="Roboto Condensed Light" pitchFamily="2" charset="0"/>
              </a:rPr>
              <a:t> до </a:t>
            </a:r>
            <a:r>
              <a:rPr lang="ru-RU" sz="1800" dirty="0" err="1">
                <a:latin typeface="Roboto Condensed Light" pitchFamily="2" charset="0"/>
              </a:rPr>
              <a:t>іншої</a:t>
            </a:r>
            <a:r>
              <a:rPr lang="ru-RU" sz="1800" dirty="0">
                <a:latin typeface="Roboto Condensed Light" pitchFamily="2" charset="0"/>
              </a:rPr>
              <a:t> особи, у тому </a:t>
            </a:r>
            <a:r>
              <a:rPr lang="ru-RU" sz="1800" dirty="0" err="1">
                <a:latin typeface="Roboto Condensed Light" pitchFamily="2" charset="0"/>
              </a:rPr>
              <a:t>числі</a:t>
            </a:r>
            <a:r>
              <a:rPr lang="ru-RU" sz="1800" dirty="0">
                <a:latin typeface="Roboto Condensed Light" pitchFamily="2" charset="0"/>
              </a:rPr>
              <a:t> в порядку </a:t>
            </a:r>
            <a:r>
              <a:rPr lang="ru-RU" sz="1800" dirty="0" err="1">
                <a:latin typeface="Roboto Condensed Light" pitchFamily="2" charset="0"/>
              </a:rPr>
              <a:t>спадкування</a:t>
            </a:r>
            <a:r>
              <a:rPr lang="ru-RU" sz="1800" dirty="0">
                <a:latin typeface="Roboto Condensed Light" pitchFamily="2" charset="0"/>
              </a:rPr>
              <a:t> </a:t>
            </a:r>
            <a:r>
              <a:rPr lang="ru-RU" sz="1800" dirty="0" err="1">
                <a:latin typeface="Roboto Condensed Light" pitchFamily="2" charset="0"/>
              </a:rPr>
              <a:t>чи</a:t>
            </a:r>
            <a:r>
              <a:rPr lang="ru-RU" sz="1800" dirty="0">
                <a:latin typeface="Roboto Condensed Light" pitchFamily="2" charset="0"/>
              </a:rPr>
              <a:t> </a:t>
            </a:r>
            <a:r>
              <a:rPr lang="ru-RU" sz="1800" dirty="0" err="1">
                <a:latin typeface="Roboto Condensed Light" pitchFamily="2" charset="0"/>
              </a:rPr>
              <a:t>правонаступництва</a:t>
            </a:r>
            <a:r>
              <a:rPr lang="ru-RU" sz="1800" dirty="0">
                <a:latin typeface="Roboto Condensed Light" pitchFamily="2" charset="0"/>
              </a:rPr>
              <a:t>, </a:t>
            </a:r>
            <a:r>
              <a:rPr lang="ru-RU" sz="1800" dirty="0" err="1">
                <a:latin typeface="Roboto Condensed Light" pitchFamily="2" charset="0"/>
              </a:rPr>
              <a:t>іпотека</a:t>
            </a:r>
            <a:r>
              <a:rPr lang="ru-RU" sz="1800" dirty="0">
                <a:latin typeface="Roboto Condensed Light" pitchFamily="2" charset="0"/>
              </a:rPr>
              <a:t> є </a:t>
            </a:r>
            <a:r>
              <a:rPr lang="ru-RU" sz="1800" dirty="0" err="1">
                <a:latin typeface="Roboto Condensed Light" pitchFamily="2" charset="0"/>
              </a:rPr>
              <a:t>дійсною</a:t>
            </a:r>
            <a:r>
              <a:rPr lang="ru-RU" sz="1800" dirty="0">
                <a:latin typeface="Roboto Condensed Light" pitchFamily="2" charset="0"/>
              </a:rPr>
              <a:t> для </a:t>
            </a:r>
            <a:r>
              <a:rPr lang="ru-RU" sz="1800" dirty="0" err="1">
                <a:latin typeface="Roboto Condensed Light" pitchFamily="2" charset="0"/>
              </a:rPr>
              <a:t>набувача</a:t>
            </a:r>
            <a:r>
              <a:rPr lang="ru-RU" sz="1800" dirty="0">
                <a:latin typeface="Roboto Condensed Light" pitchFamily="2" charset="0"/>
              </a:rPr>
              <a:t> </a:t>
            </a:r>
            <a:r>
              <a:rPr lang="ru-RU" sz="1800" dirty="0" err="1">
                <a:latin typeface="Roboto Condensed Light" pitchFamily="2" charset="0"/>
              </a:rPr>
              <a:t>відповідного</a:t>
            </a:r>
            <a:r>
              <a:rPr lang="ru-RU" sz="1800" dirty="0">
                <a:latin typeface="Roboto Condensed Light" pitchFamily="2" charset="0"/>
              </a:rPr>
              <a:t> </a:t>
            </a:r>
            <a:r>
              <a:rPr lang="ru-RU" sz="1800" dirty="0" err="1">
                <a:latin typeface="Roboto Condensed Light" pitchFamily="2" charset="0"/>
              </a:rPr>
              <a:t>нерухомого</a:t>
            </a:r>
            <a:r>
              <a:rPr lang="ru-RU" sz="1800" dirty="0">
                <a:latin typeface="Roboto Condensed Light" pitchFamily="2" charset="0"/>
              </a:rPr>
              <a:t> майна </a:t>
            </a:r>
            <a:r>
              <a:rPr lang="ru-RU" sz="1800" dirty="0" err="1">
                <a:latin typeface="Roboto Condensed Light" pitchFamily="2" charset="0"/>
              </a:rPr>
              <a:t>навіть</a:t>
            </a:r>
            <a:r>
              <a:rPr lang="ru-RU" sz="1800" dirty="0">
                <a:latin typeface="Roboto Condensed Light" pitchFamily="2" charset="0"/>
              </a:rPr>
              <a:t> у тому </a:t>
            </a:r>
            <a:r>
              <a:rPr lang="ru-RU" sz="1800" dirty="0" err="1">
                <a:latin typeface="Roboto Condensed Light" pitchFamily="2" charset="0"/>
              </a:rPr>
              <a:t>випадку</a:t>
            </a:r>
            <a:r>
              <a:rPr lang="ru-RU" sz="1800" dirty="0">
                <a:latin typeface="Roboto Condensed Light" pitchFamily="2" charset="0"/>
              </a:rPr>
              <a:t>, </a:t>
            </a:r>
            <a:r>
              <a:rPr lang="ru-RU" sz="1800" dirty="0" err="1">
                <a:latin typeface="Roboto Condensed Light" pitchFamily="2" charset="0"/>
              </a:rPr>
              <a:t>якщо</a:t>
            </a:r>
            <a:r>
              <a:rPr lang="ru-RU" sz="1800" dirty="0">
                <a:latin typeface="Roboto Condensed Light" pitchFamily="2" charset="0"/>
              </a:rPr>
              <a:t> до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відома</a:t>
            </a:r>
            <a:r>
              <a:rPr lang="ru-RU" sz="1800" dirty="0">
                <a:latin typeface="Roboto Condensed Light" pitchFamily="2" charset="0"/>
              </a:rPr>
              <a:t> не доведена </a:t>
            </a:r>
            <a:r>
              <a:rPr lang="ru-RU" sz="1800" dirty="0" err="1">
                <a:latin typeface="Roboto Condensed Light" pitchFamily="2" charset="0"/>
              </a:rPr>
              <a:t>інформація</a:t>
            </a:r>
            <a:r>
              <a:rPr lang="ru-RU" sz="1800" dirty="0">
                <a:latin typeface="Roboto Condensed Light" pitchFamily="2" charset="0"/>
              </a:rPr>
              <a:t> про </a:t>
            </a:r>
            <a:r>
              <a:rPr lang="ru-RU" sz="1800" dirty="0" err="1">
                <a:latin typeface="Roboto Condensed Light" pitchFamily="2" charset="0"/>
              </a:rPr>
              <a:t>обтяження</a:t>
            </a:r>
            <a:r>
              <a:rPr lang="ru-RU" sz="1800" dirty="0">
                <a:latin typeface="Roboto Condensed Light" pitchFamily="2" charset="0"/>
              </a:rPr>
              <a:t> майна </a:t>
            </a:r>
            <a:r>
              <a:rPr lang="ru-RU" sz="1800" dirty="0" err="1">
                <a:latin typeface="Roboto Condensed Light" pitchFamily="2" charset="0"/>
              </a:rPr>
              <a:t>іпотекою</a:t>
            </a:r>
            <a:r>
              <a:rPr lang="ru-RU" sz="1800" dirty="0">
                <a:latin typeface="Roboto Condensed Light" pitchFamily="2" charset="0"/>
              </a:rPr>
              <a:t>, </a:t>
            </a:r>
            <a:r>
              <a:rPr lang="ru-RU" sz="1800" dirty="0" err="1">
                <a:latin typeface="Roboto Condensed Light" pitchFamily="2" charset="0"/>
              </a:rPr>
              <a:t>оскільки</a:t>
            </a:r>
            <a:r>
              <a:rPr lang="ru-RU" sz="1800" dirty="0">
                <a:latin typeface="Roboto Condensed Light" pitchFamily="2" charset="0"/>
              </a:rPr>
              <a:t> у момент </a:t>
            </a:r>
            <a:r>
              <a:rPr lang="ru-RU" sz="1800" dirty="0" err="1">
                <a:latin typeface="Roboto Condensed Light" pitchFamily="2" charset="0"/>
              </a:rPr>
              <a:t>передачі</a:t>
            </a:r>
            <a:r>
              <a:rPr lang="ru-RU" sz="1800" dirty="0">
                <a:latin typeface="Roboto Condensed Light" pitchFamily="2" charset="0"/>
              </a:rPr>
              <a:t> майна в </a:t>
            </a:r>
            <a:r>
              <a:rPr lang="ru-RU" sz="1800" dirty="0" err="1">
                <a:latin typeface="Roboto Condensed Light" pitchFamily="2" charset="0"/>
              </a:rPr>
              <a:t>іпотеку</a:t>
            </a:r>
            <a:r>
              <a:rPr lang="ru-RU" sz="1800" dirty="0">
                <a:latin typeface="Roboto Condensed Light" pitchFamily="2" charset="0"/>
              </a:rPr>
              <a:t> </a:t>
            </a:r>
            <a:r>
              <a:rPr lang="ru-RU" sz="1800" dirty="0" err="1">
                <a:latin typeface="Roboto Condensed Light" pitchFamily="2" charset="0"/>
              </a:rPr>
              <a:t>іпотекодавець</a:t>
            </a:r>
            <a:r>
              <a:rPr lang="ru-RU" sz="1800" dirty="0">
                <a:latin typeface="Roboto Condensed Light" pitchFamily="2" charset="0"/>
              </a:rPr>
              <a:t> не </a:t>
            </a:r>
            <a:r>
              <a:rPr lang="ru-RU" sz="1800" dirty="0" err="1">
                <a:latin typeface="Roboto Condensed Light" pitchFamily="2" charset="0"/>
              </a:rPr>
              <a:t>був</a:t>
            </a:r>
            <a:r>
              <a:rPr lang="ru-RU" sz="1800" dirty="0">
                <a:latin typeface="Roboto Condensed Light" pitchFamily="2" charset="0"/>
              </a:rPr>
              <a:t> </a:t>
            </a:r>
            <a:r>
              <a:rPr lang="ru-RU" sz="1800" dirty="0" err="1">
                <a:latin typeface="Roboto Condensed Light" pitchFamily="2" charset="0"/>
              </a:rPr>
              <a:t>її</a:t>
            </a:r>
            <a:r>
              <a:rPr lang="ru-RU" sz="1800" dirty="0">
                <a:latin typeface="Roboto Condensed Light" pitchFamily="2" charset="0"/>
              </a:rPr>
              <a:t> </a:t>
            </a:r>
            <a:r>
              <a:rPr lang="ru-RU" sz="1800" dirty="0" err="1">
                <a:latin typeface="Roboto Condensed Light" pitchFamily="2" charset="0"/>
              </a:rPr>
              <a:t>власником</a:t>
            </a:r>
            <a:r>
              <a:rPr lang="ru-RU" sz="1800" dirty="0">
                <a:latin typeface="Roboto Condensed Light" pitchFamily="2" charset="0"/>
              </a:rPr>
              <a:t>. Іпотека </a:t>
            </a:r>
            <a:r>
              <a:rPr lang="ru-RU" sz="1800" dirty="0" err="1">
                <a:latin typeface="Roboto Condensed Light" pitchFamily="2" charset="0"/>
              </a:rPr>
              <a:t>залишається</a:t>
            </a:r>
            <a:r>
              <a:rPr lang="ru-RU" sz="1800" dirty="0">
                <a:latin typeface="Roboto Condensed Light" pitchFamily="2" charset="0"/>
              </a:rPr>
              <a:t> </a:t>
            </a:r>
            <a:r>
              <a:rPr lang="ru-RU" sz="1800" dirty="0" err="1">
                <a:latin typeface="Roboto Condensed Light" pitchFamily="2" charset="0"/>
              </a:rPr>
              <a:t>дійсною</a:t>
            </a:r>
            <a:r>
              <a:rPr lang="ru-RU" sz="1800" dirty="0">
                <a:latin typeface="Roboto Condensed Light" pitchFamily="2" charset="0"/>
              </a:rPr>
              <a:t> </a:t>
            </a:r>
            <a:r>
              <a:rPr lang="ru-RU" sz="1800" dirty="0" err="1">
                <a:latin typeface="Roboto Condensed Light" pitchFamily="2" charset="0"/>
              </a:rPr>
              <a:t>незалежно</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a:t>
            </a:r>
            <a:r>
              <a:rPr lang="ru-RU" sz="1800" dirty="0" err="1">
                <a:latin typeface="Roboto Condensed Light" pitchFamily="2" charset="0"/>
              </a:rPr>
              <a:t>зміни</a:t>
            </a:r>
            <a:r>
              <a:rPr lang="ru-RU" sz="1800" dirty="0">
                <a:latin typeface="Roboto Condensed Light" pitchFamily="2" charset="0"/>
              </a:rPr>
              <a:t> </a:t>
            </a:r>
            <a:r>
              <a:rPr lang="ru-RU" sz="1800" dirty="0" err="1">
                <a:latin typeface="Roboto Condensed Light" pitchFamily="2" charset="0"/>
              </a:rPr>
              <a:t>власника</a:t>
            </a:r>
            <a:r>
              <a:rPr lang="ru-RU" sz="1800" dirty="0">
                <a:latin typeface="Roboto Condensed Light" pitchFamily="2" charset="0"/>
              </a:rPr>
              <a:t> майна.</a:t>
            </a:r>
            <a:br>
              <a:rPr lang="ru-RU" sz="1800" dirty="0">
                <a:latin typeface="Roboto Condensed Light" pitchFamily="2" charset="0"/>
              </a:rPr>
            </a:br>
            <a:br>
              <a:rPr lang="ru-RU" sz="1800" dirty="0">
                <a:latin typeface="Roboto Condensed Light" pitchFamily="2" charset="0"/>
              </a:rPr>
            </a:br>
            <a:r>
              <a:rPr lang="ru-RU" sz="1800" dirty="0" err="1">
                <a:latin typeface="Roboto Condensed Light" pitchFamily="2" charset="0"/>
              </a:rPr>
              <a:t>Таку</a:t>
            </a:r>
            <a:r>
              <a:rPr lang="ru-RU" sz="1800" dirty="0">
                <a:latin typeface="Roboto Condensed Light" pitchFamily="2" charset="0"/>
              </a:rPr>
              <a:t> </a:t>
            </a:r>
            <a:r>
              <a:rPr lang="ru-RU" sz="1800" dirty="0" err="1">
                <a:latin typeface="Roboto Condensed Light" pitchFamily="2" charset="0"/>
              </a:rPr>
              <a:t>правову</a:t>
            </a:r>
            <a:r>
              <a:rPr lang="ru-RU" sz="1800" dirty="0">
                <a:latin typeface="Roboto Condensed Light" pitchFamily="2" charset="0"/>
              </a:rPr>
              <a:t> </a:t>
            </a:r>
            <a:r>
              <a:rPr lang="ru-RU" sz="1800" dirty="0" err="1">
                <a:latin typeface="Roboto Condensed Light" pitchFamily="2" charset="0"/>
              </a:rPr>
              <a:t>позицію</a:t>
            </a:r>
            <a:r>
              <a:rPr lang="ru-RU" sz="1800" dirty="0">
                <a:latin typeface="Roboto Condensed Light" pitchFamily="2" charset="0"/>
              </a:rPr>
              <a:t> </a:t>
            </a:r>
            <a:r>
              <a:rPr lang="ru-RU" sz="1800" dirty="0" err="1">
                <a:latin typeface="Roboto Condensed Light" pitchFamily="2" charset="0"/>
              </a:rPr>
              <a:t>неодноразово</a:t>
            </a:r>
            <a:r>
              <a:rPr lang="ru-RU" sz="1800" dirty="0">
                <a:latin typeface="Roboto Condensed Light" pitchFamily="2" charset="0"/>
              </a:rPr>
              <a:t> </a:t>
            </a:r>
            <a:r>
              <a:rPr lang="ru-RU" sz="1800" dirty="0" err="1">
                <a:latin typeface="Roboto Condensed Light" pitchFamily="2" charset="0"/>
              </a:rPr>
              <a:t>висловлював</a:t>
            </a:r>
            <a:r>
              <a:rPr lang="ru-RU" sz="1800" dirty="0">
                <a:latin typeface="Roboto Condensed Light" pitchFamily="2" charset="0"/>
              </a:rPr>
              <a:t> </a:t>
            </a:r>
            <a:r>
              <a:rPr lang="ru-RU" sz="1800" dirty="0" err="1">
                <a:latin typeface="Roboto Condensed Light" pitchFamily="2" charset="0"/>
              </a:rPr>
              <a:t>Верховний</a:t>
            </a:r>
            <a:r>
              <a:rPr lang="ru-RU" sz="1800" dirty="0">
                <a:latin typeface="Roboto Condensed Light" pitchFamily="2" charset="0"/>
              </a:rPr>
              <a:t> Суд </a:t>
            </a:r>
            <a:r>
              <a:rPr lang="ru-RU" sz="1800" dirty="0" err="1">
                <a:latin typeface="Roboto Condensed Light" pitchFamily="2" charset="0"/>
              </a:rPr>
              <a:t>України</a:t>
            </a:r>
            <a:r>
              <a:rPr lang="ru-RU" sz="1800" dirty="0">
                <a:latin typeface="Roboto Condensed Light" pitchFamily="2" charset="0"/>
              </a:rPr>
              <a:t> у постановах </a:t>
            </a:r>
            <a:r>
              <a:rPr lang="ru-RU" sz="1800" dirty="0" err="1">
                <a:latin typeface="Roboto Condensed Light" pitchFamily="2" charset="0"/>
              </a:rPr>
              <a:t>від</a:t>
            </a:r>
            <a:r>
              <a:rPr lang="ru-RU" sz="1800" dirty="0">
                <a:latin typeface="Roboto Condensed Light" pitchFamily="2" charset="0"/>
              </a:rPr>
              <a:t> 24 </a:t>
            </a:r>
            <a:r>
              <a:rPr lang="ru-RU" sz="1800" dirty="0" err="1">
                <a:latin typeface="Roboto Condensed Light" pitchFamily="2" charset="0"/>
              </a:rPr>
              <a:t>грудня</a:t>
            </a:r>
            <a:r>
              <a:rPr lang="ru-RU" sz="1800" dirty="0">
                <a:latin typeface="Roboto Condensed Light" pitchFamily="2" charset="0"/>
              </a:rPr>
              <a:t> 2014 року (</a:t>
            </a:r>
            <a:r>
              <a:rPr lang="ru-RU" sz="1800" dirty="0" err="1">
                <a:latin typeface="Roboto Condensed Light" pitchFamily="2" charset="0"/>
              </a:rPr>
              <a:t>провадження</a:t>
            </a:r>
            <a:r>
              <a:rPr lang="ru-RU" sz="1800" dirty="0">
                <a:latin typeface="Roboto Condensed Light" pitchFamily="2" charset="0"/>
              </a:rPr>
              <a:t> № 6-201цс14), </a:t>
            </a:r>
            <a:r>
              <a:rPr lang="ru-RU" sz="1800" dirty="0" err="1">
                <a:latin typeface="Roboto Condensed Light" pitchFamily="2" charset="0"/>
              </a:rPr>
              <a:t>від</a:t>
            </a:r>
            <a:r>
              <a:rPr lang="ru-RU" sz="1800" dirty="0">
                <a:latin typeface="Roboto Condensed Light" pitchFamily="2" charset="0"/>
              </a:rPr>
              <a:t> 05 лютого 2014 року (</a:t>
            </a:r>
            <a:r>
              <a:rPr lang="ru-RU" sz="1800" dirty="0" err="1">
                <a:latin typeface="Roboto Condensed Light" pitchFamily="2" charset="0"/>
              </a:rPr>
              <a:t>провадження</a:t>
            </a:r>
            <a:r>
              <a:rPr lang="ru-RU" sz="1800" dirty="0">
                <a:latin typeface="Roboto Condensed Light" pitchFamily="2" charset="0"/>
              </a:rPr>
              <a:t> № 6-131цс13) та </a:t>
            </a:r>
            <a:r>
              <a:rPr lang="ru-RU" sz="1800" dirty="0" err="1">
                <a:latin typeface="Roboto Condensed Light" pitchFamily="2" charset="0"/>
              </a:rPr>
              <a:t>Вищий</a:t>
            </a:r>
            <a:r>
              <a:rPr lang="ru-RU" sz="1800" dirty="0">
                <a:latin typeface="Roboto Condensed Light" pitchFamily="2" charset="0"/>
              </a:rPr>
              <a:t> </a:t>
            </a:r>
            <a:r>
              <a:rPr lang="ru-RU" sz="1800" dirty="0" err="1">
                <a:latin typeface="Roboto Condensed Light" pitchFamily="2" charset="0"/>
              </a:rPr>
              <a:t>господарський</a:t>
            </a:r>
            <a:r>
              <a:rPr lang="ru-RU" sz="1800" dirty="0">
                <a:latin typeface="Roboto Condensed Light" pitchFamily="2" charset="0"/>
              </a:rPr>
              <a:t> суд </a:t>
            </a:r>
            <a:r>
              <a:rPr lang="ru-RU" sz="1800" dirty="0" err="1">
                <a:latin typeface="Roboto Condensed Light" pitchFamily="2" charset="0"/>
              </a:rPr>
              <a:t>України</a:t>
            </a:r>
            <a:r>
              <a:rPr lang="ru-RU" sz="1800" dirty="0">
                <a:latin typeface="Roboto Condensed Light" pitchFamily="2" charset="0"/>
              </a:rPr>
              <a:t> у </a:t>
            </a:r>
            <a:r>
              <a:rPr lang="ru-RU" sz="1800" dirty="0" err="1">
                <a:latin typeface="Roboto Condensed Light" pitchFamily="2" charset="0"/>
              </a:rPr>
              <a:t>своїй</a:t>
            </a:r>
            <a:r>
              <a:rPr lang="ru-RU" sz="1800" dirty="0">
                <a:latin typeface="Roboto Condensed Light" pitchFamily="2" charset="0"/>
              </a:rPr>
              <a:t> </a:t>
            </a:r>
            <a:r>
              <a:rPr lang="ru-RU" sz="1800" dirty="0" err="1">
                <a:latin typeface="Roboto Condensed Light" pitchFamily="2" charset="0"/>
              </a:rPr>
              <a:t>постанові</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09 лютого 2015 року (</a:t>
            </a:r>
            <a:r>
              <a:rPr lang="ru-RU" sz="1800" dirty="0" err="1">
                <a:latin typeface="Roboto Condensed Light" pitchFamily="2" charset="0"/>
              </a:rPr>
              <a:t>провадження</a:t>
            </a:r>
            <a:r>
              <a:rPr lang="ru-RU" sz="1800" dirty="0">
                <a:latin typeface="Roboto Condensed Light" pitchFamily="2" charset="0"/>
              </a:rPr>
              <a:t> № 54/315), з </a:t>
            </a:r>
            <a:r>
              <a:rPr lang="ru-RU" sz="1800" dirty="0" err="1">
                <a:latin typeface="Roboto Condensed Light" pitchFamily="2" charset="0"/>
              </a:rPr>
              <a:t>якими</a:t>
            </a:r>
            <a:r>
              <a:rPr lang="ru-RU" sz="1800" dirty="0">
                <a:latin typeface="Roboto Condensed Light" pitchFamily="2" charset="0"/>
              </a:rPr>
              <a:t> </a:t>
            </a:r>
            <a:r>
              <a:rPr lang="ru-RU" sz="1800" dirty="0" err="1">
                <a:latin typeface="Roboto Condensed Light" pitchFamily="2" charset="0"/>
              </a:rPr>
              <a:t>мав</a:t>
            </a:r>
            <a:r>
              <a:rPr lang="ru-RU" sz="1800" dirty="0">
                <a:latin typeface="Roboto Condensed Light" pitchFamily="2" charset="0"/>
              </a:rPr>
              <a:t> бути </a:t>
            </a:r>
            <a:r>
              <a:rPr lang="ru-RU" sz="1800" dirty="0" err="1">
                <a:latin typeface="Roboto Condensed Light" pitchFamily="2" charset="0"/>
              </a:rPr>
              <a:t>обізнаний</a:t>
            </a:r>
            <a:r>
              <a:rPr lang="ru-RU" sz="1800" dirty="0">
                <a:latin typeface="Roboto Condensed Light" pitchFamily="2" charset="0"/>
              </a:rPr>
              <a:t> і суд </a:t>
            </a:r>
            <a:r>
              <a:rPr lang="ru-RU" sz="1800" dirty="0" err="1">
                <a:latin typeface="Roboto Condensed Light" pitchFamily="2" charset="0"/>
              </a:rPr>
              <a:t>першої</a:t>
            </a:r>
            <a:r>
              <a:rPr lang="ru-RU" sz="1800" dirty="0">
                <a:latin typeface="Roboto Condensed Light" pitchFamily="2" charset="0"/>
              </a:rPr>
              <a:t> </a:t>
            </a:r>
            <a:r>
              <a:rPr lang="ru-RU" sz="1800" dirty="0" err="1">
                <a:latin typeface="Roboto Condensed Light" pitchFamily="2" charset="0"/>
              </a:rPr>
              <a:t>інстанції</a:t>
            </a:r>
            <a:r>
              <a:rPr lang="ru-RU" sz="1800" dirty="0">
                <a:latin typeface="Roboto Condensed Light" pitchFamily="2" charset="0"/>
              </a:rPr>
              <a:t> та суд </a:t>
            </a:r>
            <a:r>
              <a:rPr lang="ru-RU" sz="1800" dirty="0" err="1">
                <a:latin typeface="Roboto Condensed Light" pitchFamily="2" charset="0"/>
              </a:rPr>
              <a:t>апеляційної</a:t>
            </a:r>
            <a:r>
              <a:rPr lang="ru-RU" sz="1800" dirty="0">
                <a:latin typeface="Roboto Condensed Light" pitchFamily="2" charset="0"/>
              </a:rPr>
              <a:t> </a:t>
            </a:r>
            <a:r>
              <a:rPr lang="ru-RU" sz="1800" dirty="0" err="1">
                <a:latin typeface="Roboto Condensed Light" pitchFamily="2" charset="0"/>
              </a:rPr>
              <a:t>інстанції</a:t>
            </a:r>
            <a:r>
              <a:rPr lang="ru-RU" sz="1800" dirty="0">
                <a:latin typeface="Roboto Condensed Light" pitchFamily="2" charset="0"/>
              </a:rPr>
              <a:t>, </a:t>
            </a:r>
            <a:r>
              <a:rPr lang="ru-RU" sz="1800" dirty="0" err="1">
                <a:latin typeface="Roboto Condensed Light" pitchFamily="2" charset="0"/>
              </a:rPr>
              <a:t>залучити</a:t>
            </a:r>
            <a:r>
              <a:rPr lang="ru-RU" sz="1800" dirty="0">
                <a:latin typeface="Roboto Condensed Light" pitchFamily="2" charset="0"/>
              </a:rPr>
              <a:t> до </a:t>
            </a:r>
            <a:r>
              <a:rPr lang="ru-RU" sz="1800" dirty="0" err="1">
                <a:latin typeface="Roboto Condensed Light" pitchFamily="2" charset="0"/>
              </a:rPr>
              <a:t>участі</a:t>
            </a:r>
            <a:r>
              <a:rPr lang="ru-RU" sz="1800" dirty="0">
                <a:latin typeface="Roboto Condensed Light" pitchFamily="2" charset="0"/>
              </a:rPr>
              <a:t> у </a:t>
            </a:r>
            <a:r>
              <a:rPr lang="ru-RU" sz="1800" dirty="0" err="1">
                <a:latin typeface="Roboto Condensed Light" pitchFamily="2" charset="0"/>
              </a:rPr>
              <a:t>справі</a:t>
            </a:r>
            <a:r>
              <a:rPr lang="ru-RU" sz="1800" dirty="0">
                <a:latin typeface="Roboto Condensed Light" pitchFamily="2" charset="0"/>
              </a:rPr>
              <a:t> </a:t>
            </a:r>
            <a:r>
              <a:rPr lang="ru-RU" sz="1800" dirty="0" err="1">
                <a:latin typeface="Roboto Condensed Light" pitchFamily="2" charset="0"/>
              </a:rPr>
              <a:t>власника</a:t>
            </a:r>
            <a:r>
              <a:rPr lang="ru-RU" sz="1800" dirty="0">
                <a:latin typeface="Roboto Condensed Light" pitchFamily="2" charset="0"/>
              </a:rPr>
              <a:t> майна </a:t>
            </a:r>
            <a:r>
              <a:rPr lang="ru-RU" sz="1800" dirty="0" err="1">
                <a:latin typeface="Roboto Condensed Light" pitchFamily="2" charset="0"/>
              </a:rPr>
              <a:t>переданого</a:t>
            </a:r>
            <a:r>
              <a:rPr lang="ru-RU" sz="1800" dirty="0">
                <a:latin typeface="Roboto Condensed Light" pitchFamily="2" charset="0"/>
              </a:rPr>
              <a:t> в </a:t>
            </a:r>
            <a:r>
              <a:rPr lang="ru-RU" sz="1800" dirty="0" err="1">
                <a:latin typeface="Roboto Condensed Light" pitchFamily="2" charset="0"/>
              </a:rPr>
              <a:t>іпотеку</a:t>
            </a:r>
            <a:r>
              <a:rPr lang="ru-RU" sz="1800" dirty="0">
                <a:latin typeface="Roboto Condensed Light" pitchFamily="2" charset="0"/>
              </a:rPr>
              <a:t>, і </a:t>
            </a:r>
            <a:r>
              <a:rPr lang="ru-RU" sz="1800" dirty="0" err="1">
                <a:latin typeface="Roboto Condensed Light" pitchFamily="2" charset="0"/>
              </a:rPr>
              <a:t>який</a:t>
            </a:r>
            <a:r>
              <a:rPr lang="ru-RU" sz="1800" dirty="0">
                <a:latin typeface="Roboto Condensed Light" pitchFamily="2" charset="0"/>
              </a:rPr>
              <a:t> </a:t>
            </a:r>
            <a:r>
              <a:rPr lang="ru-RU" sz="1800" dirty="0" err="1">
                <a:latin typeface="Roboto Condensed Light" pitchFamily="2" charset="0"/>
              </a:rPr>
              <a:t>отримав</a:t>
            </a:r>
            <a:r>
              <a:rPr lang="ru-RU" sz="1800" dirty="0">
                <a:latin typeface="Roboto Condensed Light" pitchFamily="2" charset="0"/>
              </a:rPr>
              <a:t> </a:t>
            </a:r>
            <a:r>
              <a:rPr lang="ru-RU" sz="1800" dirty="0" err="1">
                <a:latin typeface="Roboto Condensed Light" pitchFamily="2" charset="0"/>
              </a:rPr>
              <a:t>це</a:t>
            </a:r>
            <a:r>
              <a:rPr lang="ru-RU" sz="1800" dirty="0">
                <a:latin typeface="Roboto Condensed Light" pitchFamily="2" charset="0"/>
              </a:rPr>
              <a:t> </a:t>
            </a:r>
            <a:r>
              <a:rPr lang="ru-RU" sz="1800" dirty="0" err="1">
                <a:latin typeface="Roboto Condensed Light" pitchFamily="2" charset="0"/>
              </a:rPr>
              <a:t>майно</a:t>
            </a:r>
            <a:r>
              <a:rPr lang="ru-RU" sz="1800" dirty="0">
                <a:latin typeface="Roboto Condensed Light" pitchFamily="2" charset="0"/>
              </a:rPr>
              <a:t> у </a:t>
            </a:r>
            <a:r>
              <a:rPr lang="ru-RU" sz="1800" dirty="0" err="1">
                <a:latin typeface="Roboto Condensed Light" pitchFamily="2" charset="0"/>
              </a:rPr>
              <a:t>результаті</a:t>
            </a:r>
            <a:r>
              <a:rPr lang="ru-RU" sz="1800" dirty="0">
                <a:latin typeface="Roboto Condensed Light" pitchFamily="2" charset="0"/>
              </a:rPr>
              <a:t> </a:t>
            </a:r>
            <a:r>
              <a:rPr lang="ru-RU" sz="1800" dirty="0" err="1">
                <a:latin typeface="Roboto Condensed Light" pitchFamily="2" charset="0"/>
              </a:rPr>
              <a:t>розгляду</a:t>
            </a:r>
            <a:r>
              <a:rPr lang="ru-RU" sz="1800" dirty="0">
                <a:latin typeface="Roboto Condensed Light" pitchFamily="2" charset="0"/>
              </a:rPr>
              <a:t> </a:t>
            </a:r>
            <a:r>
              <a:rPr lang="ru-RU" sz="1800" dirty="0" err="1">
                <a:latin typeface="Roboto Condensed Light" pitchFamily="2" charset="0"/>
              </a:rPr>
              <a:t>господарського</a:t>
            </a:r>
            <a:r>
              <a:rPr lang="ru-RU" sz="1800" dirty="0">
                <a:latin typeface="Roboto Condensed Light" pitchFamily="2" charset="0"/>
              </a:rPr>
              <a:t> спору як </a:t>
            </a:r>
            <a:r>
              <a:rPr lang="ru-RU" sz="1800" dirty="0" err="1">
                <a:latin typeface="Roboto Condensed Light" pitchFamily="2" charset="0"/>
              </a:rPr>
              <a:t>суб`єкт</a:t>
            </a:r>
            <a:r>
              <a:rPr lang="ru-RU" sz="1800" dirty="0">
                <a:latin typeface="Roboto Condensed Light" pitchFamily="2" charset="0"/>
              </a:rPr>
              <a:t> </a:t>
            </a:r>
            <a:r>
              <a:rPr lang="ru-RU" sz="1800" dirty="0" err="1">
                <a:latin typeface="Roboto Condensed Light" pitchFamily="2" charset="0"/>
              </a:rPr>
              <a:t>підприємницької</a:t>
            </a:r>
            <a:r>
              <a:rPr lang="ru-RU" sz="1800" dirty="0">
                <a:latin typeface="Roboto Condensed Light" pitchFamily="2" charset="0"/>
              </a:rPr>
              <a:t> </a:t>
            </a:r>
            <a:r>
              <a:rPr lang="ru-RU" sz="1800" dirty="0" err="1">
                <a:latin typeface="Roboto Condensed Light" pitchFamily="2" charset="0"/>
              </a:rPr>
              <a:t>діяльності</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r>
              <a:rPr lang="ru-RU" sz="1800" dirty="0">
                <a:latin typeface="Roboto Condensed Light" pitchFamily="2" charset="0"/>
              </a:rPr>
              <a:t>У </a:t>
            </a:r>
            <a:r>
              <a:rPr lang="ru-RU" sz="1800" dirty="0" err="1">
                <a:latin typeface="Roboto Condensed Light" pitchFamily="2" charset="0"/>
              </a:rPr>
              <a:t>даному</a:t>
            </a:r>
            <a:r>
              <a:rPr lang="ru-RU" sz="1800" dirty="0">
                <a:latin typeface="Roboto Condensed Light" pitchFamily="2" charset="0"/>
              </a:rPr>
              <a:t> </a:t>
            </a:r>
            <a:r>
              <a:rPr lang="ru-RU" sz="1800" dirty="0" err="1">
                <a:latin typeface="Roboto Condensed Light" pitchFamily="2" charset="0"/>
              </a:rPr>
              <a:t>випадку</a:t>
            </a:r>
            <a:r>
              <a:rPr lang="ru-RU" sz="1800" dirty="0">
                <a:latin typeface="Roboto Condensed Light" pitchFamily="2" charset="0"/>
              </a:rPr>
              <a:t> </a:t>
            </a:r>
            <a:r>
              <a:rPr lang="ru-RU" sz="1800" dirty="0" err="1">
                <a:latin typeface="Roboto Condensed Light" pitchFamily="2" charset="0"/>
              </a:rPr>
              <a:t>всі</a:t>
            </a:r>
            <a:r>
              <a:rPr lang="ru-RU" sz="1800" dirty="0">
                <a:latin typeface="Roboto Condensed Light" pitchFamily="2" charset="0"/>
              </a:rPr>
              <a:t> </a:t>
            </a:r>
            <a:r>
              <a:rPr lang="ru-RU" sz="1800" dirty="0" err="1">
                <a:latin typeface="Roboto Condensed Light" pitchFamily="2" charset="0"/>
              </a:rPr>
              <a:t>обов`язки</a:t>
            </a:r>
            <a:r>
              <a:rPr lang="ru-RU" sz="1800" dirty="0">
                <a:latin typeface="Roboto Condensed Light" pitchFamily="2" charset="0"/>
              </a:rPr>
              <a:t> </a:t>
            </a:r>
            <a:r>
              <a:rPr lang="ru-RU" sz="1800" dirty="0" err="1">
                <a:latin typeface="Roboto Condensed Light" pitchFamily="2" charset="0"/>
              </a:rPr>
              <a:t>іпотекодавця</a:t>
            </a:r>
            <a:r>
              <a:rPr lang="ru-RU" sz="1800" dirty="0">
                <a:latin typeface="Roboto Condensed Light" pitchFamily="2" charset="0"/>
              </a:rPr>
              <a:t> </a:t>
            </a:r>
            <a:r>
              <a:rPr lang="ru-RU" sz="1800" dirty="0" err="1">
                <a:latin typeface="Roboto Condensed Light" pitchFamily="2" charset="0"/>
              </a:rPr>
              <a:t>перейшли</a:t>
            </a:r>
            <a:r>
              <a:rPr lang="ru-RU" sz="1800" dirty="0">
                <a:latin typeface="Roboto Condensed Light" pitchFamily="2" charset="0"/>
              </a:rPr>
              <a:t> до ОСОБА_1 у момент переходу до </a:t>
            </a:r>
            <a:r>
              <a:rPr lang="ru-RU" sz="1800" dirty="0" err="1">
                <a:latin typeface="Roboto Condensed Light" pitchFamily="2" charset="0"/>
              </a:rPr>
              <a:t>нього</a:t>
            </a:r>
            <a:r>
              <a:rPr lang="ru-RU" sz="1800" dirty="0">
                <a:latin typeface="Roboto Condensed Light" pitchFamily="2" charset="0"/>
              </a:rPr>
              <a:t> права </a:t>
            </a:r>
            <a:r>
              <a:rPr lang="ru-RU" sz="1800" dirty="0" err="1">
                <a:latin typeface="Roboto Condensed Light" pitchFamily="2" charset="0"/>
              </a:rPr>
              <a:t>власності</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і при </a:t>
            </a:r>
            <a:r>
              <a:rPr lang="ru-RU" sz="1800" dirty="0" err="1">
                <a:latin typeface="Roboto Condensed Light" pitchFamily="2" charset="0"/>
              </a:rPr>
              <a:t>цьому</a:t>
            </a:r>
            <a:r>
              <a:rPr lang="ru-RU" sz="1800" dirty="0">
                <a:latin typeface="Roboto Condensed Light" pitchFamily="2" charset="0"/>
              </a:rPr>
              <a:t> не </a:t>
            </a:r>
            <a:r>
              <a:rPr lang="ru-RU" sz="1800" dirty="0" err="1">
                <a:latin typeface="Roboto Condensed Light" pitchFamily="2" charset="0"/>
              </a:rPr>
              <a:t>має</a:t>
            </a:r>
            <a:r>
              <a:rPr lang="ru-RU" sz="1800" dirty="0">
                <a:latin typeface="Roboto Condensed Light" pitchFamily="2" charset="0"/>
              </a:rPr>
              <a:t> </a:t>
            </a:r>
            <a:r>
              <a:rPr lang="ru-RU" sz="1800" dirty="0" err="1">
                <a:latin typeface="Roboto Condensed Light" pitchFamily="2" charset="0"/>
              </a:rPr>
              <a:t>значення</a:t>
            </a:r>
            <a:r>
              <a:rPr lang="ru-RU" sz="1800" dirty="0">
                <a:latin typeface="Roboto Condensed Light" pitchFamily="2" charset="0"/>
              </a:rPr>
              <a:t> </a:t>
            </a:r>
            <a:r>
              <a:rPr lang="ru-RU" sz="1800" dirty="0" err="1">
                <a:latin typeface="Roboto Condensed Light" pitchFamily="2" charset="0"/>
              </a:rPr>
              <a:t>чи</a:t>
            </a:r>
            <a:r>
              <a:rPr lang="ru-RU" sz="1800" dirty="0">
                <a:latin typeface="Roboto Condensed Light" pitchFamily="2" charset="0"/>
              </a:rPr>
              <a:t> </a:t>
            </a:r>
            <a:r>
              <a:rPr lang="ru-RU" sz="1800" dirty="0" err="1">
                <a:latin typeface="Roboto Condensed Light" pitchFamily="2" charset="0"/>
              </a:rPr>
              <a:t>був</a:t>
            </a:r>
            <a:r>
              <a:rPr lang="ru-RU" sz="1800" dirty="0">
                <a:latin typeface="Roboto Condensed Light" pitchFamily="2" charset="0"/>
              </a:rPr>
              <a:t> </a:t>
            </a:r>
            <a:r>
              <a:rPr lang="ru-RU" sz="1800" dirty="0" err="1">
                <a:latin typeface="Roboto Condensed Light" pitchFamily="2" charset="0"/>
              </a:rPr>
              <a:t>він</a:t>
            </a:r>
            <a:r>
              <a:rPr lang="ru-RU" sz="1800" dirty="0">
                <a:latin typeface="Roboto Condensed Light" pitchFamily="2" charset="0"/>
              </a:rPr>
              <a:t> </a:t>
            </a:r>
            <a:r>
              <a:rPr lang="ru-RU" sz="1800" dirty="0" err="1">
                <a:latin typeface="Roboto Condensed Light" pitchFamily="2" charset="0"/>
              </a:rPr>
              <a:t>обізнаний</a:t>
            </a:r>
            <a:r>
              <a:rPr lang="ru-RU" sz="1800" dirty="0">
                <a:latin typeface="Roboto Condensed Light" pitchFamily="2" charset="0"/>
              </a:rPr>
              <a:t> з </a:t>
            </a:r>
            <a:r>
              <a:rPr lang="ru-RU" sz="1800" dirty="0" err="1">
                <a:latin typeface="Roboto Condensed Light" pitchFamily="2" charset="0"/>
              </a:rPr>
              <a:t>тим</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вказане</a:t>
            </a:r>
            <a:r>
              <a:rPr lang="ru-RU" sz="1800" dirty="0">
                <a:latin typeface="Roboto Condensed Light" pitchFamily="2" charset="0"/>
              </a:rPr>
              <a:t> </a:t>
            </a:r>
            <a:r>
              <a:rPr lang="ru-RU" sz="1800" dirty="0" err="1">
                <a:latin typeface="Roboto Condensed Light" pitchFamily="2" charset="0"/>
              </a:rPr>
              <a:t>майно</a:t>
            </a:r>
            <a:r>
              <a:rPr lang="ru-RU" sz="1800" dirty="0">
                <a:latin typeface="Roboto Condensed Light" pitchFamily="2" charset="0"/>
              </a:rPr>
              <a:t> </a:t>
            </a:r>
            <a:r>
              <a:rPr lang="ru-RU" sz="1800" dirty="0" err="1">
                <a:latin typeface="Roboto Condensed Light" pitchFamily="2" charset="0"/>
              </a:rPr>
              <a:t>обтяжене</a:t>
            </a:r>
            <a:r>
              <a:rPr lang="ru-RU" sz="1800" dirty="0">
                <a:latin typeface="Roboto Condensed Light" pitchFamily="2" charset="0"/>
              </a:rPr>
              <a:t>.</a:t>
            </a:r>
            <a:endParaRPr lang="kk-KZ"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05 </a:t>
            </a:r>
            <a:r>
              <a:rPr lang="ru-RU" dirty="0" err="1">
                <a:solidFill>
                  <a:schemeClr val="bg1"/>
                </a:solidFill>
                <a:latin typeface="Roboto Condensed Light" pitchFamily="2" charset="0"/>
              </a:rPr>
              <a:t>травня</a:t>
            </a:r>
            <a:r>
              <a:rPr lang="ru-RU" dirty="0">
                <a:solidFill>
                  <a:schemeClr val="bg1"/>
                </a:solidFill>
                <a:latin typeface="Roboto Condensed Light" pitchFamily="2" charset="0"/>
              </a:rPr>
              <a:t> 2020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161/6253/15-ц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14-32цс20)</a:t>
            </a:r>
          </a:p>
        </p:txBody>
      </p:sp>
      <p:sp>
        <p:nvSpPr>
          <p:cNvPr id="5" name="Rectangle 4"/>
          <p:cNvSpPr>
            <a:spLocks noChangeArrowheads="1"/>
          </p:cNvSpPr>
          <p:nvPr/>
        </p:nvSpPr>
        <p:spPr bwMode="auto">
          <a:xfrm>
            <a:off x="1728679" y="1463773"/>
            <a:ext cx="8407616" cy="384721"/>
          </a:xfrm>
          <a:prstGeom prst="rect">
            <a:avLst/>
          </a:prstGeom>
          <a:noFill/>
          <a:ln w="9525">
            <a:noFill/>
            <a:miter lim="800000"/>
            <a:headEnd/>
            <a:tailEnd/>
          </a:ln>
        </p:spPr>
        <p:txBody>
          <a:bodyPr wrap="square">
            <a:spAutoFit/>
          </a:bodyPr>
          <a:lstStyle/>
          <a:p>
            <a:pPr algn="ctr" defTabSz="914400"/>
            <a:r>
              <a:rPr lang="ru-RU" dirty="0" err="1">
                <a:solidFill>
                  <a:schemeClr val="bg1"/>
                </a:solidFill>
                <a:latin typeface="Roboto Condensed Light" panose="02000000000000000000" pitchFamily="2" charset="0"/>
                <a:ea typeface="Roboto Condensed Light" panose="02000000000000000000" pitchFamily="2" charset="0"/>
              </a:rPr>
              <a:t>Наслідки</a:t>
            </a:r>
            <a:r>
              <a:rPr lang="ru-RU" dirty="0">
                <a:solidFill>
                  <a:schemeClr val="bg1"/>
                </a:solidFill>
                <a:latin typeface="Roboto Condensed Light" panose="02000000000000000000" pitchFamily="2" charset="0"/>
                <a:ea typeface="Roboto Condensed Light" panose="02000000000000000000" pitchFamily="2" charset="0"/>
              </a:rPr>
              <a:t> переходу права </a:t>
            </a:r>
            <a:r>
              <a:rPr lang="ru-RU" dirty="0" err="1">
                <a:solidFill>
                  <a:schemeClr val="bg1"/>
                </a:solidFill>
                <a:latin typeface="Roboto Condensed Light" panose="02000000000000000000" pitchFamily="2" charset="0"/>
                <a:ea typeface="Roboto Condensed Light" panose="02000000000000000000" pitchFamily="2" charset="0"/>
              </a:rPr>
              <a:t>власності</a:t>
            </a:r>
            <a:r>
              <a:rPr lang="ru-RU" dirty="0">
                <a:solidFill>
                  <a:schemeClr val="bg1"/>
                </a:solidFill>
                <a:latin typeface="Roboto Condensed Light" panose="02000000000000000000" pitchFamily="2" charset="0"/>
                <a:ea typeface="Roboto Condensed Light" panose="02000000000000000000" pitchFamily="2" charset="0"/>
              </a:rPr>
              <a:t> на предмет </a:t>
            </a:r>
            <a:r>
              <a:rPr lang="ru-RU" dirty="0" err="1">
                <a:solidFill>
                  <a:schemeClr val="bg1"/>
                </a:solidFill>
                <a:latin typeface="Roboto Condensed Light" panose="02000000000000000000" pitchFamily="2" charset="0"/>
                <a:ea typeface="Roboto Condensed Light" panose="02000000000000000000" pitchFamily="2" charset="0"/>
              </a:rPr>
              <a:t>іпотеки</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третьої</a:t>
            </a:r>
            <a:r>
              <a:rPr lang="ru-RU" dirty="0">
                <a:solidFill>
                  <a:schemeClr val="bg1"/>
                </a:solidFill>
                <a:latin typeface="Roboto Condensed Light" panose="02000000000000000000" pitchFamily="2" charset="0"/>
                <a:ea typeface="Roboto Condensed Light" panose="02000000000000000000" pitchFamily="2" charset="0"/>
              </a:rPr>
              <a:t> особи</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131785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8" y="2223435"/>
            <a:ext cx="9403882" cy="3378911"/>
          </a:xfrm>
        </p:spPr>
        <p:txBody>
          <a:bodyPr/>
          <a:lstStyle/>
          <a:p>
            <a:r>
              <a:rPr lang="ru-RU" sz="1800" dirty="0" err="1">
                <a:latin typeface="Roboto Condensed Light" pitchFamily="2" charset="0"/>
              </a:rPr>
              <a:t>Якщо</a:t>
            </a:r>
            <a:r>
              <a:rPr lang="ru-RU" sz="1800" dirty="0">
                <a:latin typeface="Roboto Condensed Light" pitchFamily="2" charset="0"/>
              </a:rPr>
              <a:t> </a:t>
            </a:r>
            <a:r>
              <a:rPr lang="ru-RU" sz="1800" dirty="0" err="1">
                <a:latin typeface="Roboto Condensed Light" pitchFamily="2" charset="0"/>
              </a:rPr>
              <a:t>судовий</a:t>
            </a:r>
            <a:r>
              <a:rPr lang="ru-RU" sz="1800" dirty="0">
                <a:latin typeface="Roboto Condensed Light" pitchFamily="2" charset="0"/>
              </a:rPr>
              <a:t> акт </a:t>
            </a:r>
            <a:r>
              <a:rPr lang="ru-RU" sz="1800" dirty="0" err="1">
                <a:latin typeface="Roboto Condensed Light" pitchFamily="2" charset="0"/>
              </a:rPr>
              <a:t>скасовано</a:t>
            </a:r>
            <a:r>
              <a:rPr lang="ru-RU" sz="1800" dirty="0">
                <a:latin typeface="Roboto Condensed Light" pitchFamily="2" charset="0"/>
              </a:rPr>
              <a:t>, то </a:t>
            </a:r>
            <a:r>
              <a:rPr lang="ru-RU" sz="1800" dirty="0" err="1">
                <a:latin typeface="Roboto Condensed Light" pitchFamily="2" charset="0"/>
              </a:rPr>
              <a:t>він</a:t>
            </a:r>
            <a:r>
              <a:rPr lang="ru-RU" sz="1800" dirty="0">
                <a:latin typeface="Roboto Condensed Light" pitchFamily="2" charset="0"/>
              </a:rPr>
              <a:t> не </a:t>
            </a:r>
            <a:r>
              <a:rPr lang="ru-RU" sz="1800" dirty="0" err="1">
                <a:latin typeface="Roboto Condensed Light" pitchFamily="2" charset="0"/>
              </a:rPr>
              <a:t>породжує</a:t>
            </a:r>
            <a:r>
              <a:rPr lang="ru-RU" sz="1800" dirty="0">
                <a:latin typeface="Roboto Condensed Light" pitchFamily="2" charset="0"/>
              </a:rPr>
              <a:t> </a:t>
            </a:r>
            <a:r>
              <a:rPr lang="ru-RU" sz="1800" dirty="0" err="1">
                <a:latin typeface="Roboto Condensed Light" pitchFamily="2" charset="0"/>
              </a:rPr>
              <a:t>жодних</a:t>
            </a:r>
            <a:r>
              <a:rPr lang="ru-RU" sz="1800" dirty="0">
                <a:latin typeface="Roboto Condensed Light" pitchFamily="2" charset="0"/>
              </a:rPr>
              <a:t> </a:t>
            </a:r>
            <a:r>
              <a:rPr lang="ru-RU" sz="1800" dirty="0" err="1">
                <a:latin typeface="Roboto Condensed Light" pitchFamily="2" charset="0"/>
              </a:rPr>
              <a:t>правових</a:t>
            </a:r>
            <a:r>
              <a:rPr lang="ru-RU" sz="1800" dirty="0">
                <a:latin typeface="Roboto Condensed Light" pitchFamily="2" charset="0"/>
              </a:rPr>
              <a:t> </a:t>
            </a:r>
            <a:r>
              <a:rPr lang="ru-RU" sz="1800" dirty="0" err="1">
                <a:latin typeface="Roboto Condensed Light" pitchFamily="2" charset="0"/>
              </a:rPr>
              <a:t>наслідків</a:t>
            </a:r>
            <a:r>
              <a:rPr lang="ru-RU" sz="1800" dirty="0">
                <a:latin typeface="Roboto Condensed Light" pitchFamily="2" charset="0"/>
              </a:rPr>
              <a:t> з моменту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ухвалення</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r>
              <a:rPr lang="ru-RU" sz="1800" dirty="0">
                <a:latin typeface="Roboto Condensed Light" pitchFamily="2" charset="0"/>
              </a:rPr>
              <a:t>За таких умов у </a:t>
            </a:r>
            <a:r>
              <a:rPr lang="ru-RU" sz="1800" dirty="0" err="1">
                <a:latin typeface="Roboto Condensed Light" pitchFamily="2" charset="0"/>
              </a:rPr>
              <a:t>разі</a:t>
            </a:r>
            <a:r>
              <a:rPr lang="ru-RU" sz="1800" dirty="0">
                <a:latin typeface="Roboto Condensed Light" pitchFamily="2" charset="0"/>
              </a:rPr>
              <a:t> </a:t>
            </a:r>
            <a:r>
              <a:rPr lang="ru-RU" sz="1800" dirty="0" err="1">
                <a:latin typeface="Roboto Condensed Light" pitchFamily="2" charset="0"/>
              </a:rPr>
              <a:t>скасування</a:t>
            </a:r>
            <a:r>
              <a:rPr lang="ru-RU" sz="1800" dirty="0">
                <a:latin typeface="Roboto Condensed Light" pitchFamily="2" charset="0"/>
              </a:rPr>
              <a:t> незаконного судового </a:t>
            </a:r>
            <a:r>
              <a:rPr lang="ru-RU" sz="1800" dirty="0" err="1">
                <a:latin typeface="Roboto Condensed Light" pitchFamily="2" charset="0"/>
              </a:rPr>
              <a:t>рішення</a:t>
            </a:r>
            <a:r>
              <a:rPr lang="ru-RU" sz="1800" dirty="0">
                <a:latin typeface="Roboto Condensed Light" pitchFamily="2" charset="0"/>
              </a:rPr>
              <a:t> про </a:t>
            </a:r>
            <a:r>
              <a:rPr lang="ru-RU" sz="1800" dirty="0" err="1">
                <a:latin typeface="Roboto Condensed Light" pitchFamily="2" charset="0"/>
              </a:rPr>
              <a:t>визнання</a:t>
            </a:r>
            <a:r>
              <a:rPr lang="ru-RU" sz="1800" dirty="0">
                <a:latin typeface="Roboto Condensed Light" pitchFamily="2" charset="0"/>
              </a:rPr>
              <a:t>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недійсною</a:t>
            </a:r>
            <a:r>
              <a:rPr lang="ru-RU" sz="1800" dirty="0">
                <a:latin typeface="Roboto Condensed Light" pitchFamily="2" charset="0"/>
              </a:rPr>
              <a:t>, на </a:t>
            </a:r>
            <a:r>
              <a:rPr lang="ru-RU" sz="1800" dirty="0" err="1">
                <a:latin typeface="Roboto Condensed Light" pitchFamily="2" charset="0"/>
              </a:rPr>
              <a:t>підставі</a:t>
            </a:r>
            <a:r>
              <a:rPr lang="ru-RU" sz="1800" dirty="0">
                <a:latin typeface="Roboto Condensed Light" pitchFamily="2" charset="0"/>
              </a:rPr>
              <a:t> </a:t>
            </a:r>
            <a:r>
              <a:rPr lang="ru-RU" sz="1800" dirty="0" err="1">
                <a:latin typeface="Roboto Condensed Light" pitchFamily="2" charset="0"/>
              </a:rPr>
              <a:t>якого</a:t>
            </a:r>
            <a:r>
              <a:rPr lang="ru-RU" sz="1800" dirty="0">
                <a:latin typeface="Roboto Condensed Light" pitchFamily="2" charset="0"/>
              </a:rPr>
              <a:t> з Державного </a:t>
            </a:r>
            <a:r>
              <a:rPr lang="ru-RU" sz="1800" dirty="0" err="1">
                <a:latin typeface="Roboto Condensed Light" pitchFamily="2" charset="0"/>
              </a:rPr>
              <a:t>реєстру</a:t>
            </a:r>
            <a:r>
              <a:rPr lang="ru-RU" sz="1800" dirty="0">
                <a:latin typeface="Roboto Condensed Light" pitchFamily="2" charset="0"/>
              </a:rPr>
              <a:t> іпотек </a:t>
            </a:r>
            <a:r>
              <a:rPr lang="ru-RU" sz="1800" dirty="0" err="1">
                <a:latin typeface="Roboto Condensed Light" pitchFamily="2" charset="0"/>
              </a:rPr>
              <a:t>виключено</a:t>
            </a:r>
            <a:r>
              <a:rPr lang="ru-RU" sz="1800" dirty="0">
                <a:latin typeface="Roboto Condensed Light" pitchFamily="2" charset="0"/>
              </a:rPr>
              <a:t> </a:t>
            </a:r>
            <a:r>
              <a:rPr lang="ru-RU" sz="1800" dirty="0" err="1">
                <a:latin typeface="Roboto Condensed Light" pitchFamily="2" charset="0"/>
              </a:rPr>
              <a:t>запис</a:t>
            </a:r>
            <a:r>
              <a:rPr lang="ru-RU" sz="1800" dirty="0">
                <a:latin typeface="Roboto Condensed Light" pitchFamily="2" charset="0"/>
              </a:rPr>
              <a:t> про </a:t>
            </a:r>
            <a:r>
              <a:rPr lang="ru-RU" sz="1800" dirty="0" err="1">
                <a:latin typeface="Roboto Condensed Light" pitchFamily="2" charset="0"/>
              </a:rPr>
              <a:t>обтяження</a:t>
            </a:r>
            <a:r>
              <a:rPr lang="ru-RU" sz="1800" dirty="0">
                <a:latin typeface="Roboto Condensed Light" pitchFamily="2" charset="0"/>
              </a:rPr>
              <a:t>, </a:t>
            </a:r>
            <a:r>
              <a:rPr lang="ru-RU" sz="1800" dirty="0" err="1">
                <a:latin typeface="Roboto Condensed Light" pitchFamily="2" charset="0"/>
              </a:rPr>
              <a:t>дія</a:t>
            </a:r>
            <a:r>
              <a:rPr lang="ru-RU" sz="1800" dirty="0">
                <a:latin typeface="Roboto Condensed Light" pitchFamily="2" charset="0"/>
              </a:rPr>
              <a:t>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підлягає</a:t>
            </a:r>
            <a:r>
              <a:rPr lang="ru-RU" sz="1800" dirty="0">
                <a:latin typeface="Roboto Condensed Light" pitchFamily="2" charset="0"/>
              </a:rPr>
              <a:t> </a:t>
            </a:r>
            <a:r>
              <a:rPr lang="ru-RU" sz="1800" dirty="0" err="1">
                <a:latin typeface="Roboto Condensed Light" pitchFamily="2" charset="0"/>
              </a:rPr>
              <a:t>відновленню</a:t>
            </a:r>
            <a:r>
              <a:rPr lang="ru-RU" sz="1800" dirty="0">
                <a:latin typeface="Roboto Condensed Light" pitchFamily="2" charset="0"/>
              </a:rPr>
              <a:t> з моменту </a:t>
            </a:r>
            <a:r>
              <a:rPr lang="ru-RU" sz="1800" dirty="0" err="1">
                <a:latin typeface="Roboto Condensed Light" pitchFamily="2" charset="0"/>
              </a:rPr>
              <a:t>вчинення</a:t>
            </a:r>
            <a:r>
              <a:rPr lang="ru-RU" sz="1800" dirty="0">
                <a:latin typeface="Roboto Condensed Light" pitchFamily="2" charset="0"/>
              </a:rPr>
              <a:t> </a:t>
            </a:r>
            <a:r>
              <a:rPr lang="ru-RU" sz="1800" dirty="0" err="1">
                <a:latin typeface="Roboto Condensed Light" pitchFamily="2" charset="0"/>
              </a:rPr>
              <a:t>первинного</a:t>
            </a:r>
            <a:r>
              <a:rPr lang="ru-RU" sz="1800" dirty="0">
                <a:latin typeface="Roboto Condensed Light" pitchFamily="2" charset="0"/>
              </a:rPr>
              <a:t> </a:t>
            </a:r>
            <a:r>
              <a:rPr lang="ru-RU" sz="1800" dirty="0" err="1">
                <a:latin typeface="Roboto Condensed Light" pitchFamily="2" charset="0"/>
              </a:rPr>
              <a:t>запису</a:t>
            </a:r>
            <a:r>
              <a:rPr lang="ru-RU" sz="1800" dirty="0">
                <a:latin typeface="Roboto Condensed Light" pitchFamily="2" charset="0"/>
              </a:rPr>
              <a:t>, </a:t>
            </a:r>
            <a:r>
              <a:rPr lang="ru-RU" sz="1800" dirty="0" err="1">
                <a:latin typeface="Roboto Condensed Light" pitchFamily="2" charset="0"/>
              </a:rPr>
              <a:t>який</a:t>
            </a:r>
            <a:r>
              <a:rPr lang="ru-RU" sz="1800" dirty="0">
                <a:latin typeface="Roboto Condensed Light" pitchFamily="2" charset="0"/>
              </a:rPr>
              <a:t> </a:t>
            </a:r>
            <a:r>
              <a:rPr lang="ru-RU" sz="1800" dirty="0" err="1">
                <a:latin typeface="Roboto Condensed Light" pitchFamily="2" charset="0"/>
              </a:rPr>
              <a:t>виключено</a:t>
            </a:r>
            <a:r>
              <a:rPr lang="ru-RU" sz="1800" dirty="0">
                <a:latin typeface="Roboto Condensed Light" pitchFamily="2" charset="0"/>
              </a:rPr>
              <a:t> на </a:t>
            </a:r>
            <a:r>
              <a:rPr lang="ru-RU" sz="1800" dirty="0" err="1">
                <a:latin typeface="Roboto Condensed Light" pitchFamily="2" charset="0"/>
              </a:rPr>
              <a:t>підставі</a:t>
            </a:r>
            <a:r>
              <a:rPr lang="ru-RU" sz="1800" dirty="0">
                <a:latin typeface="Roboto Condensed Light" pitchFamily="2" charset="0"/>
              </a:rPr>
              <a:t> незаконного </a:t>
            </a:r>
            <a:r>
              <a:rPr lang="ru-RU" sz="1800" dirty="0" err="1">
                <a:latin typeface="Roboto Condensed Light" pitchFamily="2" charset="0"/>
              </a:rPr>
              <a:t>рішення</a:t>
            </a:r>
            <a:r>
              <a:rPr lang="ru-RU" sz="1800" dirty="0">
                <a:latin typeface="Roboto Condensed Light" pitchFamily="2" charset="0"/>
              </a:rPr>
              <a:t> суду. </a:t>
            </a:r>
            <a:r>
              <a:rPr lang="ru-RU" sz="1800" dirty="0" err="1">
                <a:latin typeface="Roboto Condensed Light" pitchFamily="2" charset="0"/>
              </a:rPr>
              <a:t>Це</a:t>
            </a:r>
            <a:r>
              <a:rPr lang="ru-RU" sz="1800" dirty="0">
                <a:latin typeface="Roboto Condensed Light" pitchFamily="2" charset="0"/>
              </a:rPr>
              <a:t> </a:t>
            </a:r>
            <a:r>
              <a:rPr lang="ru-RU" sz="1800" dirty="0" err="1">
                <a:latin typeface="Roboto Condensed Light" pitchFamily="2" charset="0"/>
              </a:rPr>
              <a:t>означає</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іпотека</a:t>
            </a:r>
            <a:r>
              <a:rPr lang="ru-RU" sz="1800" dirty="0">
                <a:latin typeface="Roboto Condensed Light" pitchFamily="2" charset="0"/>
              </a:rPr>
              <a:t> є </a:t>
            </a:r>
            <a:r>
              <a:rPr lang="ru-RU" sz="1800" dirty="0" err="1">
                <a:latin typeface="Roboto Condensed Light" pitchFamily="2" charset="0"/>
              </a:rPr>
              <a:t>дійсною</a:t>
            </a:r>
            <a:r>
              <a:rPr lang="ru-RU" sz="1800" dirty="0">
                <a:latin typeface="Roboto Condensed Light" pitchFamily="2" charset="0"/>
              </a:rPr>
              <a:t> з моменту </a:t>
            </a:r>
            <a:r>
              <a:rPr lang="ru-RU" sz="1800" dirty="0" err="1">
                <a:latin typeface="Roboto Condensed Light" pitchFamily="2" charset="0"/>
              </a:rPr>
              <a:t>внесення</a:t>
            </a:r>
            <a:r>
              <a:rPr lang="ru-RU" sz="1800" dirty="0">
                <a:latin typeface="Roboto Condensed Light" pitchFamily="2" charset="0"/>
              </a:rPr>
              <a:t> про </a:t>
            </a:r>
            <a:r>
              <a:rPr lang="ru-RU" sz="1800" dirty="0" err="1">
                <a:latin typeface="Roboto Condensed Light" pitchFamily="2" charset="0"/>
              </a:rPr>
              <a:t>неї</a:t>
            </a:r>
            <a:r>
              <a:rPr lang="ru-RU" sz="1800" dirty="0">
                <a:latin typeface="Roboto Condensed Light" pitchFamily="2" charset="0"/>
              </a:rPr>
              <a:t> </a:t>
            </a:r>
            <a:r>
              <a:rPr lang="ru-RU" sz="1800" dirty="0" err="1">
                <a:latin typeface="Roboto Condensed Light" pitchFamily="2" charset="0"/>
              </a:rPr>
              <a:t>первинного</a:t>
            </a:r>
            <a:r>
              <a:rPr lang="ru-RU" sz="1800" dirty="0">
                <a:latin typeface="Roboto Condensed Light" pitchFamily="2" charset="0"/>
              </a:rPr>
              <a:t> </a:t>
            </a:r>
            <a:r>
              <a:rPr lang="ru-RU" sz="1800" dirty="0" err="1">
                <a:latin typeface="Roboto Condensed Light" pitchFamily="2" charset="0"/>
              </a:rPr>
              <a:t>запису</a:t>
            </a:r>
            <a:r>
              <a:rPr lang="ru-RU" sz="1800" dirty="0">
                <a:latin typeface="Roboto Condensed Light" pitchFamily="2" charset="0"/>
              </a:rPr>
              <a:t> в </a:t>
            </a:r>
            <a:r>
              <a:rPr lang="ru-RU" sz="1800" dirty="0" err="1">
                <a:latin typeface="Roboto Condensed Light" pitchFamily="2" charset="0"/>
              </a:rPr>
              <a:t>Державний</a:t>
            </a:r>
            <a:r>
              <a:rPr lang="ru-RU" sz="1800" dirty="0">
                <a:latin typeface="Roboto Condensed Light" pitchFamily="2" charset="0"/>
              </a:rPr>
              <a:t> </a:t>
            </a:r>
            <a:r>
              <a:rPr lang="ru-RU" sz="1800" dirty="0" err="1">
                <a:latin typeface="Roboto Condensed Light" pitchFamily="2" charset="0"/>
              </a:rPr>
              <a:t>реєстр</a:t>
            </a:r>
            <a:r>
              <a:rPr lang="ru-RU" sz="1800" dirty="0">
                <a:latin typeface="Roboto Condensed Light" pitchFamily="2" charset="0"/>
              </a:rPr>
              <a:t> іпотек.</a:t>
            </a:r>
            <a:br>
              <a:rPr lang="ru-RU" sz="1800" dirty="0">
                <a:latin typeface="Roboto Condensed Light" pitchFamily="2" charset="0"/>
              </a:rPr>
            </a:br>
            <a:br>
              <a:rPr lang="ru-RU" sz="1800" dirty="0">
                <a:latin typeface="Roboto Condensed Light" pitchFamily="2" charset="0"/>
              </a:rPr>
            </a:br>
            <a:r>
              <a:rPr lang="ru-RU" sz="1800" dirty="0">
                <a:latin typeface="Roboto Condensed Light" pitchFamily="2" charset="0"/>
              </a:rPr>
              <a:t>Тому </a:t>
            </a:r>
            <a:r>
              <a:rPr lang="ru-RU" sz="1800" dirty="0" err="1">
                <a:latin typeface="Roboto Condensed Light" pitchFamily="2" charset="0"/>
              </a:rPr>
              <a:t>ухвалення</a:t>
            </a:r>
            <a:r>
              <a:rPr lang="ru-RU" sz="1800" dirty="0">
                <a:latin typeface="Roboto Condensed Light" pitchFamily="2" charset="0"/>
              </a:rPr>
              <a:t> судом </a:t>
            </a:r>
            <a:r>
              <a:rPr lang="ru-RU" sz="1800" dirty="0" err="1">
                <a:latin typeface="Roboto Condensed Light" pitchFamily="2" charset="0"/>
              </a:rPr>
              <a:t>рішення</a:t>
            </a:r>
            <a:r>
              <a:rPr lang="ru-RU" sz="1800" dirty="0">
                <a:latin typeface="Roboto Condensed Light" pitchFamily="2" charset="0"/>
              </a:rPr>
              <a:t> про </a:t>
            </a:r>
            <a:r>
              <a:rPr lang="ru-RU" sz="1800" dirty="0" err="1">
                <a:latin typeface="Roboto Condensed Light" pitchFamily="2" charset="0"/>
              </a:rPr>
              <a:t>недійсність</a:t>
            </a:r>
            <a:r>
              <a:rPr lang="ru-RU" sz="1800" dirty="0">
                <a:latin typeface="Roboto Condensed Light" pitchFamily="2" charset="0"/>
              </a:rPr>
              <a:t> договору </a:t>
            </a:r>
            <a:r>
              <a:rPr lang="ru-RU" sz="1800" dirty="0" err="1">
                <a:latin typeface="Roboto Condensed Light" pitchFamily="2" charset="0"/>
              </a:rPr>
              <a:t>іпотеки</a:t>
            </a:r>
            <a:r>
              <a:rPr lang="ru-RU" sz="1800" dirty="0">
                <a:latin typeface="Roboto Condensed Light" pitchFamily="2" charset="0"/>
              </a:rPr>
              <a:t>, яке </a:t>
            </a:r>
            <a:r>
              <a:rPr lang="ru-RU" sz="1800" dirty="0" err="1">
                <a:latin typeface="Roboto Condensed Light" pitchFamily="2" charset="0"/>
              </a:rPr>
              <a:t>згодом</a:t>
            </a:r>
            <a:r>
              <a:rPr lang="ru-RU" sz="1800" dirty="0">
                <a:latin typeface="Roboto Condensed Light" pitchFamily="2" charset="0"/>
              </a:rPr>
              <a:t> </a:t>
            </a:r>
            <a:r>
              <a:rPr lang="ru-RU" sz="1800" dirty="0" err="1">
                <a:latin typeface="Roboto Condensed Light" pitchFamily="2" charset="0"/>
              </a:rPr>
              <a:t>було</a:t>
            </a:r>
            <a:r>
              <a:rPr lang="ru-RU" sz="1800" dirty="0">
                <a:latin typeface="Roboto Condensed Light" pitchFamily="2" charset="0"/>
              </a:rPr>
              <a:t> </a:t>
            </a:r>
            <a:r>
              <a:rPr lang="ru-RU" sz="1800" dirty="0" err="1">
                <a:latin typeface="Roboto Condensed Light" pitchFamily="2" charset="0"/>
              </a:rPr>
              <a:t>скасоване</a:t>
            </a:r>
            <a:r>
              <a:rPr lang="ru-RU" sz="1800" dirty="0">
                <a:latin typeface="Roboto Condensed Light" pitchFamily="2" charset="0"/>
              </a:rPr>
              <a:t>, не </a:t>
            </a:r>
            <a:r>
              <a:rPr lang="ru-RU" sz="1800" dirty="0" err="1">
                <a:latin typeface="Roboto Condensed Light" pitchFamily="2" charset="0"/>
              </a:rPr>
              <a:t>спростовує</a:t>
            </a:r>
            <a:r>
              <a:rPr lang="ru-RU" sz="1800" dirty="0">
                <a:latin typeface="Roboto Condensed Light" pitchFamily="2" charset="0"/>
              </a:rPr>
              <a:t> </a:t>
            </a:r>
            <a:r>
              <a:rPr lang="ru-RU" sz="1800" dirty="0" err="1">
                <a:latin typeface="Roboto Condensed Light" pitchFamily="2" charset="0"/>
              </a:rPr>
              <a:t>презумпції</a:t>
            </a:r>
            <a:r>
              <a:rPr lang="ru-RU" sz="1800" dirty="0">
                <a:latin typeface="Roboto Condensed Light" pitchFamily="2" charset="0"/>
              </a:rPr>
              <a:t> </a:t>
            </a:r>
            <a:r>
              <a:rPr lang="ru-RU" sz="1800" dirty="0" err="1">
                <a:latin typeface="Roboto Condensed Light" pitchFamily="2" charset="0"/>
              </a:rPr>
              <a:t>правомірності</a:t>
            </a:r>
            <a:r>
              <a:rPr lang="ru-RU" sz="1800" dirty="0">
                <a:latin typeface="Roboto Condensed Light" pitchFamily="2" charset="0"/>
              </a:rPr>
              <a:t> </a:t>
            </a:r>
            <a:r>
              <a:rPr lang="ru-RU" sz="1800" dirty="0" err="1">
                <a:latin typeface="Roboto Condensed Light" pitchFamily="2" charset="0"/>
              </a:rPr>
              <a:t>правочину</a:t>
            </a:r>
            <a:r>
              <a:rPr lang="ru-RU" sz="1800" dirty="0">
                <a:latin typeface="Roboto Condensed Light" pitchFamily="2" charset="0"/>
              </a:rPr>
              <a:t>, а </a:t>
            </a:r>
            <a:r>
              <a:rPr lang="ru-RU" sz="1800" dirty="0" err="1">
                <a:latin typeface="Roboto Condensed Light" pitchFamily="2" charset="0"/>
              </a:rPr>
              <a:t>договір</a:t>
            </a:r>
            <a:r>
              <a:rPr lang="ru-RU" sz="1800" dirty="0">
                <a:latin typeface="Roboto Condensed Light" pitchFamily="2" charset="0"/>
              </a:rPr>
              <a:t> </a:t>
            </a:r>
            <a:r>
              <a:rPr lang="ru-RU" sz="1800" dirty="0" err="1">
                <a:latin typeface="Roboto Condensed Light" pitchFamily="2" charset="0"/>
              </a:rPr>
              <a:t>іпотеки</a:t>
            </a:r>
            <a:r>
              <a:rPr lang="ru-RU" sz="1800" dirty="0">
                <a:latin typeface="Roboto Condensed Light" pitchFamily="2" charset="0"/>
              </a:rPr>
              <a:t> (права й </a:t>
            </a:r>
            <a:r>
              <a:rPr lang="ru-RU" sz="1800" dirty="0" err="1">
                <a:latin typeface="Roboto Condensed Light" pitchFamily="2" charset="0"/>
              </a:rPr>
              <a:t>обов`язки</a:t>
            </a:r>
            <a:r>
              <a:rPr lang="ru-RU" sz="1800" dirty="0">
                <a:latin typeface="Roboto Condensed Light" pitchFamily="2" charset="0"/>
              </a:rPr>
              <a:t> </a:t>
            </a:r>
            <a:r>
              <a:rPr lang="ru-RU" sz="1800" dirty="0" err="1">
                <a:latin typeface="Roboto Condensed Light" pitchFamily="2" charset="0"/>
              </a:rPr>
              <a:t>сторін</a:t>
            </a:r>
            <a:r>
              <a:rPr lang="ru-RU" sz="1800" dirty="0">
                <a:latin typeface="Roboto Condensed Light" pitchFamily="2" charset="0"/>
              </a:rPr>
              <a:t>) </a:t>
            </a:r>
            <a:r>
              <a:rPr lang="ru-RU" sz="1800" dirty="0" err="1">
                <a:latin typeface="Roboto Condensed Light" pitchFamily="2" charset="0"/>
              </a:rPr>
              <a:t>залишається</a:t>
            </a:r>
            <a:r>
              <a:rPr lang="ru-RU" sz="1800" dirty="0">
                <a:latin typeface="Roboto Condensed Light" pitchFamily="2" charset="0"/>
              </a:rPr>
              <a:t> </a:t>
            </a:r>
            <a:r>
              <a:rPr lang="ru-RU" sz="1800" dirty="0" err="1">
                <a:latin typeface="Roboto Condensed Light" pitchFamily="2" charset="0"/>
              </a:rPr>
              <a:t>чинним</a:t>
            </a:r>
            <a:r>
              <a:rPr lang="ru-RU" sz="1800" dirty="0">
                <a:latin typeface="Roboto Condensed Light" pitchFamily="2" charset="0"/>
              </a:rPr>
              <a:t> з моменту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первинної</a:t>
            </a:r>
            <a:r>
              <a:rPr lang="ru-RU" sz="1800" dirty="0">
                <a:latin typeface="Roboto Condensed Light" pitchFamily="2" charset="0"/>
              </a:rPr>
              <a:t> </a:t>
            </a:r>
            <a:r>
              <a:rPr lang="ru-RU" sz="1800" dirty="0" err="1">
                <a:latin typeface="Roboto Condensed Light" pitchFamily="2" charset="0"/>
              </a:rPr>
              <a:t>реєстрації</a:t>
            </a:r>
            <a:r>
              <a:rPr lang="ru-RU" sz="1800" dirty="0">
                <a:latin typeface="Roboto Condensed Light" pitchFamily="2" charset="0"/>
              </a:rPr>
              <a:t> в Державному </a:t>
            </a:r>
            <a:r>
              <a:rPr lang="ru-RU" sz="1800" dirty="0" err="1">
                <a:latin typeface="Roboto Condensed Light" pitchFamily="2" charset="0"/>
              </a:rPr>
              <a:t>реєстрі</a:t>
            </a:r>
            <a:r>
              <a:rPr lang="ru-RU" sz="1800" dirty="0">
                <a:latin typeface="Roboto Condensed Light" pitchFamily="2" charset="0"/>
              </a:rPr>
              <a:t> іпотек.</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19 </a:t>
            </a:r>
            <a:r>
              <a:rPr lang="ru-RU" dirty="0" err="1">
                <a:solidFill>
                  <a:schemeClr val="bg1"/>
                </a:solidFill>
                <a:latin typeface="Roboto Condensed Light" pitchFamily="2" charset="0"/>
              </a:rPr>
              <a:t>червня</a:t>
            </a:r>
            <a:r>
              <a:rPr lang="ru-RU" dirty="0">
                <a:solidFill>
                  <a:schemeClr val="bg1"/>
                </a:solidFill>
                <a:latin typeface="Roboto Condensed Light" pitchFamily="2" charset="0"/>
              </a:rPr>
              <a:t> 2019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643/17966/14-ц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14-203цс19)</a:t>
            </a:r>
          </a:p>
        </p:txBody>
      </p:sp>
      <p:sp>
        <p:nvSpPr>
          <p:cNvPr id="5" name="Rectangle 4"/>
          <p:cNvSpPr>
            <a:spLocks noChangeArrowheads="1"/>
          </p:cNvSpPr>
          <p:nvPr/>
        </p:nvSpPr>
        <p:spPr bwMode="auto">
          <a:xfrm>
            <a:off x="1728679" y="1463773"/>
            <a:ext cx="8407616" cy="384721"/>
          </a:xfrm>
          <a:prstGeom prst="rect">
            <a:avLst/>
          </a:prstGeom>
          <a:noFill/>
          <a:ln w="9525">
            <a:noFill/>
            <a:miter lim="800000"/>
            <a:headEnd/>
            <a:tailEnd/>
          </a:ln>
        </p:spPr>
        <p:txBody>
          <a:bodyPr wrap="square">
            <a:spAutoFit/>
          </a:bodyPr>
          <a:lstStyle/>
          <a:p>
            <a:pPr algn="ctr" defTabSz="914400"/>
            <a:r>
              <a:rPr lang="ru-RU" dirty="0" err="1">
                <a:solidFill>
                  <a:schemeClr val="bg1"/>
                </a:solidFill>
                <a:latin typeface="Roboto Condensed Light" panose="02000000000000000000" pitchFamily="2" charset="0"/>
                <a:ea typeface="Roboto Condensed Light" panose="02000000000000000000" pitchFamily="2" charset="0"/>
              </a:rPr>
              <a:t>Наслідки</a:t>
            </a:r>
            <a:r>
              <a:rPr lang="ru-RU" dirty="0">
                <a:solidFill>
                  <a:schemeClr val="bg1"/>
                </a:solidFill>
                <a:latin typeface="Roboto Condensed Light" panose="02000000000000000000" pitchFamily="2" charset="0"/>
                <a:ea typeface="Roboto Condensed Light" panose="02000000000000000000" pitchFamily="2" charset="0"/>
              </a:rPr>
              <a:t> переходу права </a:t>
            </a:r>
            <a:r>
              <a:rPr lang="ru-RU" dirty="0" err="1">
                <a:solidFill>
                  <a:schemeClr val="bg1"/>
                </a:solidFill>
                <a:latin typeface="Roboto Condensed Light" panose="02000000000000000000" pitchFamily="2" charset="0"/>
                <a:ea typeface="Roboto Condensed Light" panose="02000000000000000000" pitchFamily="2" charset="0"/>
              </a:rPr>
              <a:t>власності</a:t>
            </a:r>
            <a:r>
              <a:rPr lang="ru-RU" dirty="0">
                <a:solidFill>
                  <a:schemeClr val="bg1"/>
                </a:solidFill>
                <a:latin typeface="Roboto Condensed Light" panose="02000000000000000000" pitchFamily="2" charset="0"/>
                <a:ea typeface="Roboto Condensed Light" panose="02000000000000000000" pitchFamily="2" charset="0"/>
              </a:rPr>
              <a:t> на предмет </a:t>
            </a:r>
            <a:r>
              <a:rPr lang="ru-RU" dirty="0" err="1">
                <a:solidFill>
                  <a:schemeClr val="bg1"/>
                </a:solidFill>
                <a:latin typeface="Roboto Condensed Light" panose="02000000000000000000" pitchFamily="2" charset="0"/>
                <a:ea typeface="Roboto Condensed Light" panose="02000000000000000000" pitchFamily="2" charset="0"/>
              </a:rPr>
              <a:t>іпотеки</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третьої</a:t>
            </a:r>
            <a:r>
              <a:rPr lang="ru-RU" dirty="0">
                <a:solidFill>
                  <a:schemeClr val="bg1"/>
                </a:solidFill>
                <a:latin typeface="Roboto Condensed Light" panose="02000000000000000000" pitchFamily="2" charset="0"/>
                <a:ea typeface="Roboto Condensed Light" panose="02000000000000000000" pitchFamily="2" charset="0"/>
              </a:rPr>
              <a:t> особи</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764145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8" y="2223435"/>
            <a:ext cx="9403882" cy="4437247"/>
          </a:xfrm>
        </p:spPr>
        <p:txBody>
          <a:bodyPr/>
          <a:lstStyle/>
          <a:p>
            <a:r>
              <a:rPr lang="ru-RU" sz="1800" dirty="0">
                <a:latin typeface="Roboto Condensed Light" pitchFamily="2" charset="0"/>
              </a:rPr>
              <a:t>За таких </a:t>
            </a:r>
            <a:r>
              <a:rPr lang="ru-RU" sz="1800" dirty="0" err="1">
                <a:latin typeface="Roboto Condensed Light" pitchFamily="2" charset="0"/>
              </a:rPr>
              <a:t>обставин</a:t>
            </a:r>
            <a:r>
              <a:rPr lang="ru-RU" sz="1800" dirty="0">
                <a:latin typeface="Roboto Condensed Light" pitchFamily="2" charset="0"/>
              </a:rPr>
              <a:t>, </a:t>
            </a:r>
            <a:r>
              <a:rPr lang="ru-RU" sz="1800" dirty="0" err="1">
                <a:latin typeface="Roboto Condensed Light" pitchFamily="2" charset="0"/>
              </a:rPr>
              <a:t>ураховуючи</a:t>
            </a:r>
            <a:r>
              <a:rPr lang="ru-RU" sz="1800" dirty="0">
                <a:latin typeface="Roboto Condensed Light" pitchFamily="2" charset="0"/>
              </a:rPr>
              <a:t> </a:t>
            </a:r>
            <a:r>
              <a:rPr lang="ru-RU" sz="1800" dirty="0" err="1">
                <a:latin typeface="Roboto Condensed Light" pitchFamily="2" charset="0"/>
              </a:rPr>
              <a:t>сутність</a:t>
            </a:r>
            <a:r>
              <a:rPr lang="ru-RU" sz="1800" dirty="0">
                <a:latin typeface="Roboto Condensed Light" pitchFamily="2" charset="0"/>
              </a:rPr>
              <a:t> </a:t>
            </a:r>
            <a:r>
              <a:rPr lang="ru-RU" sz="1800" dirty="0" err="1">
                <a:latin typeface="Roboto Condensed Light" pitchFamily="2" charset="0"/>
              </a:rPr>
              <a:t>іпотеки</a:t>
            </a:r>
            <a:r>
              <a:rPr lang="ru-RU" sz="1800" dirty="0">
                <a:latin typeface="Roboto Condensed Light" pitchFamily="2" charset="0"/>
              </a:rPr>
              <a:t> та </a:t>
            </a:r>
            <a:r>
              <a:rPr lang="ru-RU" sz="1800" dirty="0" err="1">
                <a:latin typeface="Roboto Condensed Light" pitchFamily="2" charset="0"/>
              </a:rPr>
              <a:t>зміст</a:t>
            </a:r>
            <a:r>
              <a:rPr lang="ru-RU" sz="1800" dirty="0">
                <a:latin typeface="Roboto Condensed Light" pitchFamily="2" charset="0"/>
              </a:rPr>
              <a:t> </a:t>
            </a:r>
            <a:r>
              <a:rPr lang="ru-RU" sz="1800" dirty="0" err="1">
                <a:latin typeface="Roboto Condensed Light" pitchFamily="2" charset="0"/>
              </a:rPr>
              <a:t>правових</a:t>
            </a:r>
            <a:r>
              <a:rPr lang="ru-RU" sz="1800" dirty="0">
                <a:latin typeface="Roboto Condensed Light" pitchFamily="2" charset="0"/>
              </a:rPr>
              <a:t> </a:t>
            </a:r>
            <a:r>
              <a:rPr lang="ru-RU" sz="1800" dirty="0" err="1">
                <a:latin typeface="Roboto Condensed Light" pitchFamily="2" charset="0"/>
              </a:rPr>
              <a:t>механізмів</a:t>
            </a:r>
            <a:r>
              <a:rPr lang="ru-RU" sz="1800" dirty="0">
                <a:latin typeface="Roboto Condensed Light" pitchFamily="2" charset="0"/>
              </a:rPr>
              <a:t> </a:t>
            </a:r>
            <a:r>
              <a:rPr lang="ru-RU" sz="1800" dirty="0" err="1">
                <a:latin typeface="Roboto Condensed Light" pitchFamily="2" charset="0"/>
              </a:rPr>
              <a:t>забезпечення</a:t>
            </a:r>
            <a:r>
              <a:rPr lang="ru-RU" sz="1800" dirty="0">
                <a:latin typeface="Roboto Condensed Light" pitchFamily="2" charset="0"/>
              </a:rPr>
              <a:t> прав </a:t>
            </a:r>
            <a:r>
              <a:rPr lang="ru-RU" sz="1800" dirty="0" err="1">
                <a:latin typeface="Roboto Condensed Light" pitchFamily="2" charset="0"/>
              </a:rPr>
              <a:t>усіх</a:t>
            </a:r>
            <a:r>
              <a:rPr lang="ru-RU" sz="1800" dirty="0">
                <a:latin typeface="Roboto Condensed Light" pitchFamily="2" charset="0"/>
              </a:rPr>
              <a:t> </a:t>
            </a:r>
            <a:r>
              <a:rPr lang="ru-RU" sz="1800" dirty="0" err="1">
                <a:latin typeface="Roboto Condensed Light" pitchFamily="2" charset="0"/>
              </a:rPr>
              <a:t>сторін</a:t>
            </a:r>
            <a:r>
              <a:rPr lang="ru-RU" sz="1800" dirty="0">
                <a:latin typeface="Roboto Condensed Light" pitchFamily="2" charset="0"/>
              </a:rPr>
              <a:t> </a:t>
            </a:r>
            <a:r>
              <a:rPr lang="ru-RU" sz="1800" dirty="0" err="1">
                <a:latin typeface="Roboto Condensed Light" pitchFamily="2" charset="0"/>
              </a:rPr>
              <a:t>спірних</a:t>
            </a:r>
            <a:r>
              <a:rPr lang="ru-RU" sz="1800" dirty="0">
                <a:latin typeface="Roboto Condensed Light" pitchFamily="2" charset="0"/>
              </a:rPr>
              <a:t> </a:t>
            </a:r>
            <a:r>
              <a:rPr lang="ru-RU" sz="1800" dirty="0" err="1">
                <a:latin typeface="Roboto Condensed Light" pitchFamily="2" charset="0"/>
              </a:rPr>
              <a:t>правовідносин</a:t>
            </a:r>
            <a:r>
              <a:rPr lang="ru-RU" sz="1800" dirty="0">
                <a:latin typeface="Roboto Condensed Light" pitchFamily="2" charset="0"/>
              </a:rPr>
              <a:t>, </a:t>
            </a:r>
            <a:r>
              <a:rPr lang="ru-RU" sz="1800" dirty="0" err="1">
                <a:latin typeface="Roboto Condensed Light" pitchFamily="2" charset="0"/>
              </a:rPr>
              <a:t>ефективним</a:t>
            </a:r>
            <a:r>
              <a:rPr lang="ru-RU" sz="1800" dirty="0">
                <a:latin typeface="Roboto Condensed Light" pitchFamily="2" charset="0"/>
              </a:rPr>
              <a:t> </a:t>
            </a:r>
            <a:r>
              <a:rPr lang="ru-RU" sz="1800" dirty="0" err="1">
                <a:latin typeface="Roboto Condensed Light" pitchFamily="2" charset="0"/>
              </a:rPr>
              <a:t>відновленням</a:t>
            </a:r>
            <a:r>
              <a:rPr lang="ru-RU" sz="1800" dirty="0">
                <a:latin typeface="Roboto Condensed Light" pitchFamily="2" charset="0"/>
              </a:rPr>
              <a:t> прав кредитора у </a:t>
            </a:r>
            <a:r>
              <a:rPr lang="ru-RU" sz="1800" dirty="0" err="1">
                <a:latin typeface="Roboto Condensed Light" pitchFamily="2" charset="0"/>
              </a:rPr>
              <a:t>зв`язку</a:t>
            </a:r>
            <a:r>
              <a:rPr lang="ru-RU" sz="1800" dirty="0">
                <a:latin typeface="Roboto Condensed Light" pitchFamily="2" charset="0"/>
              </a:rPr>
              <a:t> </a:t>
            </a:r>
            <a:r>
              <a:rPr lang="ru-RU" sz="1800" dirty="0" err="1">
                <a:latin typeface="Roboto Condensed Light" pitchFamily="2" charset="0"/>
              </a:rPr>
              <a:t>зі</a:t>
            </a:r>
            <a:r>
              <a:rPr lang="ru-RU" sz="1800" dirty="0">
                <a:latin typeface="Roboto Condensed Light" pitchFamily="2" charset="0"/>
              </a:rPr>
              <a:t> </a:t>
            </a:r>
            <a:r>
              <a:rPr lang="ru-RU" sz="1800" dirty="0" err="1">
                <a:latin typeface="Roboto Condensed Light" pitchFamily="2" charset="0"/>
              </a:rPr>
              <a:t>скасуванням</a:t>
            </a:r>
            <a:r>
              <a:rPr lang="ru-RU" sz="1800" dirty="0">
                <a:latin typeface="Roboto Condensed Light" pitchFamily="2" charset="0"/>
              </a:rPr>
              <a:t> незаконного </a:t>
            </a:r>
            <a:r>
              <a:rPr lang="ru-RU" sz="1800" dirty="0" err="1">
                <a:latin typeface="Roboto Condensed Light" pitchFamily="2" charset="0"/>
              </a:rPr>
              <a:t>рішення</a:t>
            </a:r>
            <a:r>
              <a:rPr lang="ru-RU" sz="1800" dirty="0">
                <a:latin typeface="Roboto Condensed Light" pitchFamily="2" charset="0"/>
              </a:rPr>
              <a:t> є </a:t>
            </a:r>
            <a:r>
              <a:rPr lang="ru-RU" sz="1800" dirty="0" err="1">
                <a:latin typeface="Roboto Condensed Light" pitchFamily="2" charset="0"/>
              </a:rPr>
              <a:t>застосування</a:t>
            </a:r>
            <a:r>
              <a:rPr lang="ru-RU" sz="1800" dirty="0">
                <a:latin typeface="Roboto Condensed Light" pitchFamily="2" charset="0"/>
              </a:rPr>
              <a:t> </a:t>
            </a:r>
            <a:r>
              <a:rPr lang="ru-RU" sz="1800" dirty="0" err="1">
                <a:latin typeface="Roboto Condensed Light" pitchFamily="2" charset="0"/>
              </a:rPr>
              <a:t>передбаченої</a:t>
            </a:r>
            <a:r>
              <a:rPr lang="ru-RU" sz="1800" dirty="0">
                <a:latin typeface="Roboto Condensed Light" pitchFamily="2" charset="0"/>
              </a:rPr>
              <a:t> </a:t>
            </a:r>
            <a:r>
              <a:rPr lang="ru-RU" sz="1800" dirty="0" err="1">
                <a:latin typeface="Roboto Condensed Light" pitchFamily="2" charset="0"/>
              </a:rPr>
              <a:t>угодою</a:t>
            </a:r>
            <a:r>
              <a:rPr lang="ru-RU" sz="1800" dirty="0">
                <a:latin typeface="Roboto Condensed Light" pitchFamily="2" charset="0"/>
              </a:rPr>
              <a:t> </a:t>
            </a:r>
            <a:r>
              <a:rPr lang="ru-RU" sz="1800" dirty="0" err="1">
                <a:latin typeface="Roboto Condensed Light" pitchFamily="2" charset="0"/>
              </a:rPr>
              <a:t>сторін</a:t>
            </a:r>
            <a:r>
              <a:rPr lang="ru-RU" sz="1800" dirty="0">
                <a:latin typeface="Roboto Condensed Light" pitchFamily="2" charset="0"/>
              </a:rPr>
              <a:t> </a:t>
            </a:r>
            <a:r>
              <a:rPr lang="ru-RU" sz="1800" dirty="0" err="1">
                <a:latin typeface="Roboto Condensed Light" pitchFamily="2" charset="0"/>
              </a:rPr>
              <a:t>процедури</a:t>
            </a:r>
            <a:r>
              <a:rPr lang="ru-RU" sz="1800" dirty="0">
                <a:latin typeface="Roboto Condensed Light" pitchFamily="2" charset="0"/>
              </a:rPr>
              <a:t> </a:t>
            </a:r>
            <a:r>
              <a:rPr lang="ru-RU" sz="1800" dirty="0" err="1">
                <a:latin typeface="Roboto Condensed Light" pitchFamily="2" charset="0"/>
              </a:rPr>
              <a:t>звернення</a:t>
            </a:r>
            <a:r>
              <a:rPr lang="ru-RU" sz="1800" dirty="0">
                <a:latin typeface="Roboto Condensed Light" pitchFamily="2" charset="0"/>
              </a:rPr>
              <a:t> </a:t>
            </a:r>
            <a:r>
              <a:rPr lang="ru-RU" sz="1800" dirty="0" err="1">
                <a:latin typeface="Roboto Condensed Light" pitchFamily="2" charset="0"/>
              </a:rPr>
              <a:t>стягнення</a:t>
            </a:r>
            <a:r>
              <a:rPr lang="ru-RU" sz="1800" dirty="0">
                <a:latin typeface="Roboto Condensed Light" pitchFamily="2" charset="0"/>
              </a:rPr>
              <a:t> на </a:t>
            </a:r>
            <a:r>
              <a:rPr lang="ru-RU" sz="1800" dirty="0" err="1">
                <a:latin typeface="Roboto Condensed Light" pitchFamily="2" charset="0"/>
              </a:rPr>
              <a:t>іпотечне</a:t>
            </a:r>
            <a:r>
              <a:rPr lang="ru-RU" sz="1800" dirty="0">
                <a:latin typeface="Roboto Condensed Light" pitchFamily="2" charset="0"/>
              </a:rPr>
              <a:t> </a:t>
            </a:r>
            <a:r>
              <a:rPr lang="ru-RU" sz="1800" dirty="0" err="1">
                <a:latin typeface="Roboto Condensed Light" pitchFamily="2" charset="0"/>
              </a:rPr>
              <a:t>майно</a:t>
            </a:r>
            <a:r>
              <a:rPr lang="ru-RU" sz="1800" dirty="0">
                <a:latin typeface="Roboto Condensed Light" pitchFamily="2" charset="0"/>
              </a:rPr>
              <a:t> як </a:t>
            </a:r>
            <a:r>
              <a:rPr lang="ru-RU" sz="1800" dirty="0" err="1">
                <a:latin typeface="Roboto Condensed Light" pitchFamily="2" charset="0"/>
              </a:rPr>
              <a:t>однієї</a:t>
            </a:r>
            <a:r>
              <a:rPr lang="ru-RU" sz="1800" dirty="0">
                <a:latin typeface="Roboto Condensed Light" pitchFamily="2" charset="0"/>
              </a:rPr>
              <a:t> з умов </a:t>
            </a:r>
            <a:r>
              <a:rPr lang="ru-RU" sz="1800" dirty="0" err="1">
                <a:latin typeface="Roboto Condensed Light" pitchFamily="2" charset="0"/>
              </a:rPr>
              <a:t>надання</a:t>
            </a:r>
            <a:r>
              <a:rPr lang="ru-RU" sz="1800" dirty="0">
                <a:latin typeface="Roboto Condensed Light" pitchFamily="2" charset="0"/>
              </a:rPr>
              <a:t> (</a:t>
            </a:r>
            <a:r>
              <a:rPr lang="ru-RU" sz="1800" dirty="0" err="1">
                <a:latin typeface="Roboto Condensed Light" pitchFamily="2" charset="0"/>
              </a:rPr>
              <a:t>отримання</a:t>
            </a:r>
            <a:r>
              <a:rPr lang="ru-RU" sz="1800" dirty="0">
                <a:latin typeface="Roboto Condensed Light" pitchFamily="2" charset="0"/>
              </a:rPr>
              <a:t>) кредиту.</a:t>
            </a:r>
            <a:br>
              <a:rPr lang="ru-RU" sz="1800" dirty="0">
                <a:latin typeface="Roboto Condensed Light" pitchFamily="2" charset="0"/>
              </a:rPr>
            </a:br>
            <a:br>
              <a:rPr lang="ru-RU" sz="1800" dirty="0">
                <a:latin typeface="Roboto Condensed Light" pitchFamily="2" charset="0"/>
              </a:rPr>
            </a:br>
            <a:r>
              <a:rPr lang="ru-RU" sz="1800" dirty="0" err="1">
                <a:latin typeface="Roboto Condensed Light" pitchFamily="2" charset="0"/>
              </a:rPr>
              <a:t>Саме</a:t>
            </a:r>
            <a:r>
              <a:rPr lang="ru-RU" sz="1800" dirty="0">
                <a:latin typeface="Roboto Condensed Light" pitchFamily="2" charset="0"/>
              </a:rPr>
              <a:t> </a:t>
            </a:r>
            <a:r>
              <a:rPr lang="ru-RU" sz="1800" dirty="0" err="1">
                <a:latin typeface="Roboto Condensed Light" pitchFamily="2" charset="0"/>
              </a:rPr>
              <a:t>такі</a:t>
            </a:r>
            <a:r>
              <a:rPr lang="ru-RU" sz="1800" dirty="0">
                <a:latin typeface="Roboto Condensed Light" pitchFamily="2" charset="0"/>
              </a:rPr>
              <a:t> </a:t>
            </a:r>
            <a:r>
              <a:rPr lang="ru-RU" sz="1800" dirty="0" err="1">
                <a:latin typeface="Roboto Condensed Light" pitchFamily="2" charset="0"/>
              </a:rPr>
              <a:t>висновки</a:t>
            </a:r>
            <a:r>
              <a:rPr lang="ru-RU" sz="1800" dirty="0">
                <a:latin typeface="Roboto Condensed Light" pitchFamily="2" charset="0"/>
              </a:rPr>
              <a:t> </a:t>
            </a:r>
            <a:r>
              <a:rPr lang="ru-RU" sz="1800" dirty="0" err="1">
                <a:latin typeface="Roboto Condensed Light" pitchFamily="2" charset="0"/>
              </a:rPr>
              <a:t>щодо</a:t>
            </a:r>
            <a:r>
              <a:rPr lang="ru-RU" sz="1800" dirty="0">
                <a:latin typeface="Roboto Condensed Light" pitchFamily="2" charset="0"/>
              </a:rPr>
              <a:t> </a:t>
            </a:r>
            <a:r>
              <a:rPr lang="ru-RU" sz="1800" dirty="0" err="1">
                <a:latin typeface="Roboto Condensed Light" pitchFamily="2" charset="0"/>
              </a:rPr>
              <a:t>застосування</a:t>
            </a:r>
            <a:r>
              <a:rPr lang="ru-RU" sz="1800" dirty="0">
                <a:latin typeface="Roboto Condensed Light" pitchFamily="2" charset="0"/>
              </a:rPr>
              <a:t> до </a:t>
            </a:r>
            <a:r>
              <a:rPr lang="ru-RU" sz="1800" dirty="0" err="1">
                <a:latin typeface="Roboto Condensed Light" pitchFamily="2" charset="0"/>
              </a:rPr>
              <a:t>спірних</a:t>
            </a:r>
            <a:r>
              <a:rPr lang="ru-RU" sz="1800" dirty="0">
                <a:latin typeface="Roboto Condensed Light" pitchFamily="2" charset="0"/>
              </a:rPr>
              <a:t> </a:t>
            </a:r>
            <a:r>
              <a:rPr lang="ru-RU" sz="1800" dirty="0" err="1">
                <a:latin typeface="Roboto Condensed Light" pitchFamily="2" charset="0"/>
              </a:rPr>
              <a:t>правовідносин</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23 Закону № 898-</a:t>
            </a:r>
            <a:r>
              <a:rPr lang="en-US" sz="1800" dirty="0">
                <a:latin typeface="Roboto Condensed Light" pitchFamily="2" charset="0"/>
              </a:rPr>
              <a:t>IV</a:t>
            </a:r>
            <a:r>
              <a:rPr lang="ru-RU" sz="1800" dirty="0">
                <a:latin typeface="Roboto Condensed Light" pitchFamily="2" charset="0"/>
              </a:rPr>
              <a:t>та </a:t>
            </a:r>
            <a:r>
              <a:rPr lang="ru-RU" sz="1800" dirty="0" err="1">
                <a:latin typeface="Roboto Condensed Light" pitchFamily="2" charset="0"/>
              </a:rPr>
              <a:t>поширення</a:t>
            </a:r>
            <a:r>
              <a:rPr lang="ru-RU" sz="1800" dirty="0">
                <a:latin typeface="Roboto Condensed Light" pitchFamily="2" charset="0"/>
              </a:rPr>
              <a:t> </a:t>
            </a:r>
            <a:r>
              <a:rPr lang="ru-RU" sz="1800" dirty="0" err="1">
                <a:latin typeface="Roboto Condensed Light" pitchFamily="2" charset="0"/>
              </a:rPr>
              <a:t>її</a:t>
            </a:r>
            <a:r>
              <a:rPr lang="ru-RU" sz="1800" dirty="0">
                <a:latin typeface="Roboto Condensed Light" pitchFamily="2" charset="0"/>
              </a:rPr>
              <a:t> </a:t>
            </a:r>
            <a:r>
              <a:rPr lang="ru-RU" sz="1800" dirty="0" err="1">
                <a:latin typeface="Roboto Condensed Light" pitchFamily="2" charset="0"/>
              </a:rPr>
              <a:t>дії</a:t>
            </a:r>
            <a:r>
              <a:rPr lang="ru-RU" sz="1800" dirty="0">
                <a:latin typeface="Roboto Condensed Light" pitchFamily="2" charset="0"/>
              </a:rPr>
              <a:t> на особу, </a:t>
            </a:r>
            <a:r>
              <a:rPr lang="ru-RU" sz="1800" dirty="0" err="1">
                <a:latin typeface="Roboto Condensed Light" pitchFamily="2" charset="0"/>
              </a:rPr>
              <a:t>щодо</a:t>
            </a:r>
            <a:r>
              <a:rPr lang="ru-RU" sz="1800" dirty="0">
                <a:latin typeface="Roboto Condensed Light" pitchFamily="2" charset="0"/>
              </a:rPr>
              <a:t> </a:t>
            </a:r>
            <a:r>
              <a:rPr lang="ru-RU" sz="1800" dirty="0" err="1">
                <a:latin typeface="Roboto Condensed Light" pitchFamily="2" charset="0"/>
              </a:rPr>
              <a:t>якої</a:t>
            </a:r>
            <a:r>
              <a:rPr lang="ru-RU" sz="1800" dirty="0">
                <a:latin typeface="Roboto Condensed Light" pitchFamily="2" charset="0"/>
              </a:rPr>
              <a:t> </a:t>
            </a:r>
            <a:r>
              <a:rPr lang="ru-RU" sz="1800" dirty="0" err="1">
                <a:latin typeface="Roboto Condensed Light" pitchFamily="2" charset="0"/>
              </a:rPr>
              <a:t>встановлено</a:t>
            </a:r>
            <a:r>
              <a:rPr lang="ru-RU" sz="1800" dirty="0">
                <a:latin typeface="Roboto Condensed Light" pitchFamily="2" charset="0"/>
              </a:rPr>
              <a:t> факт переходу права </a:t>
            </a:r>
            <a:r>
              <a:rPr lang="ru-RU" sz="1800" dirty="0" err="1">
                <a:latin typeface="Roboto Condensed Light" pitchFamily="2" charset="0"/>
              </a:rPr>
              <a:t>власності</a:t>
            </a:r>
            <a:r>
              <a:rPr lang="ru-RU" sz="1800" dirty="0">
                <a:latin typeface="Roboto Condensed Light" pitchFamily="2" charset="0"/>
              </a:rPr>
              <a:t> на квартиру </a:t>
            </a:r>
            <a:r>
              <a:rPr lang="ru-RU" sz="1800" dirty="0" err="1">
                <a:latin typeface="Roboto Condensed Light" pitchFamily="2" charset="0"/>
              </a:rPr>
              <a:t>під</a:t>
            </a:r>
            <a:r>
              <a:rPr lang="ru-RU" sz="1800" dirty="0">
                <a:latin typeface="Roboto Condensed Light" pitchFamily="2" charset="0"/>
              </a:rPr>
              <a:t> час </a:t>
            </a:r>
            <a:r>
              <a:rPr lang="ru-RU" sz="1800" dirty="0" err="1">
                <a:latin typeface="Roboto Condensed Light" pitchFamily="2" charset="0"/>
              </a:rPr>
              <a:t>виключення</a:t>
            </a:r>
            <a:r>
              <a:rPr lang="ru-RU" sz="1800" dirty="0">
                <a:latin typeface="Roboto Condensed Light" pitchFamily="2" charset="0"/>
              </a:rPr>
              <a:t> з Державного </a:t>
            </a:r>
            <a:r>
              <a:rPr lang="ru-RU" sz="1800" dirty="0" err="1">
                <a:latin typeface="Roboto Condensed Light" pitchFamily="2" charset="0"/>
              </a:rPr>
              <a:t>реєстру</a:t>
            </a:r>
            <a:r>
              <a:rPr lang="ru-RU" sz="1800" dirty="0">
                <a:latin typeface="Roboto Condensed Light" pitchFamily="2" charset="0"/>
              </a:rPr>
              <a:t> іпотек </a:t>
            </a:r>
            <a:r>
              <a:rPr lang="ru-RU" sz="1800" dirty="0" err="1">
                <a:latin typeface="Roboto Condensed Light" pitchFamily="2" charset="0"/>
              </a:rPr>
              <a:t>запису</a:t>
            </a:r>
            <a:r>
              <a:rPr lang="ru-RU" sz="1800" dirty="0">
                <a:latin typeface="Roboto Condensed Light" pitchFamily="2" charset="0"/>
              </a:rPr>
              <a:t> про </a:t>
            </a:r>
            <a:r>
              <a:rPr lang="ru-RU" sz="1800" dirty="0" err="1">
                <a:latin typeface="Roboto Condensed Light" pitchFamily="2" charset="0"/>
              </a:rPr>
              <a:t>обтяження</a:t>
            </a:r>
            <a:r>
              <a:rPr lang="ru-RU" sz="1800" dirty="0">
                <a:latin typeface="Roboto Condensed Light" pitchFamily="2" charset="0"/>
              </a:rPr>
              <a:t> права </a:t>
            </a:r>
            <a:r>
              <a:rPr lang="ru-RU" sz="1800" dirty="0" err="1">
                <a:latin typeface="Roboto Condensed Light" pitchFamily="2" charset="0"/>
              </a:rPr>
              <a:t>власності</a:t>
            </a:r>
            <a:r>
              <a:rPr lang="ru-RU" sz="1800" dirty="0">
                <a:latin typeface="Roboto Condensed Light" pitchFamily="2" charset="0"/>
              </a:rPr>
              <a:t> на </a:t>
            </a:r>
            <a:r>
              <a:rPr lang="ru-RU" sz="1800" dirty="0" err="1">
                <a:latin typeface="Roboto Condensed Light" pitchFamily="2" charset="0"/>
              </a:rPr>
              <a:t>цю</a:t>
            </a:r>
            <a:r>
              <a:rPr lang="ru-RU" sz="1800" dirty="0">
                <a:latin typeface="Roboto Condensed Light" pitchFamily="2" charset="0"/>
              </a:rPr>
              <a:t> квартиру, </a:t>
            </a:r>
            <a:r>
              <a:rPr lang="ru-RU" sz="1800" dirty="0" err="1">
                <a:latin typeface="Roboto Condensed Light" pitchFamily="2" charset="0"/>
              </a:rPr>
              <a:t>викладені</a:t>
            </a:r>
            <a:r>
              <a:rPr lang="ru-RU" sz="1800" dirty="0">
                <a:latin typeface="Roboto Condensed Light" pitchFamily="2" charset="0"/>
              </a:rPr>
              <a:t> у постановах </a:t>
            </a:r>
            <a:r>
              <a:rPr lang="ru-RU" sz="1800" dirty="0" err="1">
                <a:latin typeface="Roboto Condensed Light" pitchFamily="2" charset="0"/>
              </a:rPr>
              <a:t>ВерховногоСуду</a:t>
            </a:r>
            <a:r>
              <a:rPr lang="ru-RU" sz="1800" dirty="0">
                <a:latin typeface="Roboto Condensed Light" pitchFamily="2" charset="0"/>
              </a:rPr>
              <a:t> </a:t>
            </a:r>
            <a:r>
              <a:rPr lang="ru-RU" sz="1800" dirty="0" err="1">
                <a:latin typeface="Roboto Condensed Light" pitchFamily="2" charset="0"/>
              </a:rPr>
              <a:t>України</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16 </a:t>
            </a:r>
            <a:r>
              <a:rPr lang="ru-RU" sz="1800" dirty="0" err="1">
                <a:latin typeface="Roboto Condensed Light" pitchFamily="2" charset="0"/>
              </a:rPr>
              <a:t>вересня</a:t>
            </a:r>
            <a:r>
              <a:rPr lang="ru-RU" sz="1800" dirty="0">
                <a:latin typeface="Roboto Condensed Light" pitchFamily="2" charset="0"/>
              </a:rPr>
              <a:t> 2015 року (</a:t>
            </a:r>
            <a:r>
              <a:rPr lang="ru-RU" sz="1800" dirty="0" err="1">
                <a:latin typeface="Roboto Condensed Light" pitchFamily="2" charset="0"/>
              </a:rPr>
              <a:t>провадження</a:t>
            </a:r>
            <a:r>
              <a:rPr lang="ru-RU" sz="1800" dirty="0">
                <a:latin typeface="Roboto Condensed Light" pitchFamily="2" charset="0"/>
              </a:rPr>
              <a:t> № 6?1193цс15) та </a:t>
            </a:r>
            <a:r>
              <a:rPr lang="ru-RU" sz="1800" dirty="0" err="1">
                <a:latin typeface="Roboto Condensed Light" pitchFamily="2" charset="0"/>
              </a:rPr>
              <a:t>від</a:t>
            </a:r>
            <a:r>
              <a:rPr lang="ru-RU" sz="1800" dirty="0">
                <a:latin typeface="Roboto Condensed Light" pitchFamily="2" charset="0"/>
              </a:rPr>
              <a:t> 05 </a:t>
            </a:r>
            <a:r>
              <a:rPr lang="ru-RU" sz="1800" dirty="0" err="1">
                <a:latin typeface="Roboto Condensed Light" pitchFamily="2" charset="0"/>
              </a:rPr>
              <a:t>жовтня</a:t>
            </a:r>
            <a:r>
              <a:rPr lang="ru-RU" sz="1800" dirty="0">
                <a:latin typeface="Roboto Condensed Light" pitchFamily="2" charset="0"/>
              </a:rPr>
              <a:t> 2016 року (</a:t>
            </a:r>
            <a:r>
              <a:rPr lang="ru-RU" sz="1800" dirty="0" err="1">
                <a:latin typeface="Roboto Condensed Light" pitchFamily="2" charset="0"/>
              </a:rPr>
              <a:t>провадження</a:t>
            </a:r>
            <a:r>
              <a:rPr lang="ru-RU" sz="1800" dirty="0">
                <a:latin typeface="Roboto Condensed Light" pitchFamily="2" charset="0"/>
              </a:rPr>
              <a:t> № 6-1582цс16), а </a:t>
            </a:r>
            <a:r>
              <a:rPr lang="ru-RU" sz="1800" dirty="0" err="1">
                <a:latin typeface="Roboto Condensed Light" pitchFamily="2" charset="0"/>
              </a:rPr>
              <a:t>також</a:t>
            </a:r>
            <a:r>
              <a:rPr lang="ru-RU" sz="1800" dirty="0">
                <a:latin typeface="Roboto Condensed Light" pitchFamily="2" charset="0"/>
              </a:rPr>
              <a:t> </a:t>
            </a:r>
            <a:r>
              <a:rPr lang="ru-RU" sz="1800" dirty="0" err="1">
                <a:latin typeface="Roboto Condensed Light" pitchFamily="2" charset="0"/>
              </a:rPr>
              <a:t>неодноразово</a:t>
            </a:r>
            <a:r>
              <a:rPr lang="ru-RU" sz="1800" dirty="0">
                <a:latin typeface="Roboto Condensed Light" pitchFamily="2" charset="0"/>
              </a:rPr>
              <a:t> </a:t>
            </a:r>
            <a:r>
              <a:rPr lang="ru-RU" sz="1800" dirty="0" err="1">
                <a:latin typeface="Roboto Condensed Light" pitchFamily="2" charset="0"/>
              </a:rPr>
              <a:t>підтримані</a:t>
            </a:r>
            <a:r>
              <a:rPr lang="ru-RU" sz="1800" dirty="0">
                <a:latin typeface="Roboto Condensed Light" pitchFamily="2" charset="0"/>
              </a:rPr>
              <a:t> </a:t>
            </a:r>
            <a:r>
              <a:rPr lang="ru-RU" sz="1800" dirty="0" err="1">
                <a:latin typeface="Roboto Condensed Light" pitchFamily="2" charset="0"/>
              </a:rPr>
              <a:t>колегією</a:t>
            </a:r>
            <a:r>
              <a:rPr lang="ru-RU" sz="1800" dirty="0">
                <a:latin typeface="Roboto Condensed Light" pitchFamily="2" charset="0"/>
              </a:rPr>
              <a:t> </a:t>
            </a:r>
            <a:r>
              <a:rPr lang="ru-RU" sz="1800" dirty="0" err="1">
                <a:latin typeface="Roboto Condensed Light" pitchFamily="2" charset="0"/>
              </a:rPr>
              <a:t>суддів</a:t>
            </a:r>
            <a:r>
              <a:rPr lang="ru-RU" sz="1800" dirty="0">
                <a:latin typeface="Roboto Condensed Light" pitchFamily="2" charset="0"/>
              </a:rPr>
              <a:t> </a:t>
            </a:r>
            <a:r>
              <a:rPr lang="ru-RU" sz="1800" dirty="0" err="1">
                <a:latin typeface="Roboto Condensed Light" pitchFamily="2" charset="0"/>
              </a:rPr>
              <a:t>Касаційного</a:t>
            </a:r>
            <a:r>
              <a:rPr lang="ru-RU" sz="1800" dirty="0">
                <a:latin typeface="Roboto Condensed Light" pitchFamily="2" charset="0"/>
              </a:rPr>
              <a:t> </a:t>
            </a:r>
            <a:r>
              <a:rPr lang="ru-RU" sz="1800" dirty="0" err="1">
                <a:latin typeface="Roboto Condensed Light" pitchFamily="2" charset="0"/>
              </a:rPr>
              <a:t>цивільного</a:t>
            </a:r>
            <a:r>
              <a:rPr lang="ru-RU" sz="1800" dirty="0">
                <a:latin typeface="Roboto Condensed Light" pitchFamily="2" charset="0"/>
              </a:rPr>
              <a:t> суду у </a:t>
            </a:r>
            <a:r>
              <a:rPr lang="ru-RU" sz="1800" dirty="0" err="1">
                <a:latin typeface="Roboto Condensed Light" pitchFamily="2" charset="0"/>
              </a:rPr>
              <a:t>складі</a:t>
            </a:r>
            <a:r>
              <a:rPr lang="ru-RU" sz="1800" dirty="0">
                <a:latin typeface="Roboto Condensed Light" pitchFamily="2" charset="0"/>
              </a:rPr>
              <a:t> Верховного Суду у постановах </a:t>
            </a:r>
            <a:r>
              <a:rPr lang="ru-RU" sz="1800" dirty="0" err="1">
                <a:latin typeface="Roboto Condensed Light" pitchFamily="2" charset="0"/>
              </a:rPr>
              <a:t>від</a:t>
            </a:r>
            <a:r>
              <a:rPr lang="ru-RU" sz="1800" dirty="0">
                <a:latin typeface="Roboto Condensed Light" pitchFamily="2" charset="0"/>
              </a:rPr>
              <a:t> 10 </a:t>
            </a:r>
            <a:r>
              <a:rPr lang="ru-RU" sz="1800" dirty="0" err="1">
                <a:latin typeface="Roboto Condensed Light" pitchFamily="2" charset="0"/>
              </a:rPr>
              <a:t>травня</a:t>
            </a:r>
            <a:r>
              <a:rPr lang="ru-RU" sz="1800" dirty="0">
                <a:latin typeface="Roboto Condensed Light" pitchFamily="2" charset="0"/>
              </a:rPr>
              <a:t> 2018 року у </a:t>
            </a:r>
            <a:r>
              <a:rPr lang="ru-RU" sz="1800" dirty="0" err="1">
                <a:latin typeface="Roboto Condensed Light" pitchFamily="2" charset="0"/>
              </a:rPr>
              <a:t>справі</a:t>
            </a:r>
            <a:r>
              <a:rPr lang="ru-RU" sz="1800" dirty="0">
                <a:latin typeface="Roboto Condensed Light" pitchFamily="2" charset="0"/>
              </a:rPr>
              <a:t> № 643/18839/13-ц (</a:t>
            </a:r>
            <a:r>
              <a:rPr lang="ru-RU" sz="1800" dirty="0" err="1">
                <a:latin typeface="Roboto Condensed Light" pitchFamily="2" charset="0"/>
              </a:rPr>
              <a:t>провадження</a:t>
            </a:r>
            <a:r>
              <a:rPr lang="ru-RU" sz="1800" dirty="0">
                <a:latin typeface="Roboto Condensed Light" pitchFamily="2" charset="0"/>
              </a:rPr>
              <a:t> № 61-4453св18), </a:t>
            </a:r>
            <a:r>
              <a:rPr lang="ru-RU" sz="1800" dirty="0" err="1">
                <a:latin typeface="Roboto Condensed Light" pitchFamily="2" charset="0"/>
              </a:rPr>
              <a:t>від</a:t>
            </a:r>
            <a:r>
              <a:rPr lang="ru-RU" sz="1800" dirty="0">
                <a:latin typeface="Roboto Condensed Light" pitchFamily="2" charset="0"/>
              </a:rPr>
              <a:t> 23 </a:t>
            </a:r>
            <a:r>
              <a:rPr lang="ru-RU" sz="1800" dirty="0" err="1">
                <a:latin typeface="Roboto Condensed Light" pitchFamily="2" charset="0"/>
              </a:rPr>
              <a:t>січня</a:t>
            </a:r>
            <a:r>
              <a:rPr lang="ru-RU" sz="1800" dirty="0">
                <a:latin typeface="Roboto Condensed Light" pitchFamily="2" charset="0"/>
              </a:rPr>
              <a:t> 2019 року у </a:t>
            </a:r>
            <a:r>
              <a:rPr lang="ru-RU" sz="1800" dirty="0" err="1">
                <a:latin typeface="Roboto Condensed Light" pitchFamily="2" charset="0"/>
              </a:rPr>
              <a:t>справі</a:t>
            </a:r>
            <a:r>
              <a:rPr lang="ru-RU" sz="1800" dirty="0">
                <a:latin typeface="Roboto Condensed Light" pitchFamily="2" charset="0"/>
              </a:rPr>
              <a:t> № 643/12557/16-ц (</a:t>
            </a:r>
            <a:r>
              <a:rPr lang="ru-RU" sz="1800" dirty="0" err="1">
                <a:latin typeface="Roboto Condensed Light" pitchFamily="2" charset="0"/>
              </a:rPr>
              <a:t>провадження</a:t>
            </a:r>
            <a:r>
              <a:rPr lang="ru-RU" sz="1800" dirty="0">
                <a:latin typeface="Roboto Condensed Light" pitchFamily="2" charset="0"/>
              </a:rPr>
              <a:t> № 61-18566св18) та </a:t>
            </a:r>
            <a:r>
              <a:rPr lang="ru-RU" sz="1800" dirty="0" err="1">
                <a:latin typeface="Roboto Condensed Light" pitchFamily="2" charset="0"/>
              </a:rPr>
              <a:t>від</a:t>
            </a:r>
            <a:r>
              <a:rPr lang="ru-RU" sz="1800" dirty="0">
                <a:latin typeface="Roboto Condensed Light" pitchFamily="2" charset="0"/>
              </a:rPr>
              <a:t> 13 </a:t>
            </a:r>
            <a:r>
              <a:rPr lang="ru-RU" sz="1800" dirty="0" err="1">
                <a:latin typeface="Roboto Condensed Light" pitchFamily="2" charset="0"/>
              </a:rPr>
              <a:t>березня</a:t>
            </a:r>
            <a:r>
              <a:rPr lang="ru-RU" sz="1800" dirty="0">
                <a:latin typeface="Roboto Condensed Light" pitchFamily="2" charset="0"/>
              </a:rPr>
              <a:t> 2019 року у </a:t>
            </a:r>
            <a:r>
              <a:rPr lang="ru-RU" sz="1800" dirty="0" err="1">
                <a:latin typeface="Roboto Condensed Light" pitchFamily="2" charset="0"/>
              </a:rPr>
              <a:t>справі</a:t>
            </a:r>
            <a:r>
              <a:rPr lang="ru-RU" sz="1800" dirty="0">
                <a:latin typeface="Roboto Condensed Light" pitchFamily="2" charset="0"/>
              </a:rPr>
              <a:t> № 643/19761/13-ц (</a:t>
            </a:r>
            <a:r>
              <a:rPr lang="ru-RU" sz="1800" dirty="0" err="1">
                <a:latin typeface="Roboto Condensed Light" pitchFamily="2" charset="0"/>
              </a:rPr>
              <a:t>провадження</a:t>
            </a:r>
            <a:r>
              <a:rPr lang="ru-RU" sz="1800" dirty="0">
                <a:latin typeface="Roboto Condensed Light" pitchFamily="2" charset="0"/>
              </a:rPr>
              <a:t> № 61-5447зпв18), і Велика Палата Верховного Суду не </a:t>
            </a:r>
            <a:r>
              <a:rPr lang="ru-RU" sz="1800" dirty="0" err="1">
                <a:latin typeface="Roboto Condensed Light" pitchFamily="2" charset="0"/>
              </a:rPr>
              <a:t>вбачає</a:t>
            </a:r>
            <a:r>
              <a:rPr lang="ru-RU" sz="1800" dirty="0">
                <a:latin typeface="Roboto Condensed Light" pitchFamily="2" charset="0"/>
              </a:rPr>
              <a:t> </a:t>
            </a:r>
            <a:r>
              <a:rPr lang="ru-RU" sz="1800" dirty="0" err="1">
                <a:latin typeface="Roboto Condensed Light" pitchFamily="2" charset="0"/>
              </a:rPr>
              <a:t>правових</a:t>
            </a:r>
            <a:r>
              <a:rPr lang="ru-RU" sz="1800" dirty="0">
                <a:latin typeface="Roboto Condensed Light" pitchFamily="2" charset="0"/>
              </a:rPr>
              <a:t> </a:t>
            </a:r>
            <a:r>
              <a:rPr lang="ru-RU" sz="1800" dirty="0" err="1">
                <a:latin typeface="Roboto Condensed Light" pitchFamily="2" charset="0"/>
              </a:rPr>
              <a:t>підстав</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a:t>
            </a:r>
            <a:r>
              <a:rPr lang="ru-RU" sz="1800" dirty="0" err="1">
                <a:latin typeface="Roboto Condensed Light" pitchFamily="2" charset="0"/>
              </a:rPr>
              <a:t>їх</a:t>
            </a:r>
            <a:r>
              <a:rPr lang="ru-RU" sz="1800" dirty="0">
                <a:latin typeface="Roboto Condensed Light" pitchFamily="2" charset="0"/>
              </a:rPr>
              <a:t> </a:t>
            </a:r>
            <a:r>
              <a:rPr lang="ru-RU" sz="1800" dirty="0" err="1">
                <a:latin typeface="Roboto Condensed Light" pitchFamily="2" charset="0"/>
              </a:rPr>
              <a:t>відступу</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19 </a:t>
            </a:r>
            <a:r>
              <a:rPr lang="ru-RU" dirty="0" err="1">
                <a:solidFill>
                  <a:schemeClr val="bg1"/>
                </a:solidFill>
                <a:latin typeface="Roboto Condensed Light" pitchFamily="2" charset="0"/>
              </a:rPr>
              <a:t>червня</a:t>
            </a:r>
            <a:r>
              <a:rPr lang="ru-RU" dirty="0">
                <a:solidFill>
                  <a:schemeClr val="bg1"/>
                </a:solidFill>
                <a:latin typeface="Roboto Condensed Light" pitchFamily="2" charset="0"/>
              </a:rPr>
              <a:t> 2019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643/17966/14-ц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14-203цс19)</a:t>
            </a:r>
          </a:p>
        </p:txBody>
      </p:sp>
      <p:sp>
        <p:nvSpPr>
          <p:cNvPr id="5" name="Rectangle 4"/>
          <p:cNvSpPr>
            <a:spLocks noChangeArrowheads="1"/>
          </p:cNvSpPr>
          <p:nvPr/>
        </p:nvSpPr>
        <p:spPr bwMode="auto">
          <a:xfrm>
            <a:off x="1728679" y="1463773"/>
            <a:ext cx="8407616" cy="384721"/>
          </a:xfrm>
          <a:prstGeom prst="rect">
            <a:avLst/>
          </a:prstGeom>
          <a:noFill/>
          <a:ln w="9525">
            <a:noFill/>
            <a:miter lim="800000"/>
            <a:headEnd/>
            <a:tailEnd/>
          </a:ln>
        </p:spPr>
        <p:txBody>
          <a:bodyPr wrap="square">
            <a:spAutoFit/>
          </a:bodyPr>
          <a:lstStyle/>
          <a:p>
            <a:pPr algn="ctr" defTabSz="914400"/>
            <a:r>
              <a:rPr lang="ru-RU" dirty="0" err="1">
                <a:solidFill>
                  <a:schemeClr val="bg1"/>
                </a:solidFill>
                <a:latin typeface="Roboto Condensed Light" panose="02000000000000000000" pitchFamily="2" charset="0"/>
                <a:ea typeface="Roboto Condensed Light" panose="02000000000000000000" pitchFamily="2" charset="0"/>
              </a:rPr>
              <a:t>Наслідки</a:t>
            </a:r>
            <a:r>
              <a:rPr lang="ru-RU" dirty="0">
                <a:solidFill>
                  <a:schemeClr val="bg1"/>
                </a:solidFill>
                <a:latin typeface="Roboto Condensed Light" panose="02000000000000000000" pitchFamily="2" charset="0"/>
                <a:ea typeface="Roboto Condensed Light" panose="02000000000000000000" pitchFamily="2" charset="0"/>
              </a:rPr>
              <a:t> переходу права </a:t>
            </a:r>
            <a:r>
              <a:rPr lang="ru-RU" dirty="0" err="1">
                <a:solidFill>
                  <a:schemeClr val="bg1"/>
                </a:solidFill>
                <a:latin typeface="Roboto Condensed Light" panose="02000000000000000000" pitchFamily="2" charset="0"/>
                <a:ea typeface="Roboto Condensed Light" panose="02000000000000000000" pitchFamily="2" charset="0"/>
              </a:rPr>
              <a:t>власності</a:t>
            </a:r>
            <a:r>
              <a:rPr lang="ru-RU" dirty="0">
                <a:solidFill>
                  <a:schemeClr val="bg1"/>
                </a:solidFill>
                <a:latin typeface="Roboto Condensed Light" panose="02000000000000000000" pitchFamily="2" charset="0"/>
                <a:ea typeface="Roboto Condensed Light" panose="02000000000000000000" pitchFamily="2" charset="0"/>
              </a:rPr>
              <a:t> на предмет </a:t>
            </a:r>
            <a:r>
              <a:rPr lang="ru-RU" dirty="0" err="1">
                <a:solidFill>
                  <a:schemeClr val="bg1"/>
                </a:solidFill>
                <a:latin typeface="Roboto Condensed Light" panose="02000000000000000000" pitchFamily="2" charset="0"/>
                <a:ea typeface="Roboto Condensed Light" panose="02000000000000000000" pitchFamily="2" charset="0"/>
              </a:rPr>
              <a:t>іпотеки</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третьої</a:t>
            </a:r>
            <a:r>
              <a:rPr lang="ru-RU" dirty="0">
                <a:solidFill>
                  <a:schemeClr val="bg1"/>
                </a:solidFill>
                <a:latin typeface="Roboto Condensed Light" panose="02000000000000000000" pitchFamily="2" charset="0"/>
                <a:ea typeface="Roboto Condensed Light" panose="02000000000000000000" pitchFamily="2" charset="0"/>
              </a:rPr>
              <a:t> особи</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807841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8" y="2223435"/>
            <a:ext cx="9403882" cy="4253565"/>
          </a:xfrm>
        </p:spPr>
        <p:txBody>
          <a:bodyPr/>
          <a:lstStyle/>
          <a:p>
            <a:pPr algn="just"/>
            <a:r>
              <a:rPr lang="ru-RU" sz="1800" dirty="0">
                <a:latin typeface="Roboto Condensed Light" pitchFamily="2" charset="0"/>
              </a:rPr>
              <a:t>56. </a:t>
            </a:r>
            <a:r>
              <a:rPr lang="ru-RU" sz="1800" dirty="0" err="1">
                <a:latin typeface="Roboto Condensed Light" pitchFamily="2" charset="0"/>
              </a:rPr>
              <a:t>Стаття</a:t>
            </a:r>
            <a:r>
              <a:rPr lang="ru-RU" sz="1800" dirty="0">
                <a:latin typeface="Roboto Condensed Light" pitchFamily="2" charset="0"/>
              </a:rPr>
              <a:t> 17 Закону </a:t>
            </a:r>
            <a:r>
              <a:rPr lang="ru-RU" sz="1800" dirty="0" err="1">
                <a:latin typeface="Roboto Condensed Light" pitchFamily="2" charset="0"/>
              </a:rPr>
              <a:t>України</a:t>
            </a:r>
            <a:r>
              <a:rPr lang="ru-RU" sz="1800" dirty="0">
                <a:latin typeface="Roboto Condensed Light" pitchFamily="2" charset="0"/>
              </a:rPr>
              <a:t> «Про </a:t>
            </a:r>
            <a:r>
              <a:rPr lang="ru-RU" sz="1800" dirty="0" err="1">
                <a:latin typeface="Roboto Condensed Light" pitchFamily="2" charset="0"/>
              </a:rPr>
              <a:t>іпотеку</a:t>
            </a:r>
            <a:r>
              <a:rPr lang="ru-RU" sz="1800" dirty="0">
                <a:latin typeface="Roboto Condensed Light" pitchFamily="2" charset="0"/>
              </a:rPr>
              <a:t>» </a:t>
            </a:r>
            <a:r>
              <a:rPr lang="ru-RU" sz="1800" dirty="0" err="1">
                <a:latin typeface="Roboto Condensed Light" pitchFamily="2" charset="0"/>
              </a:rPr>
              <a:t>визначає</a:t>
            </a:r>
            <a:r>
              <a:rPr lang="ru-RU" sz="1800" dirty="0">
                <a:latin typeface="Roboto Condensed Light" pitchFamily="2" charset="0"/>
              </a:rPr>
              <a:t> </a:t>
            </a:r>
            <a:r>
              <a:rPr lang="ru-RU" sz="1800" dirty="0" err="1">
                <a:latin typeface="Roboto Condensed Light" pitchFamily="2" charset="0"/>
              </a:rPr>
              <a:t>підстави</a:t>
            </a:r>
            <a:r>
              <a:rPr lang="ru-RU" sz="1800" dirty="0">
                <a:latin typeface="Roboto Condensed Light" pitchFamily="2" charset="0"/>
              </a:rPr>
              <a:t> для </a:t>
            </a:r>
            <a:r>
              <a:rPr lang="ru-RU" sz="1800" dirty="0" err="1">
                <a:latin typeface="Roboto Condensed Light" pitchFamily="2" charset="0"/>
              </a:rPr>
              <a:t>припинення</a:t>
            </a:r>
            <a:r>
              <a:rPr lang="ru-RU" sz="1800" dirty="0">
                <a:latin typeface="Roboto Condensed Light" pitchFamily="2" charset="0"/>
              </a:rPr>
              <a:t>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серед</a:t>
            </a:r>
            <a:r>
              <a:rPr lang="ru-RU" sz="1800" dirty="0">
                <a:latin typeface="Roboto Condensed Light" pitchFamily="2" charset="0"/>
              </a:rPr>
              <a:t> </a:t>
            </a:r>
            <a:r>
              <a:rPr lang="ru-RU" sz="1800" dirty="0" err="1">
                <a:latin typeface="Roboto Condensed Light" pitchFamily="2" charset="0"/>
              </a:rPr>
              <a:t>яких</a:t>
            </a:r>
            <a:r>
              <a:rPr lang="ru-RU" sz="1800" dirty="0">
                <a:latin typeface="Roboto Condensed Light" pitchFamily="2" charset="0"/>
              </a:rPr>
              <a:t> </a:t>
            </a:r>
            <a:r>
              <a:rPr lang="ru-RU" sz="1800" dirty="0" err="1">
                <a:latin typeface="Roboto Condensed Light" pitchFamily="2" charset="0"/>
              </a:rPr>
              <a:t>немає</a:t>
            </a:r>
            <a:r>
              <a:rPr lang="ru-RU" sz="1800" dirty="0">
                <a:latin typeface="Roboto Condensed Light" pitchFamily="2" charset="0"/>
              </a:rPr>
              <a:t> </a:t>
            </a:r>
            <a:r>
              <a:rPr lang="ru-RU" sz="1800" dirty="0" err="1">
                <a:latin typeface="Roboto Condensed Light" pitchFamily="2" charset="0"/>
              </a:rPr>
              <a:t>такої</a:t>
            </a:r>
            <a:r>
              <a:rPr lang="ru-RU" sz="1800" dirty="0">
                <a:latin typeface="Roboto Condensed Light" pitchFamily="2" charset="0"/>
              </a:rPr>
              <a:t> як смерть </a:t>
            </a:r>
            <a:r>
              <a:rPr lang="ru-RU" sz="1800" dirty="0" err="1">
                <a:latin typeface="Roboto Condensed Light" pitchFamily="2" charset="0"/>
              </a:rPr>
              <a:t>іпотекодавця</a:t>
            </a:r>
            <a:r>
              <a:rPr lang="ru-RU" sz="1800" dirty="0">
                <a:latin typeface="Roboto Condensed Light" pitchFamily="2" charset="0"/>
              </a:rPr>
              <a:t>, </a:t>
            </a:r>
            <a:r>
              <a:rPr lang="ru-RU" sz="1800" dirty="0" err="1">
                <a:latin typeface="Roboto Condensed Light" pitchFamily="2" charset="0"/>
              </a:rPr>
              <a:t>оскільки</a:t>
            </a:r>
            <a:r>
              <a:rPr lang="ru-RU" sz="1800" dirty="0">
                <a:latin typeface="Roboto Condensed Light" pitchFamily="2" charset="0"/>
              </a:rPr>
              <a:t> за </a:t>
            </a:r>
            <a:r>
              <a:rPr lang="ru-RU" sz="1800" dirty="0" err="1">
                <a:latin typeface="Roboto Condensed Light" pitchFamily="2" charset="0"/>
              </a:rPr>
              <a:t>змістом</a:t>
            </a:r>
            <a:r>
              <a:rPr lang="ru-RU" sz="1800" dirty="0">
                <a:latin typeface="Roboto Condensed Light" pitchFamily="2" charset="0"/>
              </a:rPr>
              <a:t> </a:t>
            </a:r>
            <a:r>
              <a:rPr lang="ru-RU" sz="1800" dirty="0" err="1">
                <a:latin typeface="Roboto Condensed Light" pitchFamily="2" charset="0"/>
              </a:rPr>
              <a:t>частини</a:t>
            </a:r>
            <a:r>
              <a:rPr lang="ru-RU" sz="1800" dirty="0">
                <a:latin typeface="Roboto Condensed Light" pitchFamily="2" charset="0"/>
              </a:rPr>
              <a:t> </a:t>
            </a:r>
            <a:r>
              <a:rPr lang="ru-RU" sz="1800" dirty="0" err="1">
                <a:latin typeface="Roboto Condensed Light" pitchFamily="2" charset="0"/>
              </a:rPr>
              <a:t>першої</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1282 ЦК </a:t>
            </a:r>
            <a:r>
              <a:rPr lang="ru-RU" sz="1800" dirty="0" err="1">
                <a:latin typeface="Roboto Condensed Light" pitchFamily="2" charset="0"/>
              </a:rPr>
              <a:t>України</a:t>
            </a:r>
            <a:r>
              <a:rPr lang="ru-RU" sz="1800" dirty="0">
                <a:latin typeface="Roboto Condensed Light" pitchFamily="2" charset="0"/>
              </a:rPr>
              <a:t> та </a:t>
            </a:r>
            <a:r>
              <a:rPr lang="ru-RU" sz="1800" dirty="0" err="1">
                <a:latin typeface="Roboto Condensed Light" pitchFamily="2" charset="0"/>
              </a:rPr>
              <a:t>частини</a:t>
            </a:r>
            <a:r>
              <a:rPr lang="ru-RU" sz="1800" dirty="0">
                <a:latin typeface="Roboto Condensed Light" pitchFamily="2" charset="0"/>
              </a:rPr>
              <a:t> </a:t>
            </a:r>
            <a:r>
              <a:rPr lang="ru-RU" sz="1800" dirty="0" err="1">
                <a:latin typeface="Roboto Condensed Light" pitchFamily="2" charset="0"/>
              </a:rPr>
              <a:t>першої</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23 Закону </a:t>
            </a:r>
            <a:r>
              <a:rPr lang="ru-RU" sz="1800" dirty="0" err="1">
                <a:latin typeface="Roboto Condensed Light" pitchFamily="2" charset="0"/>
              </a:rPr>
              <a:t>України</a:t>
            </a:r>
            <a:r>
              <a:rPr lang="ru-RU" sz="1800" dirty="0">
                <a:latin typeface="Roboto Condensed Light" pitchFamily="2" charset="0"/>
              </a:rPr>
              <a:t> «Про </a:t>
            </a:r>
            <a:r>
              <a:rPr lang="ru-RU" sz="1800" dirty="0" err="1">
                <a:latin typeface="Roboto Condensed Light" pitchFamily="2" charset="0"/>
              </a:rPr>
              <a:t>іпотеку</a:t>
            </a:r>
            <a:r>
              <a:rPr lang="ru-RU" sz="1800" dirty="0">
                <a:latin typeface="Roboto Condensed Light" pitchFamily="2" charset="0"/>
              </a:rPr>
              <a:t>» у </a:t>
            </a:r>
            <a:r>
              <a:rPr lang="ru-RU" sz="1800" dirty="0" err="1">
                <a:latin typeface="Roboto Condensed Light" pitchFamily="2" charset="0"/>
              </a:rPr>
              <a:t>разі</a:t>
            </a:r>
            <a:r>
              <a:rPr lang="ru-RU" sz="1800" dirty="0">
                <a:latin typeface="Roboto Condensed Light" pitchFamily="2" charset="0"/>
              </a:rPr>
              <a:t> переходу права </a:t>
            </a:r>
            <a:r>
              <a:rPr lang="ru-RU" sz="1800" dirty="0" err="1">
                <a:latin typeface="Roboto Condensed Light" pitchFamily="2" charset="0"/>
              </a:rPr>
              <a:t>власності</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в порядку </a:t>
            </a:r>
            <a:r>
              <a:rPr lang="ru-RU" sz="1800" dirty="0" err="1">
                <a:latin typeface="Roboto Condensed Light" pitchFamily="2" charset="0"/>
              </a:rPr>
              <a:t>спадкування</a:t>
            </a:r>
            <a:r>
              <a:rPr lang="ru-RU" sz="1800" dirty="0">
                <a:latin typeface="Roboto Condensed Light" pitchFamily="2" charset="0"/>
              </a:rPr>
              <a:t> </a:t>
            </a:r>
            <a:r>
              <a:rPr lang="ru-RU" sz="1800" dirty="0" err="1">
                <a:latin typeface="Roboto Condensed Light" pitchFamily="2" charset="0"/>
              </a:rPr>
              <a:t>іпотека</a:t>
            </a:r>
            <a:r>
              <a:rPr lang="ru-RU" sz="1800" dirty="0">
                <a:latin typeface="Roboto Condensed Light" pitchFamily="2" charset="0"/>
              </a:rPr>
              <a:t> є </a:t>
            </a:r>
            <a:r>
              <a:rPr lang="ru-RU" sz="1800" dirty="0" err="1">
                <a:latin typeface="Roboto Condensed Light" pitchFamily="2" charset="0"/>
              </a:rPr>
              <a:t>дійсною</a:t>
            </a:r>
            <a:r>
              <a:rPr lang="ru-RU" sz="1800" dirty="0">
                <a:latin typeface="Roboto Condensed Light" pitchFamily="2" charset="0"/>
              </a:rPr>
              <a:t> для </a:t>
            </a:r>
            <a:r>
              <a:rPr lang="ru-RU" sz="1800" dirty="0" err="1">
                <a:latin typeface="Roboto Condensed Light" pitchFamily="2" charset="0"/>
              </a:rPr>
              <a:t>набувача</a:t>
            </a:r>
            <a:r>
              <a:rPr lang="ru-RU" sz="1800" dirty="0">
                <a:latin typeface="Roboto Condensed Light" pitchFamily="2" charset="0"/>
              </a:rPr>
              <a:t> </a:t>
            </a:r>
            <a:r>
              <a:rPr lang="ru-RU" sz="1800" dirty="0" err="1">
                <a:latin typeface="Roboto Condensed Light" pitchFamily="2" charset="0"/>
              </a:rPr>
              <a:t>відповідного</a:t>
            </a:r>
            <a:r>
              <a:rPr lang="ru-RU" sz="1800" dirty="0">
                <a:latin typeface="Roboto Condensed Light" pitchFamily="2" charset="0"/>
              </a:rPr>
              <a:t> </a:t>
            </a:r>
            <a:r>
              <a:rPr lang="ru-RU" sz="1800" dirty="0" err="1">
                <a:latin typeface="Roboto Condensed Light" pitchFamily="2" charset="0"/>
              </a:rPr>
              <a:t>нерухомого</a:t>
            </a:r>
            <a:r>
              <a:rPr lang="ru-RU" sz="1800" dirty="0">
                <a:latin typeface="Roboto Condensed Light" pitchFamily="2" charset="0"/>
              </a:rPr>
              <a:t> майна, </a:t>
            </a:r>
            <a:r>
              <a:rPr lang="ru-RU" sz="1800" dirty="0" err="1">
                <a:latin typeface="Roboto Condensed Light" pitchFamily="2" charset="0"/>
              </a:rPr>
              <a:t>який</a:t>
            </a:r>
            <a:r>
              <a:rPr lang="ru-RU" sz="1800" dirty="0">
                <a:latin typeface="Roboto Condensed Light" pitchFamily="2" charset="0"/>
              </a:rPr>
              <a:t> як </a:t>
            </a:r>
            <a:r>
              <a:rPr lang="ru-RU" sz="1800" dirty="0" err="1">
                <a:latin typeface="Roboto Condensed Light" pitchFamily="2" charset="0"/>
              </a:rPr>
              <a:t>спадкоємець</a:t>
            </a:r>
            <a:r>
              <a:rPr lang="ru-RU" sz="1800" dirty="0">
                <a:latin typeface="Roboto Condensed Light" pitchFamily="2" charset="0"/>
              </a:rPr>
              <a:t> </a:t>
            </a:r>
            <a:r>
              <a:rPr lang="ru-RU" sz="1800" dirty="0" err="1">
                <a:latin typeface="Roboto Condensed Light" pitchFamily="2" charset="0"/>
              </a:rPr>
              <a:t>набуває</a:t>
            </a:r>
            <a:r>
              <a:rPr lang="ru-RU" sz="1800" dirty="0">
                <a:latin typeface="Roboto Condensed Light" pitchFamily="2" charset="0"/>
              </a:rPr>
              <a:t> статус </a:t>
            </a:r>
            <a:r>
              <a:rPr lang="ru-RU" sz="1800" dirty="0" err="1">
                <a:latin typeface="Roboto Condensed Light" pitchFamily="2" charset="0"/>
              </a:rPr>
              <a:t>іпотекодавця</a:t>
            </a:r>
            <a:r>
              <a:rPr lang="ru-RU" sz="1800" dirty="0">
                <a:latin typeface="Roboto Condensed Light" pitchFamily="2" charset="0"/>
              </a:rPr>
              <a:t>. </a:t>
            </a:r>
            <a:r>
              <a:rPr lang="ru-RU" sz="1800" dirty="0" err="1">
                <a:latin typeface="Roboto Condensed Light" pitchFamily="2" charset="0"/>
              </a:rPr>
              <a:t>Відтак</a:t>
            </a:r>
            <a:r>
              <a:rPr lang="ru-RU" sz="1800" dirty="0">
                <a:latin typeface="Roboto Condensed Light" pitchFamily="2" charset="0"/>
              </a:rPr>
              <a:t>, </a:t>
            </a:r>
            <a:r>
              <a:rPr lang="ru-RU" sz="1800" dirty="0" err="1">
                <a:latin typeface="Roboto Condensed Light" pitchFamily="2" charset="0"/>
              </a:rPr>
              <a:t>іпотека</a:t>
            </a:r>
            <a:r>
              <a:rPr lang="ru-RU" sz="1800" dirty="0">
                <a:latin typeface="Roboto Condensed Light" pitchFamily="2" charset="0"/>
              </a:rPr>
              <a:t> у </a:t>
            </a:r>
            <a:r>
              <a:rPr lang="ru-RU" sz="1800" dirty="0" err="1">
                <a:latin typeface="Roboto Condensed Light" pitchFamily="2" charset="0"/>
              </a:rPr>
              <a:t>зв'язку</a:t>
            </a:r>
            <a:r>
              <a:rPr lang="ru-RU" sz="1800" dirty="0">
                <a:latin typeface="Roboto Condensed Light" pitchFamily="2" charset="0"/>
              </a:rPr>
              <a:t> з фактом </a:t>
            </a:r>
            <a:r>
              <a:rPr lang="ru-RU" sz="1800" dirty="0" err="1">
                <a:latin typeface="Roboto Condensed Light" pitchFamily="2" charset="0"/>
              </a:rPr>
              <a:t>набуття</a:t>
            </a:r>
            <a:r>
              <a:rPr lang="ru-RU" sz="1800" dirty="0">
                <a:latin typeface="Roboto Condensed Light" pitchFamily="2" charset="0"/>
              </a:rPr>
              <a:t> </a:t>
            </a:r>
            <a:r>
              <a:rPr lang="ru-RU" sz="1800" dirty="0" err="1">
                <a:latin typeface="Roboto Condensed Light" pitchFamily="2" charset="0"/>
              </a:rPr>
              <a:t>її</a:t>
            </a:r>
            <a:r>
              <a:rPr lang="ru-RU" sz="1800" dirty="0">
                <a:latin typeface="Roboto Condensed Light" pitchFamily="2" charset="0"/>
              </a:rPr>
              <a:t> предмета у </a:t>
            </a:r>
            <a:r>
              <a:rPr lang="ru-RU" sz="1800" dirty="0" err="1">
                <a:latin typeface="Roboto Condensed Light" pitchFamily="2" charset="0"/>
              </a:rPr>
              <a:t>власність</a:t>
            </a:r>
            <a:r>
              <a:rPr lang="ru-RU" sz="1800" dirty="0">
                <a:latin typeface="Roboto Condensed Light" pitchFamily="2" charset="0"/>
              </a:rPr>
              <a:t> </a:t>
            </a:r>
            <a:r>
              <a:rPr lang="ru-RU" sz="1800" dirty="0" err="1">
                <a:latin typeface="Roboto Condensed Light" pitchFamily="2" charset="0"/>
              </a:rPr>
              <a:t>спадкоємцями</a:t>
            </a:r>
            <a:r>
              <a:rPr lang="ru-RU" sz="1800" dirty="0">
                <a:latin typeface="Roboto Condensed Light" pitchFamily="2" charset="0"/>
              </a:rPr>
              <a:t> </a:t>
            </a:r>
            <a:r>
              <a:rPr lang="ru-RU" sz="1800" dirty="0" err="1">
                <a:latin typeface="Roboto Condensed Light" pitchFamily="2" charset="0"/>
              </a:rPr>
              <a:t>боржника-іпотекодавця</a:t>
            </a:r>
            <a:r>
              <a:rPr lang="ru-RU" sz="1800" dirty="0">
                <a:latin typeface="Roboto Condensed Light" pitchFamily="2" charset="0"/>
              </a:rPr>
              <a:t> не </a:t>
            </a:r>
            <a:r>
              <a:rPr lang="ru-RU" sz="1800" dirty="0" err="1">
                <a:latin typeface="Roboto Condensed Light" pitchFamily="2" charset="0"/>
              </a:rPr>
              <a:t>припиняється</a:t>
            </a:r>
            <a:r>
              <a:rPr lang="ru-RU" sz="1800" dirty="0">
                <a:latin typeface="Roboto Condensed Light" pitchFamily="2" charset="0"/>
              </a:rPr>
              <a:t>.</a:t>
            </a:r>
            <a:br>
              <a:rPr lang="ru-RU" sz="1800" dirty="0">
                <a:latin typeface="Roboto Condensed Light" pitchFamily="2" charset="0"/>
              </a:rPr>
            </a:br>
            <a:r>
              <a:rPr lang="ru-RU" sz="1800" dirty="0">
                <a:latin typeface="Roboto Condensed Light" pitchFamily="2" charset="0"/>
              </a:rPr>
              <a:t>61. За </a:t>
            </a:r>
            <a:r>
              <a:rPr lang="ru-RU" sz="1800" dirty="0" err="1">
                <a:latin typeface="Roboto Condensed Light" pitchFamily="2" charset="0"/>
              </a:rPr>
              <a:t>змістом</a:t>
            </a:r>
            <a:r>
              <a:rPr lang="ru-RU" sz="1800" dirty="0">
                <a:latin typeface="Roboto Condensed Light" pitchFamily="2" charset="0"/>
              </a:rPr>
              <a:t> пункту 1 </a:t>
            </a:r>
            <a:r>
              <a:rPr lang="ru-RU" sz="1800" dirty="0" err="1">
                <a:latin typeface="Roboto Condensed Light" pitchFamily="2" charset="0"/>
              </a:rPr>
              <a:t>частини</a:t>
            </a:r>
            <a:r>
              <a:rPr lang="ru-RU" sz="1800" dirty="0">
                <a:latin typeface="Roboto Condensed Light" pitchFamily="2" charset="0"/>
              </a:rPr>
              <a:t> </a:t>
            </a:r>
            <a:r>
              <a:rPr lang="ru-RU" sz="1800" dirty="0" err="1">
                <a:latin typeface="Roboto Condensed Light" pitchFamily="2" charset="0"/>
              </a:rPr>
              <a:t>першої</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593 ЦК </a:t>
            </a:r>
            <a:r>
              <a:rPr lang="ru-RU" sz="1800" dirty="0" err="1">
                <a:latin typeface="Roboto Condensed Light" pitchFamily="2" charset="0"/>
              </a:rPr>
              <a:t>України</a:t>
            </a:r>
            <a:r>
              <a:rPr lang="ru-RU" sz="1800" dirty="0">
                <a:latin typeface="Roboto Condensed Light" pitchFamily="2" charset="0"/>
              </a:rPr>
              <a:t> та </a:t>
            </a:r>
            <a:r>
              <a:rPr lang="ru-RU" sz="1800" dirty="0" err="1">
                <a:latin typeface="Roboto Condensed Light" pitchFamily="2" charset="0"/>
              </a:rPr>
              <a:t>частини</a:t>
            </a:r>
            <a:r>
              <a:rPr lang="ru-RU" sz="1800" dirty="0">
                <a:latin typeface="Roboto Condensed Light" pitchFamily="2" charset="0"/>
              </a:rPr>
              <a:t> </a:t>
            </a:r>
            <a:r>
              <a:rPr lang="ru-RU" sz="1800" dirty="0" err="1">
                <a:latin typeface="Roboto Condensed Light" pitchFamily="2" charset="0"/>
              </a:rPr>
              <a:t>першої</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17 Закону </a:t>
            </a:r>
            <a:r>
              <a:rPr lang="ru-RU" sz="1800" dirty="0" err="1">
                <a:latin typeface="Roboto Condensed Light" pitchFamily="2" charset="0"/>
              </a:rPr>
              <a:t>України</a:t>
            </a:r>
            <a:r>
              <a:rPr lang="ru-RU" sz="1800" dirty="0">
                <a:latin typeface="Roboto Condensed Light" pitchFamily="2" charset="0"/>
              </a:rPr>
              <a:t> «Про </a:t>
            </a:r>
            <a:r>
              <a:rPr lang="ru-RU" sz="1800" dirty="0" err="1">
                <a:latin typeface="Roboto Condensed Light" pitchFamily="2" charset="0"/>
              </a:rPr>
              <a:t>іпотеку</a:t>
            </a:r>
            <a:r>
              <a:rPr lang="ru-RU" sz="1800" dirty="0">
                <a:latin typeface="Roboto Condensed Light" pitchFamily="2" charset="0"/>
              </a:rPr>
              <a:t>» право </a:t>
            </a:r>
            <a:r>
              <a:rPr lang="ru-RU" sz="1800" dirty="0" err="1">
                <a:latin typeface="Roboto Condensed Light" pitchFamily="2" charset="0"/>
              </a:rPr>
              <a:t>застави</a:t>
            </a:r>
            <a:r>
              <a:rPr lang="ru-RU" sz="1800" dirty="0">
                <a:latin typeface="Roboto Condensed Light" pitchFamily="2" charset="0"/>
              </a:rPr>
              <a:t> (</a:t>
            </a:r>
            <a:r>
              <a:rPr lang="ru-RU" sz="1800" dirty="0" err="1">
                <a:latin typeface="Roboto Condensed Light" pitchFamily="2" charset="0"/>
              </a:rPr>
              <a:t>зокрема</a:t>
            </a:r>
            <a:r>
              <a:rPr lang="ru-RU" sz="1800" dirty="0">
                <a:latin typeface="Roboto Condensed Light" pitchFamily="2" charset="0"/>
              </a:rPr>
              <a:t>, </a:t>
            </a:r>
            <a:r>
              <a:rPr lang="ru-RU" sz="1800" dirty="0" err="1">
                <a:latin typeface="Roboto Condensed Light" pitchFamily="2" charset="0"/>
              </a:rPr>
              <a:t>іпотека</a:t>
            </a:r>
            <a:r>
              <a:rPr lang="ru-RU" sz="1800" dirty="0">
                <a:latin typeface="Roboto Condensed Light" pitchFamily="2" charset="0"/>
              </a:rPr>
              <a:t>) </a:t>
            </a:r>
            <a:r>
              <a:rPr lang="ru-RU" sz="1800" dirty="0" err="1">
                <a:latin typeface="Roboto Condensed Light" pitchFamily="2" charset="0"/>
              </a:rPr>
              <a:t>припиняється</a:t>
            </a:r>
            <a:r>
              <a:rPr lang="ru-RU" sz="1800" dirty="0">
                <a:latin typeface="Roboto Condensed Light" pitchFamily="2" charset="0"/>
              </a:rPr>
              <a:t> у </a:t>
            </a:r>
            <a:r>
              <a:rPr lang="ru-RU" sz="1800" dirty="0" err="1">
                <a:latin typeface="Roboto Condensed Light" pitchFamily="2" charset="0"/>
              </a:rPr>
              <a:t>разі</a:t>
            </a:r>
            <a:r>
              <a:rPr lang="ru-RU" sz="1800" dirty="0">
                <a:latin typeface="Roboto Condensed Light" pitchFamily="2" charset="0"/>
              </a:rPr>
              <a:t> </a:t>
            </a:r>
            <a:r>
              <a:rPr lang="ru-RU" sz="1800" dirty="0" err="1">
                <a:latin typeface="Roboto Condensed Light" pitchFamily="2" charset="0"/>
              </a:rPr>
              <a:t>припинення</a:t>
            </a:r>
            <a:r>
              <a:rPr lang="ru-RU" sz="1800" dirty="0">
                <a:latin typeface="Roboto Condensed Light" pitchFamily="2" charset="0"/>
              </a:rPr>
              <a:t> </a:t>
            </a:r>
            <a:r>
              <a:rPr lang="ru-RU" sz="1800" dirty="0" err="1">
                <a:latin typeface="Roboto Condensed Light" pitchFamily="2" charset="0"/>
              </a:rPr>
              <a:t>зобов'язання</a:t>
            </a:r>
            <a:r>
              <a:rPr lang="ru-RU" sz="1800" dirty="0">
                <a:latin typeface="Roboto Condensed Light" pitchFamily="2" charset="0"/>
              </a:rPr>
              <a:t>, </a:t>
            </a:r>
            <a:r>
              <a:rPr lang="ru-RU" sz="1800" dirty="0" err="1">
                <a:latin typeface="Roboto Condensed Light" pitchFamily="2" charset="0"/>
              </a:rPr>
              <a:t>забезпеченого</a:t>
            </a:r>
            <a:r>
              <a:rPr lang="ru-RU" sz="1800" dirty="0">
                <a:latin typeface="Roboto Condensed Light" pitchFamily="2" charset="0"/>
              </a:rPr>
              <a:t> заставою.</a:t>
            </a:r>
            <a:br>
              <a:rPr lang="ru-RU" sz="1800" dirty="0">
                <a:latin typeface="Roboto Condensed Light" pitchFamily="2" charset="0"/>
              </a:rPr>
            </a:br>
            <a:r>
              <a:rPr lang="ru-RU" sz="1800" dirty="0">
                <a:latin typeface="Roboto Condensed Light" pitchFamily="2" charset="0"/>
              </a:rPr>
              <a:t>62. </a:t>
            </a:r>
            <a:r>
              <a:rPr lang="ru-RU" sz="1800" dirty="0" err="1">
                <a:latin typeface="Roboto Condensed Light" pitchFamily="2" charset="0"/>
              </a:rPr>
              <a:t>Сплив</a:t>
            </a:r>
            <a:r>
              <a:rPr lang="ru-RU" sz="1800" dirty="0">
                <a:latin typeface="Roboto Condensed Light" pitchFamily="2" charset="0"/>
              </a:rPr>
              <a:t> </a:t>
            </a:r>
            <a:r>
              <a:rPr lang="ru-RU" sz="1800" dirty="0" err="1">
                <a:latin typeface="Roboto Condensed Light" pitchFamily="2" charset="0"/>
              </a:rPr>
              <a:t>визначених</a:t>
            </a:r>
            <a:r>
              <a:rPr lang="ru-RU" sz="1800" dirty="0">
                <a:latin typeface="Roboto Condensed Light" pitchFamily="2" charset="0"/>
              </a:rPr>
              <a:t> </a:t>
            </a:r>
            <a:r>
              <a:rPr lang="ru-RU" sz="1800" dirty="0" err="1">
                <a:latin typeface="Roboto Condensed Light" pitchFamily="2" charset="0"/>
              </a:rPr>
              <a:t>статтею</a:t>
            </a:r>
            <a:r>
              <a:rPr lang="ru-RU" sz="1800" dirty="0">
                <a:latin typeface="Roboto Condensed Light" pitchFamily="2" charset="0"/>
              </a:rPr>
              <a:t> 1281 ЦК </a:t>
            </a:r>
            <a:r>
              <a:rPr lang="ru-RU" sz="1800" dirty="0" err="1">
                <a:latin typeface="Roboto Condensed Light" pitchFamily="2" charset="0"/>
              </a:rPr>
              <a:t>України</a:t>
            </a:r>
            <a:r>
              <a:rPr lang="ru-RU" sz="1800" dirty="0">
                <a:latin typeface="Roboto Condensed Light" pitchFamily="2" charset="0"/>
              </a:rPr>
              <a:t> </a:t>
            </a:r>
            <a:r>
              <a:rPr lang="ru-RU" sz="1800" dirty="0" err="1">
                <a:latin typeface="Roboto Condensed Light" pitchFamily="2" charset="0"/>
              </a:rPr>
              <a:t>строків</a:t>
            </a:r>
            <a:r>
              <a:rPr lang="ru-RU" sz="1800" dirty="0">
                <a:latin typeface="Roboto Condensed Light" pitchFamily="2" charset="0"/>
              </a:rPr>
              <a:t> </a:t>
            </a:r>
            <a:r>
              <a:rPr lang="ru-RU" sz="1800" dirty="0" err="1">
                <a:latin typeface="Roboto Condensed Light" pitchFamily="2" charset="0"/>
              </a:rPr>
              <a:t>пред'явлення</a:t>
            </a:r>
            <a:r>
              <a:rPr lang="ru-RU" sz="1800" dirty="0">
                <a:latin typeface="Roboto Condensed Light" pitchFamily="2" charset="0"/>
              </a:rPr>
              <a:t> кредитором </a:t>
            </a:r>
            <a:r>
              <a:rPr lang="ru-RU" sz="1800" dirty="0" err="1">
                <a:latin typeface="Roboto Condensed Light" pitchFamily="2" charset="0"/>
              </a:rPr>
              <a:t>вимоги</a:t>
            </a:r>
            <a:r>
              <a:rPr lang="ru-RU" sz="1800" dirty="0">
                <a:latin typeface="Roboto Condensed Light" pitchFamily="2" charset="0"/>
              </a:rPr>
              <a:t> до </a:t>
            </a:r>
            <a:r>
              <a:rPr lang="ru-RU" sz="1800" dirty="0" err="1">
                <a:latin typeface="Roboto Condensed Light" pitchFamily="2" charset="0"/>
              </a:rPr>
              <a:t>спадкоємців</a:t>
            </a:r>
            <a:r>
              <a:rPr lang="ru-RU" sz="1800" dirty="0">
                <a:latin typeface="Roboto Condensed Light" pitchFamily="2" charset="0"/>
              </a:rPr>
              <a:t> </a:t>
            </a:r>
            <a:r>
              <a:rPr lang="ru-RU" sz="1800" dirty="0" err="1">
                <a:latin typeface="Roboto Condensed Light" pitchFamily="2" charset="0"/>
              </a:rPr>
              <a:t>має</a:t>
            </a:r>
            <a:r>
              <a:rPr lang="ru-RU" sz="1800" dirty="0">
                <a:latin typeface="Roboto Condensed Light" pitchFamily="2" charset="0"/>
              </a:rPr>
              <a:t> </a:t>
            </a:r>
            <a:r>
              <a:rPr lang="ru-RU" sz="1800" dirty="0" err="1">
                <a:latin typeface="Roboto Condensed Light" pitchFamily="2" charset="0"/>
              </a:rPr>
              <a:t>наслідком</a:t>
            </a:r>
            <a:r>
              <a:rPr lang="ru-RU" sz="1800" dirty="0">
                <a:latin typeface="Roboto Condensed Light" pitchFamily="2" charset="0"/>
              </a:rPr>
              <a:t> </a:t>
            </a:r>
            <a:r>
              <a:rPr lang="ru-RU" sz="1800" dirty="0" err="1">
                <a:latin typeface="Roboto Condensed Light" pitchFamily="2" charset="0"/>
              </a:rPr>
              <a:t>позбавлення</a:t>
            </a:r>
            <a:r>
              <a:rPr lang="ru-RU" sz="1800" dirty="0">
                <a:latin typeface="Roboto Condensed Light" pitchFamily="2" charset="0"/>
              </a:rPr>
              <a:t> кредитора права </a:t>
            </a:r>
            <a:r>
              <a:rPr lang="ru-RU" sz="1800" dirty="0" err="1">
                <a:latin typeface="Roboto Condensed Light" pitchFamily="2" charset="0"/>
              </a:rPr>
              <a:t>вимоги</a:t>
            </a:r>
            <a:r>
              <a:rPr lang="ru-RU" sz="1800" dirty="0">
                <a:latin typeface="Roboto Condensed Light" pitchFamily="2" charset="0"/>
              </a:rPr>
              <a:t> за </a:t>
            </a:r>
            <a:r>
              <a:rPr lang="ru-RU" sz="1800" dirty="0" err="1">
                <a:latin typeface="Roboto Condensed Light" pitchFamily="2" charset="0"/>
              </a:rPr>
              <a:t>основним</a:t>
            </a:r>
            <a:r>
              <a:rPr lang="ru-RU" sz="1800" dirty="0">
                <a:latin typeface="Roboto Condensed Light" pitchFamily="2" charset="0"/>
              </a:rPr>
              <a:t> і </a:t>
            </a:r>
            <a:r>
              <a:rPr lang="ru-RU" sz="1800" dirty="0" err="1">
                <a:latin typeface="Roboto Condensed Light" pitchFamily="2" charset="0"/>
              </a:rPr>
              <a:t>додатковим</a:t>
            </a:r>
            <a:r>
              <a:rPr lang="ru-RU" sz="1800" dirty="0">
                <a:latin typeface="Roboto Condensed Light" pitchFamily="2" charset="0"/>
              </a:rPr>
              <a:t> </a:t>
            </a:r>
            <a:r>
              <a:rPr lang="ru-RU" sz="1800" dirty="0" err="1">
                <a:latin typeface="Roboto Condensed Light" pitchFamily="2" charset="0"/>
              </a:rPr>
              <a:t>зобов'язаннями</a:t>
            </a:r>
            <a:r>
              <a:rPr lang="ru-RU" sz="1800" dirty="0">
                <a:latin typeface="Roboto Condensed Light" pitchFamily="2" charset="0"/>
              </a:rPr>
              <a:t>, а </a:t>
            </a:r>
            <a:r>
              <a:rPr lang="ru-RU" sz="1800" dirty="0" err="1">
                <a:latin typeface="Roboto Condensed Light" pitchFamily="2" charset="0"/>
              </a:rPr>
              <a:t>також</a:t>
            </a:r>
            <a:r>
              <a:rPr lang="ru-RU" sz="1800" dirty="0">
                <a:latin typeface="Roboto Condensed Light" pitchFamily="2" charset="0"/>
              </a:rPr>
              <a:t> </a:t>
            </a:r>
            <a:r>
              <a:rPr lang="ru-RU" sz="1800" dirty="0" err="1">
                <a:latin typeface="Roboto Condensed Light" pitchFamily="2" charset="0"/>
              </a:rPr>
              <a:t>припинення</a:t>
            </a:r>
            <a:r>
              <a:rPr lang="ru-RU" sz="1800" dirty="0">
                <a:latin typeface="Roboto Condensed Light" pitchFamily="2" charset="0"/>
              </a:rPr>
              <a:t> таких </a:t>
            </a:r>
            <a:r>
              <a:rPr lang="ru-RU" sz="1800" dirty="0" err="1">
                <a:latin typeface="Roboto Condensed Light" pitchFamily="2" charset="0"/>
              </a:rPr>
              <a:t>зобов'язань</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br>
              <a:rPr lang="ru-RU" sz="1800" dirty="0">
                <a:latin typeface="Roboto Condensed Light" pitchFamily="2" charset="0"/>
              </a:rPr>
            </a:br>
            <a:br>
              <a:rPr lang="ru-RU" sz="1800" dirty="0">
                <a:latin typeface="Roboto Condensed Light" pitchFamily="2" charset="0"/>
              </a:rPr>
            </a:b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a:t>
            </a:r>
            <a:r>
              <a:rPr lang="ru-RU" dirty="0" err="1">
                <a:solidFill>
                  <a:schemeClr val="bg1"/>
                </a:solidFill>
                <a:latin typeface="Roboto Condensed Light" pitchFamily="2" charset="0"/>
              </a:rPr>
              <a:t>Великої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Верховного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17 </a:t>
            </a:r>
            <a:r>
              <a:rPr lang="ru-RU" dirty="0" err="1">
                <a:solidFill>
                  <a:schemeClr val="bg1"/>
                </a:solidFill>
                <a:latin typeface="Roboto Condensed Light" pitchFamily="2" charset="0"/>
              </a:rPr>
              <a:t>квітня</a:t>
            </a:r>
            <a:r>
              <a:rPr lang="ru-RU" dirty="0">
                <a:solidFill>
                  <a:schemeClr val="bg1"/>
                </a:solidFill>
                <a:latin typeface="Roboto Condensed Light" pitchFamily="2" charset="0"/>
              </a:rPr>
              <a:t> 2018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522/407/15-ц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14-53цс18)</a:t>
            </a:r>
          </a:p>
        </p:txBody>
      </p:sp>
      <p:sp>
        <p:nvSpPr>
          <p:cNvPr id="5" name="Rectangle 4"/>
          <p:cNvSpPr>
            <a:spLocks noChangeArrowheads="1"/>
          </p:cNvSpPr>
          <p:nvPr/>
        </p:nvSpPr>
        <p:spPr bwMode="auto">
          <a:xfrm>
            <a:off x="1728679" y="1463773"/>
            <a:ext cx="8407616" cy="384721"/>
          </a:xfrm>
          <a:prstGeom prst="rect">
            <a:avLst/>
          </a:prstGeom>
          <a:noFill/>
          <a:ln w="9525">
            <a:noFill/>
            <a:miter lim="800000"/>
            <a:headEnd/>
            <a:tailEnd/>
          </a:ln>
        </p:spPr>
        <p:txBody>
          <a:bodyPr wrap="square">
            <a:spAutoFit/>
          </a:bodyPr>
          <a:lstStyle/>
          <a:p>
            <a:pPr algn="ctr" defTabSz="914400"/>
            <a:r>
              <a:rPr lang="ru-RU" dirty="0" err="1">
                <a:solidFill>
                  <a:schemeClr val="bg1"/>
                </a:solidFill>
                <a:latin typeface="Roboto Condensed Light" panose="02000000000000000000" pitchFamily="2" charset="0"/>
                <a:ea typeface="Roboto Condensed Light" panose="02000000000000000000" pitchFamily="2" charset="0"/>
              </a:rPr>
              <a:t>Наслідки</a:t>
            </a:r>
            <a:r>
              <a:rPr lang="ru-RU" dirty="0">
                <a:solidFill>
                  <a:schemeClr val="bg1"/>
                </a:solidFill>
                <a:latin typeface="Roboto Condensed Light" panose="02000000000000000000" pitchFamily="2" charset="0"/>
                <a:ea typeface="Roboto Condensed Light" panose="02000000000000000000" pitchFamily="2" charset="0"/>
              </a:rPr>
              <a:t> переходу права </a:t>
            </a:r>
            <a:r>
              <a:rPr lang="ru-RU" dirty="0" err="1">
                <a:solidFill>
                  <a:schemeClr val="bg1"/>
                </a:solidFill>
                <a:latin typeface="Roboto Condensed Light" panose="02000000000000000000" pitchFamily="2" charset="0"/>
                <a:ea typeface="Roboto Condensed Light" panose="02000000000000000000" pitchFamily="2" charset="0"/>
              </a:rPr>
              <a:t>власності</a:t>
            </a:r>
            <a:r>
              <a:rPr lang="ru-RU" dirty="0">
                <a:solidFill>
                  <a:schemeClr val="bg1"/>
                </a:solidFill>
                <a:latin typeface="Roboto Condensed Light" panose="02000000000000000000" pitchFamily="2" charset="0"/>
                <a:ea typeface="Roboto Condensed Light" panose="02000000000000000000" pitchFamily="2" charset="0"/>
              </a:rPr>
              <a:t> на предмет </a:t>
            </a:r>
            <a:r>
              <a:rPr lang="ru-RU" dirty="0" err="1">
                <a:solidFill>
                  <a:schemeClr val="bg1"/>
                </a:solidFill>
                <a:latin typeface="Roboto Condensed Light" panose="02000000000000000000" pitchFamily="2" charset="0"/>
                <a:ea typeface="Roboto Condensed Light" panose="02000000000000000000" pitchFamily="2" charset="0"/>
              </a:rPr>
              <a:t>іпотеки</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спадкоємця</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79002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8" y="2223435"/>
            <a:ext cx="9403882" cy="5225115"/>
          </a:xfrm>
        </p:spPr>
        <p:txBody>
          <a:bodyPr/>
          <a:lstStyle/>
          <a:p>
            <a:br>
              <a:rPr lang="ru-RU" sz="1800" dirty="0">
                <a:latin typeface="Roboto Condensed Light" pitchFamily="2" charset="0"/>
              </a:rPr>
            </a:br>
            <a:r>
              <a:rPr lang="ru-RU" sz="1800" dirty="0">
                <a:latin typeface="Roboto Condensed Light" pitchFamily="2" charset="0"/>
              </a:rPr>
              <a:t>55. </a:t>
            </a:r>
            <a:r>
              <a:rPr lang="ru-RU" sz="1800" dirty="0" err="1">
                <a:latin typeface="Roboto Condensed Light" pitchFamily="2" charset="0"/>
              </a:rPr>
              <a:t>Приписи</a:t>
            </a:r>
            <a:r>
              <a:rPr lang="ru-RU" sz="1800" dirty="0">
                <a:latin typeface="Roboto Condensed Light" pitchFamily="2" charset="0"/>
              </a:rPr>
              <a:t> статей 1281 і 1282 ЦК </a:t>
            </a:r>
            <a:r>
              <a:rPr lang="ru-RU" sz="1800" dirty="0" err="1">
                <a:latin typeface="Roboto Condensed Light" pitchFamily="2" charset="0"/>
              </a:rPr>
              <a:t>України</a:t>
            </a:r>
            <a:r>
              <a:rPr lang="ru-RU" sz="1800" dirty="0">
                <a:latin typeface="Roboto Condensed Light" pitchFamily="2" charset="0"/>
              </a:rPr>
              <a:t> та </a:t>
            </a:r>
            <a:r>
              <a:rPr lang="ru-RU" sz="1800" dirty="0" err="1">
                <a:latin typeface="Roboto Condensed Light" pitchFamily="2" charset="0"/>
              </a:rPr>
              <a:t>статті</a:t>
            </a:r>
            <a:r>
              <a:rPr lang="ru-RU" sz="1800" dirty="0">
                <a:latin typeface="Roboto Condensed Light" pitchFamily="2" charset="0"/>
              </a:rPr>
              <a:t> 23 Закону </a:t>
            </a:r>
            <a:r>
              <a:rPr lang="ru-RU" sz="1800" dirty="0" err="1">
                <a:latin typeface="Roboto Condensed Light" pitchFamily="2" charset="0"/>
              </a:rPr>
              <a:t>України</a:t>
            </a:r>
            <a:r>
              <a:rPr lang="ru-RU" sz="1800" dirty="0">
                <a:latin typeface="Roboto Condensed Light" pitchFamily="2" charset="0"/>
              </a:rPr>
              <a:t> «Про </a:t>
            </a:r>
            <a:r>
              <a:rPr lang="ru-RU" sz="1800" dirty="0" err="1">
                <a:latin typeface="Roboto Condensed Light" pitchFamily="2" charset="0"/>
              </a:rPr>
              <a:t>іпотеку</a:t>
            </a:r>
            <a:r>
              <a:rPr lang="ru-RU" sz="1800" dirty="0">
                <a:latin typeface="Roboto Condensed Light" pitchFamily="2" charset="0"/>
              </a:rPr>
              <a:t>» </a:t>
            </a:r>
            <a:r>
              <a:rPr lang="ru-RU" sz="1800" dirty="0" err="1">
                <a:latin typeface="Roboto Condensed Light" pitchFamily="2" charset="0"/>
              </a:rPr>
              <a:t>регламентують</a:t>
            </a:r>
            <a:r>
              <a:rPr lang="ru-RU" sz="1800" dirty="0">
                <a:latin typeface="Roboto Condensed Light" pitchFamily="2" charset="0"/>
              </a:rPr>
              <a:t> </a:t>
            </a:r>
            <a:r>
              <a:rPr lang="ru-RU" sz="1800" dirty="0" err="1">
                <a:latin typeface="Roboto Condensed Light" pitchFamily="2" charset="0"/>
              </a:rPr>
              <a:t>особливості</a:t>
            </a:r>
            <a:r>
              <a:rPr lang="ru-RU" sz="1800" dirty="0">
                <a:latin typeface="Roboto Condensed Light" pitchFamily="2" charset="0"/>
              </a:rPr>
              <a:t> правового </a:t>
            </a:r>
            <a:r>
              <a:rPr lang="ru-RU" sz="1800" dirty="0" err="1">
                <a:latin typeface="Roboto Condensed Light" pitchFamily="2" charset="0"/>
              </a:rPr>
              <a:t>регулювання</a:t>
            </a:r>
            <a:r>
              <a:rPr lang="ru-RU" sz="1800" dirty="0">
                <a:latin typeface="Roboto Condensed Light" pitchFamily="2" charset="0"/>
              </a:rPr>
              <a:t> </a:t>
            </a:r>
            <a:r>
              <a:rPr lang="ru-RU" sz="1800" dirty="0" err="1">
                <a:latin typeface="Roboto Condensed Light" pitchFamily="2" charset="0"/>
              </a:rPr>
              <a:t>відносин</a:t>
            </a:r>
            <a:r>
              <a:rPr lang="ru-RU" sz="1800" dirty="0">
                <a:latin typeface="Roboto Condensed Light" pitchFamily="2" charset="0"/>
              </a:rPr>
              <a:t> </a:t>
            </a:r>
            <a:r>
              <a:rPr lang="ru-RU" sz="1800" dirty="0" err="1">
                <a:latin typeface="Roboto Condensed Light" pitchFamily="2" charset="0"/>
              </a:rPr>
              <a:t>між</a:t>
            </a:r>
            <a:r>
              <a:rPr lang="ru-RU" sz="1800" dirty="0">
                <a:latin typeface="Roboto Condensed Light" pitchFamily="2" charset="0"/>
              </a:rPr>
              <a:t> кредитором і </a:t>
            </a:r>
            <a:r>
              <a:rPr lang="ru-RU" sz="1800" dirty="0" err="1">
                <a:latin typeface="Roboto Condensed Light" pitchFamily="2" charset="0"/>
              </a:rPr>
              <a:t>спадкоємцями</a:t>
            </a:r>
            <a:r>
              <a:rPr lang="ru-RU" sz="1800" dirty="0">
                <a:latin typeface="Roboto Condensed Light" pitchFamily="2" charset="0"/>
              </a:rPr>
              <a:t> </a:t>
            </a:r>
            <a:r>
              <a:rPr lang="ru-RU" sz="1800" dirty="0" err="1">
                <a:latin typeface="Roboto Condensed Light" pitchFamily="2" charset="0"/>
              </a:rPr>
              <a:t>боржника</a:t>
            </a:r>
            <a:r>
              <a:rPr lang="ru-RU" sz="1800" dirty="0">
                <a:latin typeface="Roboto Condensed Light" pitchFamily="2" charset="0"/>
              </a:rPr>
              <a:t>, </a:t>
            </a:r>
            <a:r>
              <a:rPr lang="ru-RU" sz="1800" dirty="0" err="1">
                <a:latin typeface="Roboto Condensed Light" pitchFamily="2" charset="0"/>
              </a:rPr>
              <a:t>зокрема</a:t>
            </a:r>
            <a:r>
              <a:rPr lang="ru-RU" sz="1800" dirty="0">
                <a:latin typeface="Roboto Condensed Light" pitchFamily="2" charset="0"/>
              </a:rPr>
              <a:t> і в </a:t>
            </a:r>
            <a:r>
              <a:rPr lang="ru-RU" sz="1800" dirty="0" err="1">
                <a:latin typeface="Roboto Condensed Light" pitchFamily="2" charset="0"/>
              </a:rPr>
              <a:t>зобов'язаннях</a:t>
            </a:r>
            <a:r>
              <a:rPr lang="ru-RU" sz="1800" dirty="0">
                <a:latin typeface="Roboto Condensed Light" pitchFamily="2" charset="0"/>
              </a:rPr>
              <a:t>, </a:t>
            </a:r>
            <a:r>
              <a:rPr lang="ru-RU" sz="1800" dirty="0" err="1">
                <a:latin typeface="Roboto Condensed Light" pitchFamily="2" charset="0"/>
              </a:rPr>
              <a:t>забезпечених</a:t>
            </a:r>
            <a:r>
              <a:rPr lang="ru-RU" sz="1800" dirty="0">
                <a:latin typeface="Roboto Condensed Light" pitchFamily="2" charset="0"/>
              </a:rPr>
              <a:t> </a:t>
            </a:r>
            <a:r>
              <a:rPr lang="ru-RU" sz="1800" dirty="0" err="1">
                <a:latin typeface="Roboto Condensed Light" pitchFamily="2" charset="0"/>
              </a:rPr>
              <a:t>іпотекою</a:t>
            </a:r>
            <a:r>
              <a:rPr lang="ru-RU" sz="1800" dirty="0">
                <a:latin typeface="Roboto Condensed Light" pitchFamily="2" charset="0"/>
              </a:rPr>
              <a:t>. За </a:t>
            </a:r>
            <a:r>
              <a:rPr lang="ru-RU" sz="1800" dirty="0" err="1">
                <a:latin typeface="Roboto Condensed Light" pitchFamily="2" charset="0"/>
              </a:rPr>
              <a:t>змістом</a:t>
            </a:r>
            <a:r>
              <a:rPr lang="ru-RU" sz="1800" dirty="0">
                <a:latin typeface="Roboto Condensed Light" pitchFamily="2" charset="0"/>
              </a:rPr>
              <a:t> </a:t>
            </a:r>
            <a:r>
              <a:rPr lang="ru-RU" sz="1800" dirty="0" err="1">
                <a:latin typeface="Roboto Condensed Light" pitchFamily="2" charset="0"/>
              </a:rPr>
              <a:t>цих</a:t>
            </a:r>
            <a:r>
              <a:rPr lang="ru-RU" sz="1800" dirty="0">
                <a:latin typeface="Roboto Condensed Light" pitchFamily="2" charset="0"/>
              </a:rPr>
              <a:t> </a:t>
            </a:r>
            <a:r>
              <a:rPr lang="ru-RU" sz="1800" dirty="0" err="1">
                <a:latin typeface="Roboto Condensed Light" pitchFamily="2" charset="0"/>
              </a:rPr>
              <a:t>приписів</a:t>
            </a:r>
            <a:r>
              <a:rPr lang="ru-RU" sz="1800" dirty="0">
                <a:latin typeface="Roboto Condensed Light" pitchFamily="2" charset="0"/>
              </a:rPr>
              <a:t>:</a:t>
            </a:r>
            <a:br>
              <a:rPr lang="ru-RU" sz="1800" dirty="0">
                <a:latin typeface="Roboto Condensed Light" pitchFamily="2" charset="0"/>
              </a:rPr>
            </a:br>
            <a:r>
              <a:rPr lang="ru-RU" sz="1800" dirty="0">
                <a:latin typeface="Roboto Condensed Light" pitchFamily="2" charset="0"/>
              </a:rPr>
              <a:t>55.1. У </a:t>
            </a:r>
            <a:r>
              <a:rPr lang="ru-RU" sz="1800" dirty="0" err="1">
                <a:latin typeface="Roboto Condensed Light" pitchFamily="2" charset="0"/>
              </a:rPr>
              <a:t>разі</a:t>
            </a:r>
            <a:r>
              <a:rPr lang="ru-RU" sz="1800" dirty="0">
                <a:latin typeface="Roboto Condensed Light" pitchFamily="2" charset="0"/>
              </a:rPr>
              <a:t> переходу права </a:t>
            </a:r>
            <a:r>
              <a:rPr lang="ru-RU" sz="1800" dirty="0" err="1">
                <a:latin typeface="Roboto Condensed Light" pitchFamily="2" charset="0"/>
              </a:rPr>
              <a:t>власності</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у порядку </a:t>
            </a:r>
            <a:r>
              <a:rPr lang="ru-RU" sz="1800" dirty="0" err="1">
                <a:latin typeface="Roboto Condensed Light" pitchFamily="2" charset="0"/>
              </a:rPr>
              <a:t>спадкування</a:t>
            </a:r>
            <a:r>
              <a:rPr lang="ru-RU" sz="1800" dirty="0">
                <a:latin typeface="Roboto Condensed Light" pitchFamily="2" charset="0"/>
              </a:rPr>
              <a:t> право </a:t>
            </a:r>
            <a:r>
              <a:rPr lang="ru-RU" sz="1800" dirty="0" err="1">
                <a:latin typeface="Roboto Condensed Light" pitchFamily="2" charset="0"/>
              </a:rPr>
              <a:t>іпотеки</a:t>
            </a:r>
            <a:r>
              <a:rPr lang="ru-RU" sz="1800" dirty="0">
                <a:latin typeface="Roboto Condensed Light" pitchFamily="2" charset="0"/>
              </a:rPr>
              <a:t> є </a:t>
            </a:r>
            <a:r>
              <a:rPr lang="ru-RU" sz="1800" dirty="0" err="1">
                <a:latin typeface="Roboto Condensed Light" pitchFamily="2" charset="0"/>
              </a:rPr>
              <a:t>чинним</a:t>
            </a:r>
            <a:r>
              <a:rPr lang="ru-RU" sz="1800" dirty="0">
                <a:latin typeface="Roboto Condensed Light" pitchFamily="2" charset="0"/>
              </a:rPr>
              <a:t> для </a:t>
            </a:r>
            <a:r>
              <a:rPr lang="ru-RU" sz="1800" dirty="0" err="1">
                <a:latin typeface="Roboto Condensed Light" pitchFamily="2" charset="0"/>
              </a:rPr>
              <a:t>спадкоємця</a:t>
            </a:r>
            <a:r>
              <a:rPr lang="ru-RU" sz="1800" dirty="0">
                <a:latin typeface="Roboto Condensed Light" pitchFamily="2" charset="0"/>
              </a:rPr>
              <a:t>;</a:t>
            </a:r>
            <a:br>
              <a:rPr lang="ru-RU" sz="1800" dirty="0">
                <a:latin typeface="Roboto Condensed Light" pitchFamily="2" charset="0"/>
              </a:rPr>
            </a:br>
            <a:r>
              <a:rPr lang="ru-RU" sz="1800" dirty="0">
                <a:latin typeface="Roboto Condensed Light" pitchFamily="2" charset="0"/>
              </a:rPr>
              <a:t>55.2. </a:t>
            </a:r>
            <a:r>
              <a:rPr lang="ru-RU" sz="1800" dirty="0" err="1">
                <a:latin typeface="Roboto Condensed Light" pitchFamily="2" charset="0"/>
              </a:rPr>
              <a:t>Спадкоємець</a:t>
            </a:r>
            <a:r>
              <a:rPr lang="ru-RU" sz="1800" dirty="0">
                <a:latin typeface="Roboto Condensed Light" pitchFamily="2" charset="0"/>
              </a:rPr>
              <a:t>, до </a:t>
            </a:r>
            <a:r>
              <a:rPr lang="ru-RU" sz="1800" dirty="0" err="1">
                <a:latin typeface="Roboto Condensed Light" pitchFamily="2" charset="0"/>
              </a:rPr>
              <a:t>якого</a:t>
            </a:r>
            <a:r>
              <a:rPr lang="ru-RU" sz="1800" dirty="0">
                <a:latin typeface="Roboto Condensed Light" pitchFamily="2" charset="0"/>
              </a:rPr>
              <a:t> </a:t>
            </a:r>
            <a:r>
              <a:rPr lang="ru-RU" sz="1800" dirty="0" err="1">
                <a:latin typeface="Roboto Condensed Light" pitchFamily="2" charset="0"/>
              </a:rPr>
              <a:t>перейшло</a:t>
            </a:r>
            <a:r>
              <a:rPr lang="ru-RU" sz="1800" dirty="0">
                <a:latin typeface="Roboto Condensed Light" pitchFamily="2" charset="0"/>
              </a:rPr>
              <a:t> право </a:t>
            </a:r>
            <a:r>
              <a:rPr lang="ru-RU" sz="1800" dirty="0" err="1">
                <a:latin typeface="Roboto Condensed Light" pitchFamily="2" charset="0"/>
              </a:rPr>
              <a:t>власності</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набуває</a:t>
            </a:r>
            <a:r>
              <a:rPr lang="ru-RU" sz="1800" dirty="0">
                <a:latin typeface="Roboto Condensed Light" pitchFamily="2" charset="0"/>
              </a:rPr>
              <a:t> статус </a:t>
            </a:r>
            <a:r>
              <a:rPr lang="ru-RU" sz="1800" dirty="0" err="1">
                <a:latin typeface="Roboto Condensed Light" pitchFamily="2" charset="0"/>
              </a:rPr>
              <a:t>іпотекодавця</a:t>
            </a:r>
            <a:r>
              <a:rPr lang="ru-RU" sz="1800" dirty="0">
                <a:latin typeface="Roboto Condensed Light" pitchFamily="2" charset="0"/>
              </a:rPr>
              <a:t>;</a:t>
            </a:r>
            <a:br>
              <a:rPr lang="ru-RU" sz="1800" dirty="0">
                <a:latin typeface="Roboto Condensed Light" pitchFamily="2" charset="0"/>
              </a:rPr>
            </a:br>
            <a:r>
              <a:rPr lang="ru-RU" sz="1800" dirty="0">
                <a:latin typeface="Roboto Condensed Light" pitchFamily="2" charset="0"/>
              </a:rPr>
              <a:t>55.3. </a:t>
            </a:r>
            <a:r>
              <a:rPr lang="ru-RU" sz="1800" dirty="0" err="1">
                <a:latin typeface="Roboto Condensed Light" pitchFamily="2" charset="0"/>
              </a:rPr>
              <a:t>Спадкоємець</a:t>
            </a:r>
            <a:r>
              <a:rPr lang="ru-RU" sz="1800" dirty="0">
                <a:latin typeface="Roboto Condensed Light" pitchFamily="2" charset="0"/>
              </a:rPr>
              <a:t> (</a:t>
            </a:r>
            <a:r>
              <a:rPr lang="ru-RU" sz="1800" dirty="0" err="1">
                <a:latin typeface="Roboto Condensed Light" pitchFamily="2" charset="0"/>
              </a:rPr>
              <a:t>фізична</a:t>
            </a:r>
            <a:r>
              <a:rPr lang="ru-RU" sz="1800" dirty="0">
                <a:latin typeface="Roboto Condensed Light" pitchFamily="2" charset="0"/>
              </a:rPr>
              <a:t> особа) не </a:t>
            </a:r>
            <a:r>
              <a:rPr lang="ru-RU" sz="1800" dirty="0" err="1">
                <a:latin typeface="Roboto Condensed Light" pitchFamily="2" charset="0"/>
              </a:rPr>
              <a:t>несе</a:t>
            </a:r>
            <a:r>
              <a:rPr lang="ru-RU" sz="1800" dirty="0">
                <a:latin typeface="Roboto Condensed Light" pitchFamily="2" charset="0"/>
              </a:rPr>
              <a:t> </a:t>
            </a:r>
            <a:r>
              <a:rPr lang="ru-RU" sz="1800" dirty="0" err="1">
                <a:latin typeface="Roboto Condensed Light" pitchFamily="2" charset="0"/>
              </a:rPr>
              <a:t>відповідальність</a:t>
            </a:r>
            <a:r>
              <a:rPr lang="ru-RU" sz="1800" dirty="0">
                <a:latin typeface="Roboto Condensed Light" pitchFamily="2" charset="0"/>
              </a:rPr>
              <a:t> перед </a:t>
            </a:r>
            <a:r>
              <a:rPr lang="ru-RU" sz="1800" dirty="0" err="1">
                <a:latin typeface="Roboto Condensed Light" pitchFamily="2" charset="0"/>
              </a:rPr>
              <a:t>іпотекодержателем</a:t>
            </a:r>
            <a:r>
              <a:rPr lang="ru-RU" sz="1800" dirty="0">
                <a:latin typeface="Roboto Condensed Light" pitchFamily="2" charset="0"/>
              </a:rPr>
              <a:t> за </a:t>
            </a:r>
            <a:r>
              <a:rPr lang="ru-RU" sz="1800" dirty="0" err="1">
                <a:latin typeface="Roboto Condensed Light" pitchFamily="2" charset="0"/>
              </a:rPr>
              <a:t>виконання</a:t>
            </a:r>
            <a:r>
              <a:rPr lang="ru-RU" sz="1800" dirty="0">
                <a:latin typeface="Roboto Condensed Light" pitchFamily="2" charset="0"/>
              </a:rPr>
              <a:t> </a:t>
            </a:r>
            <a:r>
              <a:rPr lang="ru-RU" sz="1800" dirty="0" err="1">
                <a:latin typeface="Roboto Condensed Light" pitchFamily="2" charset="0"/>
              </a:rPr>
              <a:t>боржником</a:t>
            </a:r>
            <a:r>
              <a:rPr lang="ru-RU" sz="1800" dirty="0">
                <a:latin typeface="Roboto Condensed Light" pitchFamily="2" charset="0"/>
              </a:rPr>
              <a:t> основного </a:t>
            </a:r>
            <a:r>
              <a:rPr lang="ru-RU" sz="1800" dirty="0" err="1">
                <a:latin typeface="Roboto Condensed Light" pitchFamily="2" charset="0"/>
              </a:rPr>
              <a:t>зобов'язання</a:t>
            </a:r>
            <a:r>
              <a:rPr lang="ru-RU" sz="1800" dirty="0">
                <a:latin typeface="Roboto Condensed Light" pitchFamily="2" charset="0"/>
              </a:rPr>
              <a:t>, але в </a:t>
            </a:r>
            <a:r>
              <a:rPr lang="ru-RU" sz="1800" dirty="0" err="1">
                <a:latin typeface="Roboto Condensed Light" pitchFamily="2" charset="0"/>
              </a:rPr>
              <a:t>разі</a:t>
            </a:r>
            <a:r>
              <a:rPr lang="ru-RU" sz="1800" dirty="0">
                <a:latin typeface="Roboto Condensed Light" pitchFamily="2" charset="0"/>
              </a:rPr>
              <a:t>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порушення</a:t>
            </a:r>
            <a:r>
              <a:rPr lang="ru-RU" sz="1800" dirty="0">
                <a:latin typeface="Roboto Condensed Light" pitchFamily="2" charset="0"/>
              </a:rPr>
              <a:t> </a:t>
            </a:r>
            <a:r>
              <a:rPr lang="ru-RU" sz="1800" dirty="0" err="1">
                <a:latin typeface="Roboto Condensed Light" pitchFamily="2" charset="0"/>
              </a:rPr>
              <a:t>боржником</a:t>
            </a:r>
            <a:r>
              <a:rPr lang="ru-RU" sz="1800" dirty="0">
                <a:latin typeface="Roboto Condensed Light" pitchFamily="2" charset="0"/>
              </a:rPr>
              <a:t> </a:t>
            </a:r>
            <a:r>
              <a:rPr lang="ru-RU" sz="1800" dirty="0" err="1">
                <a:latin typeface="Roboto Condensed Light" pitchFamily="2" charset="0"/>
              </a:rPr>
              <a:t>такий</a:t>
            </a:r>
            <a:r>
              <a:rPr lang="ru-RU" sz="1800" dirty="0">
                <a:latin typeface="Roboto Condensed Light" pitchFamily="2" charset="0"/>
              </a:rPr>
              <a:t> </a:t>
            </a:r>
            <a:r>
              <a:rPr lang="ru-RU" sz="1800" dirty="0" err="1">
                <a:latin typeface="Roboto Condensed Light" pitchFamily="2" charset="0"/>
              </a:rPr>
              <a:t>спадкоємець</a:t>
            </a:r>
            <a:r>
              <a:rPr lang="ru-RU" sz="1800" dirty="0">
                <a:latin typeface="Roboto Condensed Light" pitchFamily="2" charset="0"/>
              </a:rPr>
              <a:t> </a:t>
            </a:r>
            <a:r>
              <a:rPr lang="ru-RU" sz="1800" dirty="0" err="1">
                <a:latin typeface="Roboto Condensed Light" pitchFamily="2" charset="0"/>
              </a:rPr>
              <a:t>відповідає</a:t>
            </a:r>
            <a:r>
              <a:rPr lang="ru-RU" sz="1800" dirty="0">
                <a:latin typeface="Roboto Condensed Light" pitchFamily="2" charset="0"/>
              </a:rPr>
              <a:t> за </a:t>
            </a:r>
            <a:r>
              <a:rPr lang="ru-RU" sz="1800" dirty="0" err="1">
                <a:latin typeface="Roboto Condensed Light" pitchFamily="2" charset="0"/>
              </a:rPr>
              <a:t>задоволення</a:t>
            </a:r>
            <a:r>
              <a:rPr lang="ru-RU" sz="1800" dirty="0">
                <a:latin typeface="Roboto Condensed Light" pitchFamily="2" charset="0"/>
              </a:rPr>
              <a:t> </a:t>
            </a:r>
            <a:r>
              <a:rPr lang="ru-RU" sz="1800" dirty="0" err="1">
                <a:latin typeface="Roboto Condensed Light" pitchFamily="2" charset="0"/>
              </a:rPr>
              <a:t>вимоги</a:t>
            </a:r>
            <a:r>
              <a:rPr lang="ru-RU" sz="1800" dirty="0">
                <a:latin typeface="Roboto Condensed Light" pitchFamily="2" charset="0"/>
              </a:rPr>
              <a:t> </a:t>
            </a:r>
            <a:r>
              <a:rPr lang="ru-RU" sz="1800" dirty="0" err="1">
                <a:latin typeface="Roboto Condensed Light" pitchFamily="2" charset="0"/>
              </a:rPr>
              <a:t>іпотекодержателя</a:t>
            </a:r>
            <a:r>
              <a:rPr lang="ru-RU" sz="1800" dirty="0">
                <a:latin typeface="Roboto Condensed Light" pitchFamily="2" charset="0"/>
              </a:rPr>
              <a:t> в межах </a:t>
            </a:r>
            <a:r>
              <a:rPr lang="ru-RU" sz="1800" dirty="0" err="1">
                <a:latin typeface="Roboto Condensed Light" pitchFamily="2" charset="0"/>
              </a:rPr>
              <a:t>вартості</a:t>
            </a:r>
            <a:r>
              <a:rPr lang="ru-RU" sz="1800" dirty="0">
                <a:latin typeface="Roboto Condensed Light" pitchFamily="2" charset="0"/>
              </a:rPr>
              <a:t> предмета </a:t>
            </a:r>
            <a:r>
              <a:rPr lang="ru-RU" sz="1800" dirty="0" err="1">
                <a:latin typeface="Roboto Condensed Light" pitchFamily="2" charset="0"/>
              </a:rPr>
              <a:t>іпотеки</a:t>
            </a:r>
            <a:r>
              <a:rPr lang="ru-RU" sz="1800" dirty="0">
                <a:latin typeface="Roboto Condensed Light" pitchFamily="2" charset="0"/>
              </a:rPr>
              <a:t>;</a:t>
            </a:r>
            <a:br>
              <a:rPr lang="ru-RU" sz="1800" dirty="0">
                <a:latin typeface="Roboto Condensed Light" pitchFamily="2" charset="0"/>
              </a:rPr>
            </a:br>
            <a:r>
              <a:rPr lang="ru-RU" sz="1800" dirty="0">
                <a:latin typeface="Roboto Condensed Light" pitchFamily="2" charset="0"/>
              </a:rPr>
              <a:t>55.4. </a:t>
            </a:r>
            <a:r>
              <a:rPr lang="ru-RU" sz="1800" dirty="0" err="1">
                <a:latin typeface="Roboto Condensed Light" pitchFamily="2" charset="0"/>
              </a:rPr>
              <a:t>Спадкоємець</a:t>
            </a:r>
            <a:r>
              <a:rPr lang="ru-RU" sz="1800" dirty="0">
                <a:latin typeface="Roboto Condensed Light" pitchFamily="2" charset="0"/>
              </a:rPr>
              <a:t> </a:t>
            </a:r>
            <a:r>
              <a:rPr lang="ru-RU" sz="1800" dirty="0" err="1">
                <a:latin typeface="Roboto Condensed Light" pitchFamily="2" charset="0"/>
              </a:rPr>
              <a:t>зобов'язаний</a:t>
            </a:r>
            <a:r>
              <a:rPr lang="ru-RU" sz="1800" dirty="0">
                <a:latin typeface="Roboto Condensed Light" pitchFamily="2" charset="0"/>
              </a:rPr>
              <a:t> </a:t>
            </a:r>
            <a:r>
              <a:rPr lang="ru-RU" sz="1800" dirty="0" err="1">
                <a:latin typeface="Roboto Condensed Light" pitchFamily="2" charset="0"/>
              </a:rPr>
              <a:t>повідомити</a:t>
            </a:r>
            <a:r>
              <a:rPr lang="ru-RU" sz="1800" dirty="0">
                <a:latin typeface="Roboto Condensed Light" pitchFamily="2" charset="0"/>
              </a:rPr>
              <a:t> кредитора </a:t>
            </a:r>
            <a:r>
              <a:rPr lang="ru-RU" sz="1800" dirty="0" err="1">
                <a:latin typeface="Roboto Condensed Light" pitchFamily="2" charset="0"/>
              </a:rPr>
              <a:t>спадкодавця</a:t>
            </a:r>
            <a:r>
              <a:rPr lang="ru-RU" sz="1800" dirty="0">
                <a:latin typeface="Roboto Condensed Light" pitchFamily="2" charset="0"/>
              </a:rPr>
              <a:t> про </a:t>
            </a:r>
            <a:r>
              <a:rPr lang="ru-RU" sz="1800" dirty="0" err="1">
                <a:latin typeface="Roboto Condensed Light" pitchFamily="2" charset="0"/>
              </a:rPr>
              <a:t>відкриття</a:t>
            </a:r>
            <a:r>
              <a:rPr lang="ru-RU" sz="1800" dirty="0">
                <a:latin typeface="Roboto Condensed Light" pitchFamily="2" charset="0"/>
              </a:rPr>
              <a:t> </a:t>
            </a:r>
            <a:r>
              <a:rPr lang="ru-RU" sz="1800" dirty="0" err="1">
                <a:latin typeface="Roboto Condensed Light" pitchFamily="2" charset="0"/>
              </a:rPr>
              <a:t>спадщини</a:t>
            </a:r>
            <a:r>
              <a:rPr lang="ru-RU" sz="1800" dirty="0">
                <a:latin typeface="Roboto Condensed Light" pitchFamily="2" charset="0"/>
              </a:rPr>
              <a:t>, </a:t>
            </a:r>
            <a:r>
              <a:rPr lang="ru-RU" sz="1800" dirty="0" err="1">
                <a:latin typeface="Roboto Condensed Light" pitchFamily="2" charset="0"/>
              </a:rPr>
              <a:t>якщо</a:t>
            </a:r>
            <a:r>
              <a:rPr lang="ru-RU" sz="1800" dirty="0">
                <a:latin typeface="Roboto Condensed Light" pitchFamily="2" charset="0"/>
              </a:rPr>
              <a:t> </a:t>
            </a:r>
            <a:r>
              <a:rPr lang="ru-RU" sz="1800" dirty="0" err="1">
                <a:latin typeface="Roboto Condensed Light" pitchFamily="2" charset="0"/>
              </a:rPr>
              <a:t>йому</a:t>
            </a:r>
            <a:r>
              <a:rPr lang="ru-RU" sz="1800" dirty="0">
                <a:latin typeface="Roboto Condensed Light" pitchFamily="2" charset="0"/>
              </a:rPr>
              <a:t> </a:t>
            </a:r>
            <a:r>
              <a:rPr lang="ru-RU" sz="1800" dirty="0" err="1">
                <a:latin typeface="Roboto Condensed Light" pitchFamily="2" charset="0"/>
              </a:rPr>
              <a:t>відомо</a:t>
            </a:r>
            <a:r>
              <a:rPr lang="ru-RU" sz="1800" dirty="0">
                <a:latin typeface="Roboto Condensed Light" pitchFamily="2" charset="0"/>
              </a:rPr>
              <a:t> про борги </a:t>
            </a:r>
            <a:r>
              <a:rPr lang="ru-RU" sz="1800" dirty="0" err="1">
                <a:latin typeface="Roboto Condensed Light" pitchFamily="2" charset="0"/>
              </a:rPr>
              <a:t>останнього</a:t>
            </a:r>
            <a:r>
              <a:rPr lang="ru-RU" sz="1800" dirty="0">
                <a:latin typeface="Roboto Condensed Light" pitchFamily="2" charset="0"/>
              </a:rPr>
              <a:t>;</a:t>
            </a:r>
            <a:br>
              <a:rPr lang="ru-RU" sz="1800" dirty="0">
                <a:latin typeface="Roboto Condensed Light" pitchFamily="2" charset="0"/>
              </a:rPr>
            </a:br>
            <a:r>
              <a:rPr lang="ru-RU" sz="1800" dirty="0">
                <a:latin typeface="Roboto Condensed Light" pitchFamily="2" charset="0"/>
              </a:rPr>
              <a:t>55.5. Кредитор </a:t>
            </a:r>
            <a:r>
              <a:rPr lang="ru-RU" sz="1800" dirty="0" err="1">
                <a:latin typeface="Roboto Condensed Light" pitchFamily="2" charset="0"/>
              </a:rPr>
              <a:t>має</a:t>
            </a:r>
            <a:r>
              <a:rPr lang="ru-RU" sz="1800" dirty="0">
                <a:latin typeface="Roboto Condensed Light" pitchFamily="2" charset="0"/>
              </a:rPr>
              <a:t> </a:t>
            </a:r>
            <a:r>
              <a:rPr lang="ru-RU" sz="1800" dirty="0" err="1">
                <a:latin typeface="Roboto Condensed Light" pitchFamily="2" charset="0"/>
              </a:rPr>
              <a:t>пред'явити</a:t>
            </a:r>
            <a:r>
              <a:rPr lang="ru-RU" sz="1800" dirty="0">
                <a:latin typeface="Roboto Condensed Light" pitchFamily="2" charset="0"/>
              </a:rPr>
              <a:t> свою </a:t>
            </a:r>
            <a:r>
              <a:rPr lang="ru-RU" sz="1800" dirty="0" err="1">
                <a:latin typeface="Roboto Condensed Light" pitchFamily="2" charset="0"/>
              </a:rPr>
              <a:t>вимогу</a:t>
            </a:r>
            <a:r>
              <a:rPr lang="ru-RU" sz="1800" dirty="0">
                <a:latin typeface="Roboto Condensed Light" pitchFamily="2" charset="0"/>
              </a:rPr>
              <a:t> до </a:t>
            </a:r>
            <a:r>
              <a:rPr lang="ru-RU" sz="1800" dirty="0" err="1">
                <a:latin typeface="Roboto Condensed Light" pitchFamily="2" charset="0"/>
              </a:rPr>
              <a:t>спадкоємців</a:t>
            </a:r>
            <a:r>
              <a:rPr lang="ru-RU" sz="1800" dirty="0">
                <a:latin typeface="Roboto Condensed Light" pitchFamily="2" charset="0"/>
              </a:rPr>
              <a:t> </a:t>
            </a:r>
            <a:r>
              <a:rPr lang="ru-RU" sz="1800" dirty="0" err="1">
                <a:latin typeface="Roboto Condensed Light" pitchFamily="2" charset="0"/>
              </a:rPr>
              <a:t>протягом</a:t>
            </a:r>
            <a:r>
              <a:rPr lang="ru-RU" sz="1800" dirty="0">
                <a:latin typeface="Roboto Condensed Light" pitchFamily="2" charset="0"/>
              </a:rPr>
              <a:t> 6 </a:t>
            </a:r>
            <a:r>
              <a:rPr lang="ru-RU" sz="1800" dirty="0" err="1">
                <a:latin typeface="Roboto Condensed Light" pitchFamily="2" charset="0"/>
              </a:rPr>
              <a:t>місяців</a:t>
            </a:r>
            <a:r>
              <a:rPr lang="ru-RU" sz="1800" dirty="0">
                <a:latin typeface="Roboto Condensed Light" pitchFamily="2" charset="0"/>
              </a:rPr>
              <a:t> з дня, коли </a:t>
            </a:r>
            <a:r>
              <a:rPr lang="ru-RU" sz="1800" dirty="0" err="1">
                <a:latin typeface="Roboto Condensed Light" pitchFamily="2" charset="0"/>
              </a:rPr>
              <a:t>він</a:t>
            </a:r>
            <a:r>
              <a:rPr lang="ru-RU" sz="1800" dirty="0">
                <a:latin typeface="Roboto Condensed Light" pitchFamily="2" charset="0"/>
              </a:rPr>
              <a:t> </a:t>
            </a:r>
            <a:r>
              <a:rPr lang="ru-RU" sz="1800" dirty="0" err="1">
                <a:latin typeface="Roboto Condensed Light" pitchFamily="2" charset="0"/>
              </a:rPr>
              <a:t>дізнався</a:t>
            </a:r>
            <a:r>
              <a:rPr lang="ru-RU" sz="1800" dirty="0">
                <a:latin typeface="Roboto Condensed Light" pitchFamily="2" charset="0"/>
              </a:rPr>
              <a:t> </a:t>
            </a:r>
            <a:r>
              <a:rPr lang="ru-RU" sz="1800" dirty="0" err="1">
                <a:latin typeface="Roboto Condensed Light" pitchFamily="2" charset="0"/>
              </a:rPr>
              <a:t>або</a:t>
            </a:r>
            <a:r>
              <a:rPr lang="ru-RU" sz="1800" dirty="0">
                <a:latin typeface="Roboto Condensed Light" pitchFamily="2" charset="0"/>
              </a:rPr>
              <a:t> </a:t>
            </a:r>
            <a:r>
              <a:rPr lang="ru-RU" sz="1800" dirty="0" err="1">
                <a:latin typeface="Roboto Condensed Light" pitchFamily="2" charset="0"/>
              </a:rPr>
              <a:t>міг</a:t>
            </a:r>
            <a:r>
              <a:rPr lang="ru-RU" sz="1800" dirty="0">
                <a:latin typeface="Roboto Condensed Light" pitchFamily="2" charset="0"/>
              </a:rPr>
              <a:t> </a:t>
            </a:r>
            <a:r>
              <a:rPr lang="ru-RU" sz="1800" dirty="0" err="1">
                <a:latin typeface="Roboto Condensed Light" pitchFamily="2" charset="0"/>
              </a:rPr>
              <a:t>дізнатися</a:t>
            </a:r>
            <a:r>
              <a:rPr lang="ru-RU" sz="1800" dirty="0">
                <a:latin typeface="Roboto Condensed Light" pitchFamily="2" charset="0"/>
              </a:rPr>
              <a:t> про </a:t>
            </a:r>
            <a:r>
              <a:rPr lang="ru-RU" sz="1800" dirty="0" err="1">
                <a:latin typeface="Roboto Condensed Light" pitchFamily="2" charset="0"/>
              </a:rPr>
              <a:t>відкриття</a:t>
            </a:r>
            <a:r>
              <a:rPr lang="ru-RU" sz="1800" dirty="0">
                <a:latin typeface="Roboto Condensed Light" pitchFamily="2" charset="0"/>
              </a:rPr>
              <a:t> </a:t>
            </a:r>
            <a:r>
              <a:rPr lang="ru-RU" sz="1800" dirty="0" err="1">
                <a:latin typeface="Roboto Condensed Light" pitchFamily="2" charset="0"/>
              </a:rPr>
              <a:t>спадщини</a:t>
            </a:r>
            <a:r>
              <a:rPr lang="ru-RU" sz="1800" dirty="0">
                <a:latin typeface="Roboto Condensed Light" pitchFamily="2" charset="0"/>
              </a:rPr>
              <a:t>, </a:t>
            </a:r>
            <a:r>
              <a:rPr lang="ru-RU" sz="1800" dirty="0" err="1">
                <a:latin typeface="Roboto Condensed Light" pitchFamily="2" charset="0"/>
              </a:rPr>
              <a:t>незалежно</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a:t>
            </a:r>
            <a:r>
              <a:rPr lang="ru-RU" sz="1800" dirty="0" err="1">
                <a:latin typeface="Roboto Condensed Light" pitchFamily="2" charset="0"/>
              </a:rPr>
              <a:t>настання</a:t>
            </a:r>
            <a:r>
              <a:rPr lang="ru-RU" sz="1800" dirty="0">
                <a:latin typeface="Roboto Condensed Light" pitchFamily="2" charset="0"/>
              </a:rPr>
              <a:t> строку </a:t>
            </a:r>
            <a:r>
              <a:rPr lang="ru-RU" sz="1800" dirty="0" err="1">
                <a:latin typeface="Roboto Condensed Light" pitchFamily="2" charset="0"/>
              </a:rPr>
              <a:t>вимоги</a:t>
            </a:r>
            <a:r>
              <a:rPr lang="ru-RU" sz="1800" dirty="0">
                <a:latin typeface="Roboto Condensed Light" pitchFamily="2" charset="0"/>
              </a:rPr>
              <a:t>, а </a:t>
            </a:r>
            <a:r>
              <a:rPr lang="ru-RU" sz="1800" dirty="0" err="1">
                <a:latin typeface="Roboto Condensed Light" pitchFamily="2" charset="0"/>
              </a:rPr>
              <a:t>якщо</a:t>
            </a:r>
            <a:r>
              <a:rPr lang="ru-RU" sz="1800" dirty="0">
                <a:latin typeface="Roboto Condensed Light" pitchFamily="2" charset="0"/>
              </a:rPr>
              <a:t> кредитор </a:t>
            </a:r>
            <a:r>
              <a:rPr lang="ru-RU" sz="1800" dirty="0" err="1">
                <a:latin typeface="Roboto Condensed Light" pitchFamily="2" charset="0"/>
              </a:rPr>
              <a:t>спадкодавця</a:t>
            </a:r>
            <a:r>
              <a:rPr lang="ru-RU" sz="1800" dirty="0">
                <a:latin typeface="Roboto Condensed Light" pitchFamily="2" charset="0"/>
              </a:rPr>
              <a:t> не знав і не </a:t>
            </a:r>
            <a:r>
              <a:rPr lang="ru-RU" sz="1800" dirty="0" err="1">
                <a:latin typeface="Roboto Condensed Light" pitchFamily="2" charset="0"/>
              </a:rPr>
              <a:t>міг</a:t>
            </a:r>
            <a:r>
              <a:rPr lang="ru-RU" sz="1800" dirty="0">
                <a:latin typeface="Roboto Condensed Light" pitchFamily="2" charset="0"/>
              </a:rPr>
              <a:t> знати про </a:t>
            </a:r>
            <a:r>
              <a:rPr lang="ru-RU" sz="1800" dirty="0" err="1">
                <a:latin typeface="Roboto Condensed Light" pitchFamily="2" charset="0"/>
              </a:rPr>
              <a:t>відкриття</a:t>
            </a:r>
            <a:r>
              <a:rPr lang="ru-RU" sz="1800" dirty="0">
                <a:latin typeface="Roboto Condensed Light" pitchFamily="2" charset="0"/>
              </a:rPr>
              <a:t> </a:t>
            </a:r>
            <a:r>
              <a:rPr lang="ru-RU" sz="1800" dirty="0" err="1">
                <a:latin typeface="Roboto Condensed Light" pitchFamily="2" charset="0"/>
              </a:rPr>
              <a:t>спадщини</a:t>
            </a:r>
            <a:r>
              <a:rPr lang="ru-RU" sz="1800" dirty="0">
                <a:latin typeface="Roboto Condensed Light" pitchFamily="2" charset="0"/>
              </a:rPr>
              <a:t>, то не </a:t>
            </a:r>
            <a:r>
              <a:rPr lang="ru-RU" sz="1800" dirty="0" err="1">
                <a:latin typeface="Roboto Condensed Light" pitchFamily="2" charset="0"/>
              </a:rPr>
              <a:t>пізніше</a:t>
            </a:r>
            <a:r>
              <a:rPr lang="ru-RU" sz="1800" dirty="0">
                <a:latin typeface="Roboto Condensed Light" pitchFamily="2" charset="0"/>
              </a:rPr>
              <a:t> одного року </a:t>
            </a:r>
            <a:r>
              <a:rPr lang="ru-RU" sz="1800" dirty="0" err="1">
                <a:latin typeface="Roboto Condensed Light" pitchFamily="2" charset="0"/>
              </a:rPr>
              <a:t>від</a:t>
            </a:r>
            <a:r>
              <a:rPr lang="ru-RU" sz="1800" dirty="0">
                <a:latin typeface="Roboto Condensed Light" pitchFamily="2" charset="0"/>
              </a:rPr>
              <a:t> </a:t>
            </a:r>
            <a:r>
              <a:rPr lang="ru-RU" sz="1800" dirty="0" err="1">
                <a:latin typeface="Roboto Condensed Light" pitchFamily="2" charset="0"/>
              </a:rPr>
              <a:t>настання</a:t>
            </a:r>
            <a:r>
              <a:rPr lang="ru-RU" sz="1800" dirty="0">
                <a:latin typeface="Roboto Condensed Light" pitchFamily="2" charset="0"/>
              </a:rPr>
              <a:t> строку </a:t>
            </a:r>
            <a:r>
              <a:rPr lang="ru-RU" sz="1800" dirty="0" err="1">
                <a:latin typeface="Roboto Condensed Light" pitchFamily="2" charset="0"/>
              </a:rPr>
              <a:t>вимоги</a:t>
            </a:r>
            <a:r>
              <a:rPr lang="ru-RU" sz="1800" dirty="0">
                <a:latin typeface="Roboto Condensed Light" pitchFamily="2" charset="0"/>
              </a:rPr>
              <a:t>;</a:t>
            </a:r>
            <a:br>
              <a:rPr lang="ru-RU" sz="1800" dirty="0">
                <a:latin typeface="Roboto Condensed Light" pitchFamily="2" charset="0"/>
              </a:rPr>
            </a:br>
            <a:r>
              <a:rPr lang="ru-RU" sz="1800" dirty="0">
                <a:latin typeface="Roboto Condensed Light" pitchFamily="2" charset="0"/>
              </a:rPr>
              <a:t>55.6. </a:t>
            </a:r>
            <a:r>
              <a:rPr lang="ru-RU" sz="1800" dirty="0" err="1">
                <a:latin typeface="Roboto Condensed Light" pitchFamily="2" charset="0"/>
              </a:rPr>
              <a:t>Наслідком</a:t>
            </a:r>
            <a:r>
              <a:rPr lang="ru-RU" sz="1800" dirty="0">
                <a:latin typeface="Roboto Condensed Light" pitchFamily="2" charset="0"/>
              </a:rPr>
              <a:t> пропуску кредитором </a:t>
            </a:r>
            <a:r>
              <a:rPr lang="ru-RU" sz="1800" dirty="0" err="1">
                <a:latin typeface="Roboto Condensed Light" pitchFamily="2" charset="0"/>
              </a:rPr>
              <a:t>вказаних</a:t>
            </a:r>
            <a:r>
              <a:rPr lang="ru-RU" sz="1800" dirty="0">
                <a:latin typeface="Roboto Condensed Light" pitchFamily="2" charset="0"/>
              </a:rPr>
              <a:t> </a:t>
            </a:r>
            <a:r>
              <a:rPr lang="ru-RU" sz="1800" dirty="0" err="1">
                <a:latin typeface="Roboto Condensed Light" pitchFamily="2" charset="0"/>
              </a:rPr>
              <a:t>строків</a:t>
            </a:r>
            <a:r>
              <a:rPr lang="ru-RU" sz="1800" dirty="0">
                <a:latin typeface="Roboto Condensed Light" pitchFamily="2" charset="0"/>
              </a:rPr>
              <a:t> </a:t>
            </a:r>
            <a:r>
              <a:rPr lang="ru-RU" sz="1800" dirty="0" err="1">
                <a:latin typeface="Roboto Condensed Light" pitchFamily="2" charset="0"/>
              </a:rPr>
              <a:t>звернення</a:t>
            </a:r>
            <a:r>
              <a:rPr lang="ru-RU" sz="1800" dirty="0">
                <a:latin typeface="Roboto Condensed Light" pitchFamily="2" charset="0"/>
              </a:rPr>
              <a:t> з </a:t>
            </a:r>
            <a:r>
              <a:rPr lang="ru-RU" sz="1800" dirty="0" err="1">
                <a:latin typeface="Roboto Condensed Light" pitchFamily="2" charset="0"/>
              </a:rPr>
              <a:t>вимогою</a:t>
            </a:r>
            <a:r>
              <a:rPr lang="ru-RU" sz="1800" dirty="0">
                <a:latin typeface="Roboto Condensed Light" pitchFamily="2" charset="0"/>
              </a:rPr>
              <a:t> до </a:t>
            </a:r>
            <a:r>
              <a:rPr lang="ru-RU" sz="1800" dirty="0" err="1">
                <a:latin typeface="Roboto Condensed Light" pitchFamily="2" charset="0"/>
              </a:rPr>
              <a:t>спадкоємців</a:t>
            </a:r>
            <a:r>
              <a:rPr lang="ru-RU" sz="1800" dirty="0">
                <a:latin typeface="Roboto Condensed Light" pitchFamily="2" charset="0"/>
              </a:rPr>
              <a:t> є </a:t>
            </a:r>
            <a:r>
              <a:rPr lang="ru-RU" sz="1800" dirty="0" err="1">
                <a:latin typeface="Roboto Condensed Light" pitchFamily="2" charset="0"/>
              </a:rPr>
              <a:t>позбавлення</a:t>
            </a:r>
            <a:r>
              <a:rPr lang="ru-RU" sz="1800" dirty="0">
                <a:latin typeface="Roboto Condensed Light" pitchFamily="2" charset="0"/>
              </a:rPr>
              <a:t> кредитора права </a:t>
            </a:r>
            <a:r>
              <a:rPr lang="ru-RU" sz="1800" dirty="0" err="1">
                <a:latin typeface="Roboto Condensed Light" pitchFamily="2" charset="0"/>
              </a:rPr>
              <a:t>вимоги</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a:t>
            </a:r>
            <a:r>
              <a:rPr lang="ru-RU" dirty="0" err="1">
                <a:solidFill>
                  <a:schemeClr val="bg1"/>
                </a:solidFill>
                <a:latin typeface="Roboto Condensed Light" pitchFamily="2" charset="0"/>
              </a:rPr>
              <a:t>Великої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Верховного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17 </a:t>
            </a:r>
            <a:r>
              <a:rPr lang="ru-RU" dirty="0" err="1">
                <a:solidFill>
                  <a:schemeClr val="bg1"/>
                </a:solidFill>
                <a:latin typeface="Roboto Condensed Light" pitchFamily="2" charset="0"/>
              </a:rPr>
              <a:t>квітня</a:t>
            </a:r>
            <a:r>
              <a:rPr lang="ru-RU" dirty="0">
                <a:solidFill>
                  <a:schemeClr val="bg1"/>
                </a:solidFill>
                <a:latin typeface="Roboto Condensed Light" pitchFamily="2" charset="0"/>
              </a:rPr>
              <a:t> 2018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522/407/15-ц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14-53цс18)</a:t>
            </a:r>
          </a:p>
        </p:txBody>
      </p:sp>
      <p:sp>
        <p:nvSpPr>
          <p:cNvPr id="5" name="Rectangle 4"/>
          <p:cNvSpPr>
            <a:spLocks noChangeArrowheads="1"/>
          </p:cNvSpPr>
          <p:nvPr/>
        </p:nvSpPr>
        <p:spPr bwMode="auto">
          <a:xfrm>
            <a:off x="1728679" y="1463773"/>
            <a:ext cx="8407616" cy="384721"/>
          </a:xfrm>
          <a:prstGeom prst="rect">
            <a:avLst/>
          </a:prstGeom>
          <a:noFill/>
          <a:ln w="9525">
            <a:noFill/>
            <a:miter lim="800000"/>
            <a:headEnd/>
            <a:tailEnd/>
          </a:ln>
        </p:spPr>
        <p:txBody>
          <a:bodyPr wrap="square">
            <a:spAutoFit/>
          </a:bodyPr>
          <a:lstStyle/>
          <a:p>
            <a:pPr algn="ctr" defTabSz="914400"/>
            <a:r>
              <a:rPr lang="ru-RU" dirty="0" err="1">
                <a:solidFill>
                  <a:schemeClr val="bg1"/>
                </a:solidFill>
                <a:latin typeface="Roboto Condensed Light" panose="02000000000000000000" pitchFamily="2" charset="0"/>
                <a:ea typeface="Roboto Condensed Light" panose="02000000000000000000" pitchFamily="2" charset="0"/>
              </a:rPr>
              <a:t>Наслідки</a:t>
            </a:r>
            <a:r>
              <a:rPr lang="ru-RU" dirty="0">
                <a:solidFill>
                  <a:schemeClr val="bg1"/>
                </a:solidFill>
                <a:latin typeface="Roboto Condensed Light" panose="02000000000000000000" pitchFamily="2" charset="0"/>
                <a:ea typeface="Roboto Condensed Light" panose="02000000000000000000" pitchFamily="2" charset="0"/>
              </a:rPr>
              <a:t> переходу права </a:t>
            </a:r>
            <a:r>
              <a:rPr lang="ru-RU" dirty="0" err="1">
                <a:solidFill>
                  <a:schemeClr val="bg1"/>
                </a:solidFill>
                <a:latin typeface="Roboto Condensed Light" panose="02000000000000000000" pitchFamily="2" charset="0"/>
                <a:ea typeface="Roboto Condensed Light" panose="02000000000000000000" pitchFamily="2" charset="0"/>
              </a:rPr>
              <a:t>власності</a:t>
            </a:r>
            <a:r>
              <a:rPr lang="ru-RU" dirty="0">
                <a:solidFill>
                  <a:schemeClr val="bg1"/>
                </a:solidFill>
                <a:latin typeface="Roboto Condensed Light" panose="02000000000000000000" pitchFamily="2" charset="0"/>
                <a:ea typeface="Roboto Condensed Light" panose="02000000000000000000" pitchFamily="2" charset="0"/>
              </a:rPr>
              <a:t> на предмет </a:t>
            </a:r>
            <a:r>
              <a:rPr lang="ru-RU" dirty="0" err="1">
                <a:solidFill>
                  <a:schemeClr val="bg1"/>
                </a:solidFill>
                <a:latin typeface="Roboto Condensed Light" panose="02000000000000000000" pitchFamily="2" charset="0"/>
                <a:ea typeface="Roboto Condensed Light" panose="02000000000000000000" pitchFamily="2" charset="0"/>
              </a:rPr>
              <a:t>іпотеки</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спадкоємця</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41100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266700" y="2223435"/>
            <a:ext cx="9974580" cy="4925077"/>
          </a:xfrm>
        </p:spPr>
        <p:txBody>
          <a:bodyPr/>
          <a:lstStyle/>
          <a:p>
            <a:pPr algn="just"/>
            <a:r>
              <a:rPr lang="ru-RU" sz="2200" dirty="0" err="1">
                <a:latin typeface="Roboto Condensed Light" pitchFamily="2" charset="0"/>
              </a:rPr>
              <a:t>Оскільки</a:t>
            </a:r>
            <a:r>
              <a:rPr lang="ru-RU" sz="2200" dirty="0">
                <a:latin typeface="Roboto Condensed Light" pitchFamily="2" charset="0"/>
              </a:rPr>
              <a:t> </a:t>
            </a:r>
            <a:r>
              <a:rPr lang="ru-RU" sz="2200" b="1" dirty="0">
                <a:latin typeface="Roboto Condensed Light" pitchFamily="2" charset="0"/>
              </a:rPr>
              <a:t>квартира у </a:t>
            </a:r>
            <a:r>
              <a:rPr lang="ru-RU" sz="2200" b="1" dirty="0" err="1">
                <a:latin typeface="Roboto Condensed Light" pitchFamily="2" charset="0"/>
              </a:rPr>
              <a:t>багатоквартирному</a:t>
            </a:r>
            <a:r>
              <a:rPr lang="ru-RU" sz="2200" b="1" dirty="0">
                <a:latin typeface="Roboto Condensed Light" pitchFamily="2" charset="0"/>
              </a:rPr>
              <a:t> </a:t>
            </a:r>
            <a:r>
              <a:rPr lang="ru-RU" sz="2200" b="1" dirty="0" err="1">
                <a:latin typeface="Roboto Condensed Light" pitchFamily="2" charset="0"/>
              </a:rPr>
              <a:t>житловому</a:t>
            </a:r>
            <a:r>
              <a:rPr lang="ru-RU" sz="2200" b="1" dirty="0">
                <a:latin typeface="Roboto Condensed Light" pitchFamily="2" charset="0"/>
              </a:rPr>
              <a:t> </a:t>
            </a:r>
            <a:r>
              <a:rPr lang="ru-RU" sz="2200" b="1" dirty="0" err="1">
                <a:latin typeface="Roboto Condensed Light" pitchFamily="2" charset="0"/>
              </a:rPr>
              <a:t>будинку</a:t>
            </a:r>
            <a:r>
              <a:rPr lang="ru-RU" sz="2200" b="1" dirty="0">
                <a:latin typeface="Roboto Condensed Light" pitchFamily="2" charset="0"/>
              </a:rPr>
              <a:t> не </a:t>
            </a:r>
            <a:r>
              <a:rPr lang="ru-RU" sz="2200" b="1" dirty="0" err="1">
                <a:latin typeface="Roboto Condensed Light" pitchFamily="2" charset="0"/>
              </a:rPr>
              <a:t>була</a:t>
            </a:r>
            <a:r>
              <a:rPr lang="ru-RU" sz="2200" b="1" dirty="0">
                <a:latin typeface="Roboto Condensed Light" pitchFamily="2" charset="0"/>
              </a:rPr>
              <a:t> </a:t>
            </a:r>
            <a:r>
              <a:rPr lang="ru-RU" sz="2200" b="1" dirty="0" err="1">
                <a:latin typeface="Roboto Condensed Light" pitchFamily="2" charset="0"/>
              </a:rPr>
              <a:t>самостійним</a:t>
            </a:r>
            <a:r>
              <a:rPr lang="ru-RU" sz="2200" b="1" dirty="0">
                <a:latin typeface="Roboto Condensed Light" pitchFamily="2" charset="0"/>
              </a:rPr>
              <a:t> предметом </a:t>
            </a:r>
            <a:r>
              <a:rPr lang="ru-RU" sz="2200" b="1" dirty="0" err="1">
                <a:latin typeface="Roboto Condensed Light" pitchFamily="2" charset="0"/>
              </a:rPr>
              <a:t>іпотеки</a:t>
            </a:r>
            <a:r>
              <a:rPr lang="ru-RU" sz="2200" dirty="0">
                <a:latin typeface="Roboto Condensed Light" pitchFamily="2" charset="0"/>
              </a:rPr>
              <a:t>, тому </a:t>
            </a:r>
            <a:r>
              <a:rPr lang="ru-RU" sz="2200" dirty="0" err="1">
                <a:latin typeface="Roboto Condensed Light" pitchFamily="2" charset="0"/>
              </a:rPr>
              <a:t>позивач</a:t>
            </a:r>
            <a:r>
              <a:rPr lang="ru-RU" sz="2200" dirty="0">
                <a:latin typeface="Roboto Condensed Light" pitchFamily="2" charset="0"/>
              </a:rPr>
              <a:t> не </a:t>
            </a:r>
            <a:r>
              <a:rPr lang="ru-RU" sz="2200" dirty="0" err="1">
                <a:latin typeface="Roboto Condensed Light" pitchFamily="2" charset="0"/>
              </a:rPr>
              <a:t>вправі</a:t>
            </a:r>
            <a:r>
              <a:rPr lang="ru-RU" sz="2200" dirty="0">
                <a:latin typeface="Roboto Condensed Light" pitchFamily="2" charset="0"/>
              </a:rPr>
              <a:t> </a:t>
            </a:r>
            <a:r>
              <a:rPr lang="ru-RU" sz="2200" dirty="0" err="1">
                <a:latin typeface="Roboto Condensed Light" pitchFamily="2" charset="0"/>
              </a:rPr>
              <a:t>реалізувати</a:t>
            </a:r>
            <a:r>
              <a:rPr lang="ru-RU" sz="2200" dirty="0">
                <a:latin typeface="Roboto Condensed Light" pitchFamily="2" charset="0"/>
              </a:rPr>
              <a:t> </a:t>
            </a:r>
            <a:r>
              <a:rPr lang="ru-RU" sz="2200" dirty="0" err="1">
                <a:latin typeface="Roboto Condensed Light" pitchFamily="2" charset="0"/>
              </a:rPr>
              <a:t>свої</a:t>
            </a:r>
            <a:r>
              <a:rPr lang="ru-RU" sz="2200" dirty="0">
                <a:latin typeface="Roboto Condensed Light" pitchFamily="2" charset="0"/>
              </a:rPr>
              <a:t> права </a:t>
            </a:r>
            <a:r>
              <a:rPr lang="ru-RU" sz="2200" dirty="0" err="1">
                <a:latin typeface="Roboto Condensed Light" pitchFamily="2" charset="0"/>
              </a:rPr>
              <a:t>іпотекодержателя</a:t>
            </a:r>
            <a:r>
              <a:rPr lang="ru-RU" sz="2200" dirty="0">
                <a:latin typeface="Roboto Condensed Light" pitchFamily="2" charset="0"/>
              </a:rPr>
              <a:t> шляхом </a:t>
            </a:r>
            <a:r>
              <a:rPr lang="ru-RU" sz="2200" dirty="0" err="1">
                <a:latin typeface="Roboto Condensed Light" pitchFamily="2" charset="0"/>
              </a:rPr>
              <a:t>примусового</a:t>
            </a:r>
            <a:r>
              <a:rPr lang="ru-RU" sz="2200" dirty="0">
                <a:latin typeface="Roboto Condensed Light" pitchFamily="2" charset="0"/>
              </a:rPr>
              <a:t> </a:t>
            </a:r>
            <a:r>
              <a:rPr lang="ru-RU" sz="2200" dirty="0" err="1">
                <a:latin typeface="Roboto Condensed Light" pitchFamily="2" charset="0"/>
              </a:rPr>
              <a:t>звернення</a:t>
            </a:r>
            <a:r>
              <a:rPr lang="ru-RU" sz="2200" dirty="0">
                <a:latin typeface="Roboto Condensed Light" pitchFamily="2" charset="0"/>
              </a:rPr>
              <a:t> </a:t>
            </a:r>
            <a:r>
              <a:rPr lang="ru-RU" sz="2200" dirty="0" err="1">
                <a:latin typeface="Roboto Condensed Light" pitchFamily="2" charset="0"/>
              </a:rPr>
              <a:t>стягнення</a:t>
            </a:r>
            <a:r>
              <a:rPr lang="ru-RU" sz="2200" dirty="0">
                <a:latin typeface="Roboto Condensed Light" pitchFamily="2" charset="0"/>
              </a:rPr>
              <a:t> на </a:t>
            </a:r>
            <a:r>
              <a:rPr lang="ru-RU" sz="2200" dirty="0" err="1">
                <a:latin typeface="Roboto Condensed Light" pitchFamily="2" charset="0"/>
              </a:rPr>
              <a:t>неї</a:t>
            </a:r>
            <a:r>
              <a:rPr lang="ru-RU" sz="2200" dirty="0">
                <a:latin typeface="Roboto Condensed Light" pitchFamily="2" charset="0"/>
              </a:rPr>
              <a:t> у </a:t>
            </a:r>
            <a:r>
              <a:rPr lang="ru-RU" sz="2200" dirty="0" err="1">
                <a:latin typeface="Roboto Condensed Light" pitchFamily="2" charset="0"/>
              </a:rPr>
              <a:t>встановленому</a:t>
            </a:r>
            <a:r>
              <a:rPr lang="ru-RU" sz="2200" dirty="0">
                <a:latin typeface="Roboto Condensed Light" pitchFamily="2" charset="0"/>
              </a:rPr>
              <a:t> законом порядку </a:t>
            </a:r>
            <a:r>
              <a:rPr lang="ru-RU" sz="2200" dirty="0" err="1">
                <a:latin typeface="Roboto Condensed Light" pitchFamily="2" charset="0"/>
              </a:rPr>
              <a:t>незалежно</a:t>
            </a:r>
            <a:r>
              <a:rPr lang="ru-RU" sz="2200" dirty="0">
                <a:latin typeface="Roboto Condensed Light" pitchFamily="2" charset="0"/>
              </a:rPr>
              <a:t> </a:t>
            </a:r>
            <a:r>
              <a:rPr lang="ru-RU" sz="2200" dirty="0" err="1">
                <a:latin typeface="Roboto Condensed Light" pitchFamily="2" charset="0"/>
              </a:rPr>
              <a:t>від</a:t>
            </a:r>
            <a:r>
              <a:rPr lang="ru-RU" sz="2200" dirty="0">
                <a:latin typeface="Roboto Condensed Light" pitchFamily="2" charset="0"/>
              </a:rPr>
              <a:t> </a:t>
            </a:r>
            <a:r>
              <a:rPr lang="ru-RU" sz="2200" dirty="0" err="1">
                <a:latin typeface="Roboto Condensed Light" pitchFamily="2" charset="0"/>
              </a:rPr>
              <a:t>інших</a:t>
            </a:r>
            <a:r>
              <a:rPr lang="ru-RU" sz="2200" dirty="0">
                <a:latin typeface="Roboto Condensed Light" pitchFamily="2" charset="0"/>
              </a:rPr>
              <a:t> квартир у </a:t>
            </a:r>
            <a:r>
              <a:rPr lang="ru-RU" sz="2200" dirty="0" err="1">
                <a:latin typeface="Roboto Condensed Light" pitchFamily="2" charset="0"/>
              </a:rPr>
              <a:t>багатоквартирному</a:t>
            </a:r>
            <a:r>
              <a:rPr lang="ru-RU" sz="2200" dirty="0">
                <a:latin typeface="Roboto Condensed Light" pitchFamily="2" charset="0"/>
              </a:rPr>
              <a:t> </a:t>
            </a:r>
            <a:r>
              <a:rPr lang="ru-RU" sz="2200" dirty="0" err="1">
                <a:latin typeface="Roboto Condensed Light" pitchFamily="2" charset="0"/>
              </a:rPr>
              <a:t>житловому</a:t>
            </a:r>
            <a:r>
              <a:rPr lang="ru-RU" sz="2200" dirty="0">
                <a:latin typeface="Roboto Condensed Light" pitchFamily="2" charset="0"/>
              </a:rPr>
              <a:t> </a:t>
            </a:r>
            <a:r>
              <a:rPr lang="ru-RU" sz="2200" dirty="0" err="1">
                <a:latin typeface="Roboto Condensed Light" pitchFamily="2" charset="0"/>
              </a:rPr>
              <a:t>будинку</a:t>
            </a:r>
            <a:r>
              <a:rPr lang="ru-RU" sz="2200" dirty="0">
                <a:latin typeface="Roboto Condensed Light" pitchFamily="2" charset="0"/>
              </a:rPr>
              <a:t>, </a:t>
            </a:r>
            <a:r>
              <a:rPr lang="ru-RU" sz="2200" dirty="0" err="1">
                <a:latin typeface="Roboto Condensed Light" pitchFamily="2" charset="0"/>
              </a:rPr>
              <a:t>бо</a:t>
            </a:r>
            <a:r>
              <a:rPr lang="ru-RU" sz="2200" dirty="0">
                <a:latin typeface="Roboto Condensed Light" pitchFamily="2" charset="0"/>
              </a:rPr>
              <a:t> </a:t>
            </a:r>
            <a:r>
              <a:rPr lang="ru-RU" sz="2200" dirty="0" err="1">
                <a:latin typeface="Roboto Condensed Light" pitchFamily="2" charset="0"/>
              </a:rPr>
              <a:t>таке</a:t>
            </a:r>
            <a:r>
              <a:rPr lang="ru-RU" sz="2200" dirty="0">
                <a:latin typeface="Roboto Condensed Light" pitchFamily="2" charset="0"/>
              </a:rPr>
              <a:t> </a:t>
            </a:r>
            <a:r>
              <a:rPr lang="ru-RU" sz="2200" dirty="0" err="1">
                <a:latin typeface="Roboto Condensed Light" pitchFamily="2" charset="0"/>
              </a:rPr>
              <a:t>житлове</a:t>
            </a:r>
            <a:r>
              <a:rPr lang="ru-RU" sz="2200" dirty="0">
                <a:latin typeface="Roboto Condensed Light" pitchFamily="2" charset="0"/>
              </a:rPr>
              <a:t> </a:t>
            </a:r>
            <a:r>
              <a:rPr lang="ru-RU" sz="2200" dirty="0" err="1">
                <a:latin typeface="Roboto Condensed Light" pitchFamily="2" charset="0"/>
              </a:rPr>
              <a:t>приміщення</a:t>
            </a:r>
            <a:r>
              <a:rPr lang="ru-RU" sz="2200" dirty="0">
                <a:latin typeface="Roboto Condensed Light" pitchFamily="2" charset="0"/>
              </a:rPr>
              <a:t> як </a:t>
            </a:r>
            <a:r>
              <a:rPr lang="ru-RU" sz="2200" dirty="0" err="1">
                <a:latin typeface="Roboto Condensed Light" pitchFamily="2" charset="0"/>
              </a:rPr>
              <a:t>окрема</a:t>
            </a:r>
            <a:r>
              <a:rPr lang="ru-RU" sz="2200" dirty="0">
                <a:latin typeface="Roboto Condensed Light" pitchFamily="2" charset="0"/>
              </a:rPr>
              <a:t> </a:t>
            </a:r>
            <a:r>
              <a:rPr lang="ru-RU" sz="2200" dirty="0" err="1">
                <a:latin typeface="Roboto Condensed Light" pitchFamily="2" charset="0"/>
              </a:rPr>
              <a:t>частина</a:t>
            </a:r>
            <a:r>
              <a:rPr lang="ru-RU" sz="2200" dirty="0">
                <a:latin typeface="Roboto Condensed Light" pitchFamily="2" charset="0"/>
              </a:rPr>
              <a:t> </a:t>
            </a:r>
            <a:r>
              <a:rPr lang="ru-RU" sz="2200" dirty="0" err="1">
                <a:latin typeface="Roboto Condensed Light" pitchFamily="2" charset="0"/>
              </a:rPr>
              <a:t>об`єкта</a:t>
            </a:r>
            <a:r>
              <a:rPr lang="ru-RU" sz="2200" dirty="0">
                <a:latin typeface="Roboto Condensed Light" pitchFamily="2" charset="0"/>
              </a:rPr>
              <a:t> </a:t>
            </a:r>
            <a:r>
              <a:rPr lang="ru-RU" sz="2200" dirty="0" err="1">
                <a:latin typeface="Roboto Condensed Light" pitchFamily="2" charset="0"/>
              </a:rPr>
              <a:t>нерухомого</a:t>
            </a:r>
            <a:r>
              <a:rPr lang="ru-RU" sz="2200" dirty="0">
                <a:latin typeface="Roboto Condensed Light" pitchFamily="2" charset="0"/>
              </a:rPr>
              <a:t> майна не </a:t>
            </a:r>
            <a:r>
              <a:rPr lang="ru-RU" sz="2200" dirty="0" err="1">
                <a:latin typeface="Roboto Condensed Light" pitchFamily="2" charset="0"/>
              </a:rPr>
              <a:t>було</a:t>
            </a:r>
            <a:r>
              <a:rPr lang="ru-RU" sz="2200" dirty="0">
                <a:latin typeface="Roboto Condensed Light" pitchFamily="2" charset="0"/>
              </a:rPr>
              <a:t> </a:t>
            </a:r>
            <a:r>
              <a:rPr lang="ru-RU" sz="2200" dirty="0" err="1">
                <a:latin typeface="Roboto Condensed Light" pitchFamily="2" charset="0"/>
              </a:rPr>
              <a:t>самостійним</a:t>
            </a:r>
            <a:r>
              <a:rPr lang="ru-RU" sz="2200" dirty="0">
                <a:latin typeface="Roboto Condensed Light" pitchFamily="2" charset="0"/>
              </a:rPr>
              <a:t> предметом </a:t>
            </a:r>
            <a:r>
              <a:rPr lang="ru-RU" sz="2200" dirty="0" err="1">
                <a:latin typeface="Roboto Condensed Light" pitchFamily="2" charset="0"/>
              </a:rPr>
              <a:t>іпотеки</a:t>
            </a:r>
            <a:r>
              <a:rPr lang="ru-RU" sz="2200" dirty="0">
                <a:latin typeface="Roboto Condensed Light" pitchFamily="2" charset="0"/>
              </a:rPr>
              <a:t>, а </a:t>
            </a:r>
            <a:r>
              <a:rPr lang="ru-RU" sz="2200" dirty="0" err="1">
                <a:latin typeface="Roboto Condensed Light" pitchFamily="2" charset="0"/>
              </a:rPr>
              <a:t>може</a:t>
            </a:r>
            <a:r>
              <a:rPr lang="ru-RU" sz="2200" dirty="0">
                <a:latin typeface="Roboto Condensed Light" pitchFamily="2" charset="0"/>
              </a:rPr>
              <a:t> бути </a:t>
            </a:r>
            <a:r>
              <a:rPr lang="ru-RU" sz="2200" dirty="0" err="1">
                <a:latin typeface="Roboto Condensed Light" pitchFamily="2" charset="0"/>
              </a:rPr>
              <a:t>визначено</a:t>
            </a:r>
            <a:r>
              <a:rPr lang="ru-RU" sz="2200" dirty="0">
                <a:latin typeface="Roboto Condensed Light" pitchFamily="2" charset="0"/>
              </a:rPr>
              <a:t> як </a:t>
            </a:r>
            <a:r>
              <a:rPr lang="ru-RU" sz="2200" dirty="0" err="1">
                <a:latin typeface="Roboto Condensed Light" pitchFamily="2" charset="0"/>
              </a:rPr>
              <a:t>частка</a:t>
            </a:r>
            <a:r>
              <a:rPr lang="ru-RU" sz="2200" dirty="0">
                <a:latin typeface="Roboto Condensed Light" pitchFamily="2" charset="0"/>
              </a:rPr>
              <a:t> </a:t>
            </a:r>
            <a:r>
              <a:rPr lang="ru-RU" sz="2200" dirty="0" err="1">
                <a:latin typeface="Roboto Condensed Light" pitchFamily="2" charset="0"/>
              </a:rPr>
              <a:t>багатоквартирного</a:t>
            </a:r>
            <a:r>
              <a:rPr lang="ru-RU" sz="2200" dirty="0">
                <a:latin typeface="Roboto Condensed Light" pitchFamily="2" charset="0"/>
              </a:rPr>
              <a:t> </a:t>
            </a:r>
            <a:r>
              <a:rPr lang="ru-RU" sz="2200" dirty="0" err="1">
                <a:latin typeface="Roboto Condensed Light" pitchFamily="2" charset="0"/>
              </a:rPr>
              <a:t>будинку</a:t>
            </a:r>
            <a:r>
              <a:rPr lang="ru-RU" sz="2200" dirty="0">
                <a:latin typeface="Roboto Condensed Light" pitchFamily="2" charset="0"/>
              </a:rPr>
              <a:t>, </a:t>
            </a:r>
            <a:r>
              <a:rPr lang="ru-RU" sz="2200" dirty="0" err="1">
                <a:latin typeface="Roboto Condensed Light" pitchFamily="2" charset="0"/>
              </a:rPr>
              <a:t>який</a:t>
            </a:r>
            <a:r>
              <a:rPr lang="ru-RU" sz="2200" dirty="0">
                <a:latin typeface="Roboto Condensed Light" pitchFamily="2" charset="0"/>
              </a:rPr>
              <a:t> є предметом </a:t>
            </a:r>
            <a:r>
              <a:rPr lang="ru-RU" sz="2200" dirty="0" err="1">
                <a:latin typeface="Roboto Condensed Light" pitchFamily="2" charset="0"/>
              </a:rPr>
              <a:t>іпотеки</a:t>
            </a:r>
            <a:r>
              <a:rPr lang="ru-RU" sz="2200" dirty="0">
                <a:latin typeface="Roboto Condensed Light" pitchFamily="2" charset="0"/>
              </a:rPr>
              <a:t>.</a:t>
            </a:r>
            <a:br>
              <a:rPr lang="ru-RU" sz="2200" dirty="0">
                <a:latin typeface="Roboto Condensed Light" pitchFamily="2" charset="0"/>
              </a:rPr>
            </a:br>
            <a:r>
              <a:rPr lang="ru-RU" sz="2200" dirty="0">
                <a:latin typeface="Roboto Condensed Light" pitchFamily="2" charset="0"/>
              </a:rPr>
              <a:t>За </a:t>
            </a:r>
            <a:r>
              <a:rPr lang="ru-RU" sz="2200" dirty="0" err="1">
                <a:latin typeface="Roboto Condensed Light" pitchFamily="2" charset="0"/>
              </a:rPr>
              <a:t>викладених</a:t>
            </a:r>
            <a:r>
              <a:rPr lang="ru-RU" sz="2200" dirty="0">
                <a:latin typeface="Roboto Condensed Light" pitchFamily="2" charset="0"/>
              </a:rPr>
              <a:t> </a:t>
            </a:r>
            <a:r>
              <a:rPr lang="ru-RU" sz="2200" dirty="0" err="1">
                <a:latin typeface="Roboto Condensed Light" pitchFamily="2" charset="0"/>
              </a:rPr>
              <a:t>обставин</a:t>
            </a:r>
            <a:r>
              <a:rPr lang="ru-RU" sz="2200" dirty="0">
                <a:latin typeface="Roboto Condensed Light" pitchFamily="2" charset="0"/>
              </a:rPr>
              <a:t> Велика Палата Верховного Суду </a:t>
            </a:r>
            <a:r>
              <a:rPr lang="ru-RU" sz="2200" dirty="0" err="1">
                <a:latin typeface="Roboto Condensed Light" pitchFamily="2" charset="0"/>
              </a:rPr>
              <a:t>підтримує</a:t>
            </a:r>
            <a:r>
              <a:rPr lang="ru-RU" sz="2200" dirty="0">
                <a:latin typeface="Roboto Condensed Light" pitchFamily="2" charset="0"/>
              </a:rPr>
              <a:t> </a:t>
            </a:r>
            <a:r>
              <a:rPr lang="ru-RU" sz="2200" dirty="0" err="1">
                <a:latin typeface="Roboto Condensed Light" pitchFamily="2" charset="0"/>
              </a:rPr>
              <a:t>правові</a:t>
            </a:r>
            <a:r>
              <a:rPr lang="ru-RU" sz="2200" dirty="0">
                <a:latin typeface="Roboto Condensed Light" pitchFamily="2" charset="0"/>
              </a:rPr>
              <a:t> </a:t>
            </a:r>
            <a:r>
              <a:rPr lang="ru-RU" sz="2200" dirty="0" err="1">
                <a:latin typeface="Roboto Condensed Light" pitchFamily="2" charset="0"/>
              </a:rPr>
              <a:t>висновки</a:t>
            </a:r>
            <a:r>
              <a:rPr lang="ru-RU" sz="2200" dirty="0">
                <a:latin typeface="Roboto Condensed Light" pitchFamily="2" charset="0"/>
              </a:rPr>
              <a:t>, </a:t>
            </a:r>
            <a:r>
              <a:rPr lang="ru-RU" sz="2200" dirty="0" err="1">
                <a:latin typeface="Roboto Condensed Light" pitchFamily="2" charset="0"/>
              </a:rPr>
              <a:t>викладені</a:t>
            </a:r>
            <a:r>
              <a:rPr lang="ru-RU" sz="2200" dirty="0">
                <a:latin typeface="Roboto Condensed Light" pitchFamily="2" charset="0"/>
              </a:rPr>
              <a:t> у постановах </a:t>
            </a:r>
            <a:r>
              <a:rPr lang="ru-RU" sz="2200" dirty="0" err="1">
                <a:latin typeface="Roboto Condensed Light" pitchFamily="2" charset="0"/>
              </a:rPr>
              <a:t>ВерховногоСуду</a:t>
            </a:r>
            <a:r>
              <a:rPr lang="ru-RU" sz="2200" dirty="0">
                <a:latin typeface="Roboto Condensed Light" pitchFamily="2" charset="0"/>
              </a:rPr>
              <a:t> </a:t>
            </a:r>
            <a:r>
              <a:rPr lang="ru-RU" sz="2200" dirty="0" err="1">
                <a:latin typeface="Roboto Condensed Light" pitchFamily="2" charset="0"/>
              </a:rPr>
              <a:t>України</a:t>
            </a:r>
            <a:r>
              <a:rPr lang="ru-RU" sz="2200" dirty="0">
                <a:latin typeface="Roboto Condensed Light" pitchFamily="2" charset="0"/>
              </a:rPr>
              <a:t> </a:t>
            </a:r>
            <a:r>
              <a:rPr lang="ru-RU" sz="2200" dirty="0" err="1">
                <a:latin typeface="Roboto Condensed Light" pitchFamily="2" charset="0"/>
              </a:rPr>
              <a:t>від</a:t>
            </a:r>
            <a:r>
              <a:rPr lang="ru-RU" sz="2200" dirty="0">
                <a:latin typeface="Roboto Condensed Light" pitchFamily="2" charset="0"/>
              </a:rPr>
              <a:t> 16 вересня 2015 року (</a:t>
            </a:r>
            <a:r>
              <a:rPr lang="ru-RU" sz="2200" dirty="0" err="1">
                <a:latin typeface="Roboto Condensed Light" pitchFamily="2" charset="0"/>
              </a:rPr>
              <a:t>провадження</a:t>
            </a:r>
            <a:r>
              <a:rPr lang="ru-RU" sz="2200" dirty="0">
                <a:latin typeface="Roboto Condensed Light" pitchFamily="2" charset="0"/>
              </a:rPr>
              <a:t> № 6?1193цс15) та </a:t>
            </a:r>
            <a:r>
              <a:rPr lang="ru-RU" sz="2200" dirty="0" err="1">
                <a:latin typeface="Roboto Condensed Light" pitchFamily="2" charset="0"/>
              </a:rPr>
              <a:t>від</a:t>
            </a:r>
            <a:r>
              <a:rPr lang="ru-RU" sz="2200" dirty="0">
                <a:latin typeface="Roboto Condensed Light" pitchFamily="2" charset="0"/>
              </a:rPr>
              <a:t> 05 </a:t>
            </a:r>
            <a:r>
              <a:rPr lang="ru-RU" sz="2200" dirty="0" err="1">
                <a:latin typeface="Roboto Condensed Light" pitchFamily="2" charset="0"/>
              </a:rPr>
              <a:t>жовтня</a:t>
            </a:r>
            <a:r>
              <a:rPr lang="ru-RU" sz="2200" dirty="0">
                <a:latin typeface="Roboto Condensed Light" pitchFamily="2" charset="0"/>
              </a:rPr>
              <a:t> 2016 року (</a:t>
            </a:r>
            <a:r>
              <a:rPr lang="ru-RU" sz="2200" dirty="0" err="1">
                <a:latin typeface="Roboto Condensed Light" pitchFamily="2" charset="0"/>
              </a:rPr>
              <a:t>провадження</a:t>
            </a:r>
            <a:r>
              <a:rPr lang="ru-RU" sz="2200" dirty="0">
                <a:latin typeface="Roboto Condensed Light" pitchFamily="2" charset="0"/>
              </a:rPr>
              <a:t> 6-1582цс16), у </a:t>
            </a:r>
            <a:r>
              <a:rPr lang="ru-RU" sz="2200" dirty="0" err="1">
                <a:latin typeface="Roboto Condensed Light" pitchFamily="2" charset="0"/>
              </a:rPr>
              <a:t>яких</a:t>
            </a:r>
            <a:r>
              <a:rPr lang="ru-RU" sz="2200" dirty="0">
                <a:latin typeface="Roboto Condensed Light" pitchFamily="2" charset="0"/>
              </a:rPr>
              <a:t> </a:t>
            </a:r>
            <a:r>
              <a:rPr lang="ru-RU" sz="2200" dirty="0" err="1">
                <a:latin typeface="Roboto Condensed Light" pitchFamily="2" charset="0"/>
              </a:rPr>
              <a:t>зазначено</a:t>
            </a:r>
            <a:r>
              <a:rPr lang="ru-RU" sz="2200" dirty="0">
                <a:latin typeface="Roboto Condensed Light" pitchFamily="2" charset="0"/>
              </a:rPr>
              <a:t>, </a:t>
            </a:r>
            <a:r>
              <a:rPr lang="ru-RU" sz="2200" dirty="0" err="1">
                <a:latin typeface="Roboto Condensed Light" pitchFamily="2" charset="0"/>
              </a:rPr>
              <a:t>що</a:t>
            </a:r>
            <a:r>
              <a:rPr lang="ru-RU" sz="2200" dirty="0">
                <a:latin typeface="Roboto Condensed Light" pitchFamily="2" charset="0"/>
              </a:rPr>
              <a:t> </a:t>
            </a:r>
            <a:r>
              <a:rPr lang="ru-RU" sz="2200" b="1" dirty="0" err="1">
                <a:latin typeface="Roboto Condensed Light" pitchFamily="2" charset="0"/>
              </a:rPr>
              <a:t>неможливо</a:t>
            </a:r>
            <a:r>
              <a:rPr lang="ru-RU" sz="2200" b="1" dirty="0">
                <a:latin typeface="Roboto Condensed Light" pitchFamily="2" charset="0"/>
              </a:rPr>
              <a:t> </a:t>
            </a:r>
            <a:r>
              <a:rPr lang="ru-RU" sz="2200" b="1" dirty="0" err="1">
                <a:latin typeface="Roboto Condensed Light" pitchFamily="2" charset="0"/>
              </a:rPr>
              <a:t>звернути</a:t>
            </a:r>
            <a:r>
              <a:rPr lang="ru-RU" sz="2200" b="1" dirty="0">
                <a:latin typeface="Roboto Condensed Light" pitchFamily="2" charset="0"/>
              </a:rPr>
              <a:t> </a:t>
            </a:r>
            <a:r>
              <a:rPr lang="ru-RU" sz="2200" b="1" dirty="0" err="1">
                <a:latin typeface="Roboto Condensed Light" pitchFamily="2" charset="0"/>
              </a:rPr>
              <a:t>стягнення</a:t>
            </a:r>
            <a:r>
              <a:rPr lang="ru-RU" sz="2200" b="1" dirty="0">
                <a:latin typeface="Roboto Condensed Light" pitchFamily="2" charset="0"/>
              </a:rPr>
              <a:t> на квартиру як на </a:t>
            </a:r>
            <a:r>
              <a:rPr lang="ru-RU" sz="2200" b="1" dirty="0" err="1">
                <a:latin typeface="Roboto Condensed Light" pitchFamily="2" charset="0"/>
              </a:rPr>
              <a:t>частину</a:t>
            </a:r>
            <a:r>
              <a:rPr lang="ru-RU" sz="2200" b="1" dirty="0">
                <a:latin typeface="Roboto Condensed Light" pitchFamily="2" charset="0"/>
              </a:rPr>
              <a:t> </a:t>
            </a:r>
            <a:r>
              <a:rPr lang="ru-RU" sz="2200" b="1" dirty="0" err="1">
                <a:latin typeface="Roboto Condensed Light" pitchFamily="2" charset="0"/>
              </a:rPr>
              <a:t>об`єкта</a:t>
            </a:r>
            <a:r>
              <a:rPr lang="ru-RU" sz="2200" b="1" dirty="0">
                <a:latin typeface="Roboto Condensed Light" pitchFamily="2" charset="0"/>
              </a:rPr>
              <a:t> </a:t>
            </a:r>
            <a:r>
              <a:rPr lang="ru-RU" sz="2200" b="1" dirty="0" err="1">
                <a:latin typeface="Roboto Condensed Light" pitchFamily="2" charset="0"/>
              </a:rPr>
              <a:t>нерухомого</a:t>
            </a:r>
            <a:r>
              <a:rPr lang="ru-RU" sz="2200" b="1" dirty="0">
                <a:latin typeface="Roboto Condensed Light" pitchFamily="2" charset="0"/>
              </a:rPr>
              <a:t> майна (</a:t>
            </a:r>
            <a:r>
              <a:rPr lang="ru-RU" sz="2200" b="1" dirty="0" err="1">
                <a:latin typeface="Roboto Condensed Light" pitchFamily="2" charset="0"/>
              </a:rPr>
              <a:t>частину</a:t>
            </a:r>
            <a:r>
              <a:rPr lang="ru-RU" sz="2200" b="1" dirty="0">
                <a:latin typeface="Roboto Condensed Light" pitchFamily="2" charset="0"/>
              </a:rPr>
              <a:t> предмета </a:t>
            </a:r>
            <a:r>
              <a:rPr lang="ru-RU" sz="2200" b="1" dirty="0" err="1">
                <a:latin typeface="Roboto Condensed Light" pitchFamily="2" charset="0"/>
              </a:rPr>
              <a:t>іпотеки</a:t>
            </a:r>
            <a:r>
              <a:rPr lang="ru-RU" sz="2200" b="1" dirty="0">
                <a:latin typeface="Roboto Condensed Light" pitchFamily="2" charset="0"/>
              </a:rPr>
              <a:t>) в </a:t>
            </a:r>
            <a:r>
              <a:rPr lang="ru-RU" sz="2200" b="1" dirty="0" err="1">
                <a:latin typeface="Roboto Condensed Light" pitchFamily="2" charset="0"/>
              </a:rPr>
              <a:t>разі</a:t>
            </a:r>
            <a:r>
              <a:rPr lang="ru-RU" sz="2200" b="1" dirty="0">
                <a:latin typeface="Roboto Condensed Light" pitchFamily="2" charset="0"/>
              </a:rPr>
              <a:t> </a:t>
            </a:r>
            <a:r>
              <a:rPr lang="ru-RU" sz="2200" b="1" dirty="0" err="1">
                <a:latin typeface="Roboto Condensed Light" pitchFamily="2" charset="0"/>
              </a:rPr>
              <a:t>визначення</a:t>
            </a:r>
            <a:r>
              <a:rPr lang="ru-RU" sz="2200" b="1" dirty="0">
                <a:latin typeface="Roboto Condensed Light" pitchFamily="2" charset="0"/>
              </a:rPr>
              <a:t> предметом </a:t>
            </a:r>
            <a:r>
              <a:rPr lang="ru-RU" sz="2200" b="1" dirty="0" err="1">
                <a:latin typeface="Roboto Condensed Light" pitchFamily="2" charset="0"/>
              </a:rPr>
              <a:t>іпотеки</a:t>
            </a:r>
            <a:r>
              <a:rPr lang="ru-RU" sz="2200" b="1" dirty="0">
                <a:latin typeface="Roboto Condensed Light" pitchFamily="2" charset="0"/>
              </a:rPr>
              <a:t> за договором </a:t>
            </a:r>
            <a:r>
              <a:rPr lang="ru-RU" sz="2200" b="1" dirty="0" err="1">
                <a:latin typeface="Roboto Condensed Light" pitchFamily="2" charset="0"/>
              </a:rPr>
              <a:t>іпотеки</a:t>
            </a:r>
            <a:r>
              <a:rPr lang="ru-RU" sz="2200" b="1" dirty="0">
                <a:latin typeface="Roboto Condensed Light" pitchFamily="2" charset="0"/>
              </a:rPr>
              <a:t> </a:t>
            </a:r>
            <a:r>
              <a:rPr lang="ru-RU" sz="2200" b="1" dirty="0" err="1">
                <a:latin typeface="Roboto Condensed Light" pitchFamily="2" charset="0"/>
              </a:rPr>
              <a:t>будинку</a:t>
            </a:r>
            <a:r>
              <a:rPr lang="ru-RU" sz="2200" b="1" dirty="0">
                <a:latin typeface="Roboto Condensed Light" pitchFamily="2" charset="0"/>
              </a:rPr>
              <a:t> у </a:t>
            </a:r>
            <a:r>
              <a:rPr lang="ru-RU" sz="2200" b="1" dirty="0" err="1">
                <a:latin typeface="Roboto Condensed Light" pitchFamily="2" charset="0"/>
              </a:rPr>
              <a:t>цілому</a:t>
            </a:r>
            <a:r>
              <a:rPr lang="ru-RU" sz="2200" b="1" dirty="0">
                <a:latin typeface="Roboto Condensed Light" pitchFamily="2" charset="0"/>
              </a:rPr>
              <a:t>, а не </a:t>
            </a:r>
            <a:r>
              <a:rPr lang="ru-RU" sz="2200" b="1" dirty="0" err="1">
                <a:latin typeface="Roboto Condensed Light" pitchFamily="2" charset="0"/>
              </a:rPr>
              <a:t>окремих</a:t>
            </a:r>
            <a:r>
              <a:rPr lang="ru-RU" sz="2200" b="1" dirty="0">
                <a:latin typeface="Roboto Condensed Light" pitchFamily="2" charset="0"/>
              </a:rPr>
              <a:t> квартир.</a:t>
            </a:r>
            <a:br>
              <a:rPr lang="ru-RU" sz="2400" b="1" dirty="0">
                <a:latin typeface="Roboto Condensed Light" pitchFamily="2" charset="0"/>
              </a:rPr>
            </a:br>
            <a:br>
              <a:rPr lang="ru-RU" sz="2400" dirty="0">
                <a:latin typeface="Roboto Condensed Light" pitchFamily="2" charset="0"/>
              </a:rPr>
            </a:br>
            <a:endParaRPr lang="ru-RU" sz="24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a:t>
            </a:r>
            <a:r>
              <a:rPr lang="ru-RU" dirty="0" err="1">
                <a:solidFill>
                  <a:schemeClr val="bg1"/>
                </a:solidFill>
                <a:latin typeface="Roboto Condensed Light" pitchFamily="2" charset="0"/>
              </a:rPr>
              <a:t>Великої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Верховного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19 червня 2019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643/17966/14-ц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14-203цс19)</a:t>
            </a:r>
          </a:p>
        </p:txBody>
      </p:sp>
      <p:sp>
        <p:nvSpPr>
          <p:cNvPr id="5" name="Rectangle 4"/>
          <p:cNvSpPr>
            <a:spLocks noChangeArrowheads="1"/>
          </p:cNvSpPr>
          <p:nvPr/>
        </p:nvSpPr>
        <p:spPr bwMode="auto">
          <a:xfrm>
            <a:off x="1728679" y="1463773"/>
            <a:ext cx="8407616" cy="384721"/>
          </a:xfrm>
          <a:prstGeom prst="rect">
            <a:avLst/>
          </a:prstGeom>
          <a:noFill/>
          <a:ln w="9525">
            <a:noFill/>
            <a:miter lim="800000"/>
            <a:headEnd/>
            <a:tailEnd/>
          </a:ln>
        </p:spPr>
        <p:txBody>
          <a:bodyPr wrap="square">
            <a:spAutoFit/>
          </a:bodyPr>
          <a:lstStyle/>
          <a:p>
            <a:pPr algn="ctr" defTabSz="914400"/>
            <a:r>
              <a:rPr lang="ru-RU" b="1" dirty="0">
                <a:solidFill>
                  <a:schemeClr val="bg1"/>
                </a:solidFill>
                <a:latin typeface="Roboto Condensed Light" panose="02000000000000000000" pitchFamily="2" charset="0"/>
                <a:ea typeface="Roboto Condensed Light" panose="02000000000000000000" pitchFamily="2" charset="0"/>
              </a:rPr>
              <a:t>Предмет </a:t>
            </a:r>
            <a:r>
              <a:rPr lang="ru-RU" b="1" dirty="0" err="1">
                <a:solidFill>
                  <a:schemeClr val="bg1"/>
                </a:solidFill>
                <a:latin typeface="Roboto Condensed Light" panose="02000000000000000000" pitchFamily="2" charset="0"/>
                <a:ea typeface="Roboto Condensed Light" panose="02000000000000000000" pitchFamily="2" charset="0"/>
              </a:rPr>
              <a:t>іпотеки</a:t>
            </a:r>
            <a:endParaRPr lang="uk-UA"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684069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8" y="2223435"/>
            <a:ext cx="9403882" cy="3378911"/>
          </a:xfrm>
        </p:spPr>
        <p:txBody>
          <a:bodyPr/>
          <a:lstStyle/>
          <a:p>
            <a:pPr algn="just"/>
            <a:br>
              <a:rPr lang="ru-RU" sz="1800" dirty="0">
                <a:latin typeface="Roboto Condensed Light" pitchFamily="2" charset="0"/>
              </a:rPr>
            </a:br>
            <a:r>
              <a:rPr lang="ru-RU" sz="2400" dirty="0" err="1">
                <a:latin typeface="Roboto Condensed Light" pitchFamily="2" charset="0"/>
              </a:rPr>
              <a:t>Новоствореним</a:t>
            </a:r>
            <a:r>
              <a:rPr lang="ru-RU" sz="2400" dirty="0">
                <a:latin typeface="Roboto Condensed Light" pitchFamily="2" charset="0"/>
              </a:rPr>
              <a:t> </a:t>
            </a:r>
            <a:r>
              <a:rPr lang="ru-RU" sz="2400" dirty="0" err="1">
                <a:latin typeface="Roboto Condensed Light" pitchFamily="2" charset="0"/>
              </a:rPr>
              <a:t>об'єктом</a:t>
            </a:r>
            <a:r>
              <a:rPr lang="ru-RU" sz="2400" dirty="0">
                <a:latin typeface="Roboto Condensed Light" pitchFamily="2" charset="0"/>
              </a:rPr>
              <a:t> </a:t>
            </a:r>
            <a:r>
              <a:rPr lang="ru-RU" sz="2400" dirty="0" err="1">
                <a:latin typeface="Roboto Condensed Light" pitchFamily="2" charset="0"/>
              </a:rPr>
              <a:t>нерухомості</a:t>
            </a:r>
            <a:r>
              <a:rPr lang="ru-RU" sz="2400" dirty="0">
                <a:latin typeface="Roboto Condensed Light" pitchFamily="2" charset="0"/>
              </a:rPr>
              <a:t> </a:t>
            </a:r>
            <a:r>
              <a:rPr lang="ru-RU" sz="2400" dirty="0" err="1">
                <a:latin typeface="Roboto Condensed Light" pitchFamily="2" charset="0"/>
              </a:rPr>
              <a:t>вважається</a:t>
            </a:r>
            <a:r>
              <a:rPr lang="ru-RU" sz="2400" dirty="0">
                <a:latin typeface="Roboto Condensed Light" pitchFamily="2" charset="0"/>
              </a:rPr>
              <a:t> </a:t>
            </a:r>
            <a:r>
              <a:rPr lang="ru-RU" sz="2400" dirty="0" err="1">
                <a:latin typeface="Roboto Condensed Light" pitchFamily="2" charset="0"/>
              </a:rPr>
              <a:t>виключно</a:t>
            </a:r>
            <a:r>
              <a:rPr lang="ru-RU" sz="2400" dirty="0">
                <a:latin typeface="Roboto Condensed Light" pitchFamily="2" charset="0"/>
              </a:rPr>
              <a:t> </a:t>
            </a:r>
            <a:r>
              <a:rPr lang="ru-RU" sz="2400" dirty="0" err="1">
                <a:latin typeface="Roboto Condensed Light" pitchFamily="2" charset="0"/>
              </a:rPr>
              <a:t>об'єкт</a:t>
            </a:r>
            <a:r>
              <a:rPr lang="ru-RU" sz="2400" dirty="0">
                <a:latin typeface="Roboto Condensed Light" pitchFamily="2" charset="0"/>
              </a:rPr>
              <a:t>, </a:t>
            </a:r>
            <a:r>
              <a:rPr lang="ru-RU" sz="2400" dirty="0" err="1">
                <a:latin typeface="Roboto Condensed Light" pitchFamily="2" charset="0"/>
              </a:rPr>
              <a:t>створений</a:t>
            </a:r>
            <a:r>
              <a:rPr lang="ru-RU" sz="2400" dirty="0">
                <a:latin typeface="Roboto Condensed Light" pitchFamily="2" charset="0"/>
              </a:rPr>
              <a:t> без </a:t>
            </a:r>
            <a:r>
              <a:rPr lang="ru-RU" sz="2400" dirty="0" err="1">
                <a:latin typeface="Roboto Condensed Light" pitchFamily="2" charset="0"/>
              </a:rPr>
              <a:t>прив'язок</a:t>
            </a:r>
            <a:r>
              <a:rPr lang="ru-RU" sz="2400" dirty="0">
                <a:latin typeface="Roboto Condensed Light" pitchFamily="2" charset="0"/>
              </a:rPr>
              <a:t> до </a:t>
            </a:r>
            <a:r>
              <a:rPr lang="ru-RU" sz="2400" dirty="0" err="1">
                <a:latin typeface="Roboto Condensed Light" pitchFamily="2" charset="0"/>
              </a:rPr>
              <a:t>іншого</a:t>
            </a:r>
            <a:r>
              <a:rPr lang="ru-RU" sz="2400" dirty="0">
                <a:latin typeface="Roboto Condensed Light" pitchFamily="2" charset="0"/>
              </a:rPr>
              <a:t>, </a:t>
            </a:r>
            <a:r>
              <a:rPr lang="ru-RU" sz="2400" dirty="0" err="1">
                <a:latin typeface="Roboto Condensed Light" pitchFamily="2" charset="0"/>
              </a:rPr>
              <a:t>вже</a:t>
            </a:r>
            <a:r>
              <a:rPr lang="ru-RU" sz="2400" dirty="0">
                <a:latin typeface="Roboto Condensed Light" pitchFamily="2" charset="0"/>
              </a:rPr>
              <a:t> </a:t>
            </a:r>
            <a:r>
              <a:rPr lang="ru-RU" sz="2400" dirty="0" err="1">
                <a:latin typeface="Roboto Condensed Light" pitchFamily="2" charset="0"/>
              </a:rPr>
              <a:t>існуючого</a:t>
            </a:r>
            <a:r>
              <a:rPr lang="ru-RU" sz="2400" dirty="0">
                <a:latin typeface="Roboto Condensed Light" pitchFamily="2" charset="0"/>
              </a:rPr>
              <a:t> </a:t>
            </a:r>
            <a:r>
              <a:rPr lang="ru-RU" sz="2400" dirty="0" err="1">
                <a:latin typeface="Roboto Condensed Light" pitchFamily="2" charset="0"/>
              </a:rPr>
              <a:t>нерухомого</a:t>
            </a:r>
            <a:r>
              <a:rPr lang="ru-RU" sz="2400" dirty="0">
                <a:latin typeface="Roboto Condensed Light" pitchFamily="2" charset="0"/>
              </a:rPr>
              <a:t> майна, без </a:t>
            </a:r>
            <a:r>
              <a:rPr lang="ru-RU" sz="2400" dirty="0" err="1">
                <a:latin typeface="Roboto Condensed Light" pitchFamily="2" charset="0"/>
              </a:rPr>
              <a:t>використання</a:t>
            </a:r>
            <a:r>
              <a:rPr lang="ru-RU" sz="2400" dirty="0">
                <a:latin typeface="Roboto Condensed Light" pitchFamily="2" charset="0"/>
              </a:rPr>
              <a:t> </a:t>
            </a:r>
            <a:r>
              <a:rPr lang="ru-RU" sz="2400" dirty="0" err="1">
                <a:latin typeface="Roboto Condensed Light" pitchFamily="2" charset="0"/>
              </a:rPr>
              <a:t>його</a:t>
            </a:r>
            <a:r>
              <a:rPr lang="ru-RU" sz="2400" dirty="0">
                <a:latin typeface="Roboto Condensed Light" pitchFamily="2" charset="0"/>
              </a:rPr>
              <a:t> </a:t>
            </a:r>
            <a:r>
              <a:rPr lang="ru-RU" sz="2400" dirty="0" err="1">
                <a:latin typeface="Roboto Condensed Light" pitchFamily="2" charset="0"/>
              </a:rPr>
              <a:t>складових</a:t>
            </a:r>
            <a:r>
              <a:rPr lang="ru-RU" sz="2400" dirty="0">
                <a:latin typeface="Roboto Condensed Light" pitchFamily="2" charset="0"/>
              </a:rPr>
              <a:t> </a:t>
            </a:r>
            <a:r>
              <a:rPr lang="ru-RU" sz="2400" dirty="0" err="1">
                <a:latin typeface="Roboto Condensed Light" pitchFamily="2" charset="0"/>
              </a:rPr>
              <a:t>структурних</a:t>
            </a:r>
            <a:r>
              <a:rPr lang="ru-RU" sz="2400" dirty="0">
                <a:latin typeface="Roboto Condensed Light" pitchFamily="2" charset="0"/>
              </a:rPr>
              <a:t> </a:t>
            </a:r>
            <a:r>
              <a:rPr lang="ru-RU" sz="2400" dirty="0" err="1">
                <a:latin typeface="Roboto Condensed Light" pitchFamily="2" charset="0"/>
              </a:rPr>
              <a:t>елементів</a:t>
            </a:r>
            <a:r>
              <a:rPr lang="ru-RU" sz="2400" dirty="0">
                <a:latin typeface="Roboto Condensed Light" pitchFamily="2" charset="0"/>
              </a:rPr>
              <a:t>. </a:t>
            </a:r>
            <a:r>
              <a:rPr lang="ru-RU" sz="2400" dirty="0" err="1">
                <a:latin typeface="Roboto Condensed Light" pitchFamily="2" charset="0"/>
              </a:rPr>
              <a:t>Тобто</a:t>
            </a:r>
            <a:r>
              <a:rPr lang="ru-RU" sz="2400" dirty="0">
                <a:latin typeface="Roboto Condensed Light" pitchFamily="2" charset="0"/>
              </a:rPr>
              <a:t>, не є </a:t>
            </a:r>
            <a:r>
              <a:rPr lang="ru-RU" sz="2400" dirty="0" err="1">
                <a:latin typeface="Roboto Condensed Light" pitchFamily="2" charset="0"/>
              </a:rPr>
              <a:t>новоствореним</a:t>
            </a:r>
            <a:r>
              <a:rPr lang="ru-RU" sz="2400" dirty="0">
                <a:latin typeface="Roboto Condensed Light" pitchFamily="2" charset="0"/>
              </a:rPr>
              <a:t> </a:t>
            </a:r>
            <a:r>
              <a:rPr lang="ru-RU" sz="2400" dirty="0" err="1">
                <a:latin typeface="Roboto Condensed Light" pitchFamily="2" charset="0"/>
              </a:rPr>
              <a:t>об'єктом</a:t>
            </a:r>
            <a:r>
              <a:rPr lang="ru-RU" sz="2400" dirty="0">
                <a:latin typeface="Roboto Condensed Light" pitchFamily="2" charset="0"/>
              </a:rPr>
              <a:t> </a:t>
            </a:r>
            <a:r>
              <a:rPr lang="ru-RU" sz="2400" dirty="0" err="1">
                <a:latin typeface="Roboto Condensed Light" pitchFamily="2" charset="0"/>
              </a:rPr>
              <a:t>нерухомого</a:t>
            </a:r>
            <a:r>
              <a:rPr lang="ru-RU" sz="2400" dirty="0">
                <a:latin typeface="Roboto Condensed Light" pitchFamily="2" charset="0"/>
              </a:rPr>
              <a:t> майна </a:t>
            </a:r>
            <a:r>
              <a:rPr lang="ru-RU" sz="2400" dirty="0" err="1">
                <a:latin typeface="Roboto Condensed Light" pitchFamily="2" charset="0"/>
              </a:rPr>
              <a:t>вже</a:t>
            </a:r>
            <a:r>
              <a:rPr lang="ru-RU" sz="2400" dirty="0">
                <a:latin typeface="Roboto Condensed Light" pitchFamily="2" charset="0"/>
              </a:rPr>
              <a:t> </a:t>
            </a:r>
            <a:r>
              <a:rPr lang="ru-RU" sz="2400" dirty="0" err="1">
                <a:latin typeface="Roboto Condensed Light" pitchFamily="2" charset="0"/>
              </a:rPr>
              <a:t>існуючий</a:t>
            </a:r>
            <a:r>
              <a:rPr lang="ru-RU" sz="2400" dirty="0">
                <a:latin typeface="Roboto Condensed Light" pitchFamily="2" charset="0"/>
              </a:rPr>
              <a:t> </a:t>
            </a:r>
            <a:r>
              <a:rPr lang="ru-RU" sz="2400" dirty="0" err="1">
                <a:latin typeface="Roboto Condensed Light" pitchFamily="2" charset="0"/>
              </a:rPr>
              <a:t>об'єкт</a:t>
            </a:r>
            <a:r>
              <a:rPr lang="ru-RU" sz="2400" dirty="0">
                <a:latin typeface="Roboto Condensed Light" pitchFamily="2" charset="0"/>
              </a:rPr>
              <a:t> </a:t>
            </a:r>
            <a:r>
              <a:rPr lang="ru-RU" sz="2400" dirty="0" err="1">
                <a:latin typeface="Roboto Condensed Light" pitchFamily="2" charset="0"/>
              </a:rPr>
              <a:t>нерухомості</a:t>
            </a:r>
            <a:r>
              <a:rPr lang="ru-RU" sz="2400" dirty="0">
                <a:latin typeface="Roboto Condensed Light" pitchFamily="2" charset="0"/>
              </a:rPr>
              <a:t> </a:t>
            </a:r>
            <a:r>
              <a:rPr lang="ru-RU" sz="2400" dirty="0" err="1">
                <a:latin typeface="Roboto Condensed Light" pitchFamily="2" charset="0"/>
              </a:rPr>
              <a:t>зі</a:t>
            </a:r>
            <a:r>
              <a:rPr lang="ru-RU" sz="2400" dirty="0">
                <a:latin typeface="Roboto Condensed Light" pitchFamily="2" charset="0"/>
              </a:rPr>
              <a:t> </a:t>
            </a:r>
            <a:r>
              <a:rPr lang="ru-RU" sz="2400" dirty="0" err="1">
                <a:latin typeface="Roboto Condensed Light" pitchFamily="2" charset="0"/>
              </a:rPr>
              <a:t>зміненими</a:t>
            </a:r>
            <a:r>
              <a:rPr lang="ru-RU" sz="2400" dirty="0">
                <a:latin typeface="Roboto Condensed Light" pitchFamily="2" charset="0"/>
              </a:rPr>
              <a:t> </a:t>
            </a:r>
            <a:r>
              <a:rPr lang="ru-RU" sz="2400" dirty="0" err="1">
                <a:latin typeface="Roboto Condensed Light" pitchFamily="2" charset="0"/>
              </a:rPr>
              <a:t>зовнішніми</a:t>
            </a:r>
            <a:r>
              <a:rPr lang="ru-RU" sz="2400" dirty="0">
                <a:latin typeface="Roboto Condensed Light" pitchFamily="2" charset="0"/>
              </a:rPr>
              <a:t> та </a:t>
            </a:r>
            <a:r>
              <a:rPr lang="ru-RU" sz="2400" dirty="0" err="1">
                <a:latin typeface="Roboto Condensed Light" pitchFamily="2" charset="0"/>
              </a:rPr>
              <a:t>внутрішніми</a:t>
            </a:r>
            <a:r>
              <a:rPr lang="ru-RU" sz="2400" dirty="0">
                <a:latin typeface="Roboto Condensed Light" pitchFamily="2" charset="0"/>
              </a:rPr>
              <a:t> параметрами.</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1728680" y="671162"/>
            <a:ext cx="8610276" cy="1554272"/>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Верховного суду </a:t>
            </a:r>
            <a:r>
              <a:rPr lang="ru-RU" dirty="0" err="1">
                <a:solidFill>
                  <a:schemeClr val="bg1"/>
                </a:solidFill>
                <a:latin typeface="Roboto Condensed Light" pitchFamily="2" charset="0"/>
              </a:rPr>
              <a:t>України</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06 липня 2016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6-1213цс16, постанова Верховного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19 </a:t>
            </a:r>
            <a:r>
              <a:rPr lang="ru-RU" dirty="0" err="1">
                <a:solidFill>
                  <a:schemeClr val="bg1"/>
                </a:solidFill>
                <a:latin typeface="Roboto Condensed Light" pitchFamily="2" charset="0"/>
              </a:rPr>
              <a:t>квітня</a:t>
            </a:r>
            <a:r>
              <a:rPr lang="ru-RU" dirty="0">
                <a:solidFill>
                  <a:schemeClr val="bg1"/>
                </a:solidFill>
                <a:latin typeface="Roboto Condensed Light" pitchFamily="2" charset="0"/>
              </a:rPr>
              <a:t> 2018 року у </a:t>
            </a:r>
            <a:r>
              <a:rPr lang="ru-RU" dirty="0" err="1">
                <a:solidFill>
                  <a:schemeClr val="bg1"/>
                </a:solidFill>
                <a:latin typeface="Roboto Condensed Light" pitchFamily="2" charset="0"/>
              </a:rPr>
              <a:t>складі</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колегії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суддів</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Першої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судової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Касаційного</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цивільного</a:t>
            </a:r>
            <a:r>
              <a:rPr lang="ru-RU" dirty="0">
                <a:solidFill>
                  <a:schemeClr val="bg1"/>
                </a:solidFill>
                <a:latin typeface="Roboto Condensed Light" pitchFamily="2" charset="0"/>
              </a:rPr>
              <a:t> суду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161/3376/17, постанова Верховного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04 липня 2018 року у </a:t>
            </a:r>
            <a:r>
              <a:rPr lang="ru-RU" dirty="0" err="1">
                <a:solidFill>
                  <a:schemeClr val="bg1"/>
                </a:solidFill>
                <a:latin typeface="Roboto Condensed Light" pitchFamily="2" charset="0"/>
              </a:rPr>
              <a:t>складі</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колегії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суддів</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Першої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судової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Касаційного</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цивільного</a:t>
            </a:r>
            <a:r>
              <a:rPr lang="ru-RU" dirty="0">
                <a:solidFill>
                  <a:schemeClr val="bg1"/>
                </a:solidFill>
                <a:latin typeface="Roboto Condensed Light" pitchFamily="2" charset="0"/>
              </a:rPr>
              <a:t> суду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335/640/15-ц </a:t>
            </a:r>
          </a:p>
        </p:txBody>
      </p:sp>
      <p:sp>
        <p:nvSpPr>
          <p:cNvPr id="5" name="Rectangle 4"/>
          <p:cNvSpPr>
            <a:spLocks noChangeArrowheads="1"/>
          </p:cNvSpPr>
          <p:nvPr/>
        </p:nvSpPr>
        <p:spPr bwMode="auto">
          <a:xfrm>
            <a:off x="1728679" y="1463773"/>
            <a:ext cx="8407616" cy="1846659"/>
          </a:xfrm>
          <a:prstGeom prst="rect">
            <a:avLst/>
          </a:prstGeom>
          <a:noFill/>
          <a:ln w="9525">
            <a:noFill/>
            <a:miter lim="800000"/>
            <a:headEnd/>
            <a:tailEnd/>
          </a:ln>
        </p:spPr>
        <p:txBody>
          <a:bodyPr wrap="square">
            <a:spAutoFit/>
          </a:bodyPr>
          <a:lstStyle/>
          <a:p>
            <a:pPr algn="ctr" defTabSz="914400"/>
            <a:endParaRPr lang="ru-RU" dirty="0">
              <a:solidFill>
                <a:schemeClr val="bg1"/>
              </a:solidFill>
              <a:latin typeface="Roboto Condensed Light" panose="02000000000000000000" pitchFamily="2" charset="0"/>
              <a:ea typeface="Roboto Condensed Light" panose="02000000000000000000" pitchFamily="2" charset="0"/>
            </a:endParaRPr>
          </a:p>
          <a:p>
            <a:pPr algn="ctr" defTabSz="914400"/>
            <a:endParaRPr lang="ru-RU" dirty="0">
              <a:solidFill>
                <a:schemeClr val="bg1"/>
              </a:solidFill>
              <a:latin typeface="Roboto Condensed Light" panose="02000000000000000000" pitchFamily="2" charset="0"/>
              <a:ea typeface="Roboto Condensed Light" panose="02000000000000000000" pitchFamily="2" charset="0"/>
            </a:endParaRPr>
          </a:p>
          <a:p>
            <a:pPr algn="ctr" defTabSz="914400"/>
            <a:endParaRPr lang="ru-RU" dirty="0">
              <a:solidFill>
                <a:schemeClr val="bg1"/>
              </a:solidFill>
              <a:latin typeface="Roboto Condensed Light" panose="02000000000000000000" pitchFamily="2" charset="0"/>
              <a:ea typeface="Roboto Condensed Light" panose="02000000000000000000" pitchFamily="2" charset="0"/>
            </a:endParaRPr>
          </a:p>
          <a:p>
            <a:pPr algn="ctr" defTabSz="914400"/>
            <a:endParaRPr lang="ru-RU" dirty="0">
              <a:solidFill>
                <a:schemeClr val="bg1"/>
              </a:solidFill>
              <a:latin typeface="Roboto Condensed Light" panose="02000000000000000000" pitchFamily="2" charset="0"/>
              <a:ea typeface="Roboto Condensed Light" panose="02000000000000000000" pitchFamily="2" charset="0"/>
            </a:endParaRPr>
          </a:p>
          <a:p>
            <a:pPr algn="ctr" defTabSz="914400"/>
            <a:endParaRPr lang="ru-RU" dirty="0">
              <a:solidFill>
                <a:schemeClr val="bg1"/>
              </a:solidFill>
              <a:latin typeface="Roboto Condensed Light" panose="02000000000000000000" pitchFamily="2" charset="0"/>
              <a:ea typeface="Roboto Condensed Light" panose="02000000000000000000" pitchFamily="2" charset="0"/>
            </a:endParaRPr>
          </a:p>
          <a:p>
            <a:pPr algn="ctr" defTabSz="914400"/>
            <a:r>
              <a:rPr lang="ru-RU" dirty="0">
                <a:solidFill>
                  <a:schemeClr val="bg1"/>
                </a:solidFill>
                <a:latin typeface="Roboto Condensed Light" panose="02000000000000000000" pitchFamily="2" charset="0"/>
                <a:ea typeface="Roboto Condensed Light" panose="02000000000000000000" pitchFamily="2" charset="0"/>
              </a:rPr>
              <a:t>Предмет </a:t>
            </a:r>
            <a:r>
              <a:rPr lang="ru-RU" dirty="0" err="1">
                <a:solidFill>
                  <a:schemeClr val="bg1"/>
                </a:solidFill>
                <a:latin typeface="Roboto Condensed Light" panose="02000000000000000000" pitchFamily="2" charset="0"/>
                <a:ea typeface="Roboto Condensed Light" panose="02000000000000000000" pitchFamily="2" charset="0"/>
              </a:rPr>
              <a:t>іпотеки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реконструкція</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29874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5"/>
          <p:cNvSpPr>
            <a:spLocks noGrp="1"/>
          </p:cNvSpPr>
          <p:nvPr>
            <p:ph type="ctrTitle"/>
          </p:nvPr>
        </p:nvSpPr>
        <p:spPr>
          <a:xfrm>
            <a:off x="274638" y="974558"/>
            <a:ext cx="10217150" cy="5979695"/>
          </a:xfrm>
        </p:spPr>
        <p:txBody>
          <a:bodyPr/>
          <a:lstStyle/>
          <a:p>
            <a:pPr>
              <a:spcAft>
                <a:spcPts val="0"/>
              </a:spcAft>
              <a:tabLst>
                <a:tab pos="630555" algn="l"/>
                <a:tab pos="900430" algn="l"/>
              </a:tabLst>
            </a:pPr>
            <a:br>
              <a:rPr lang="ru-RU" sz="3200" dirty="0">
                <a:latin typeface="Roboto Condensed Light" pitchFamily="2" charset="0"/>
              </a:rPr>
            </a:br>
            <a:r>
              <a:rPr lang="ru-RU" sz="1800" dirty="0" err="1">
                <a:latin typeface="Roboto Condensed Light" pitchFamily="2" charset="0"/>
              </a:rPr>
              <a:t>Восьмий</a:t>
            </a:r>
            <a:r>
              <a:rPr lang="ru-RU" sz="1800" dirty="0">
                <a:latin typeface="Roboto Condensed Light" pitchFamily="2" charset="0"/>
              </a:rPr>
              <a:t> </a:t>
            </a:r>
            <a:r>
              <a:rPr lang="ru-RU" sz="1800" dirty="0" err="1">
                <a:latin typeface="Roboto Condensed Light" pitchFamily="2" charset="0"/>
              </a:rPr>
              <a:t>основний</a:t>
            </a:r>
            <a:r>
              <a:rPr lang="ru-RU" sz="1800" dirty="0">
                <a:latin typeface="Roboto Condensed Light" pitchFamily="2" charset="0"/>
              </a:rPr>
              <a:t> </a:t>
            </a:r>
            <a:r>
              <a:rPr lang="ru-RU" sz="1800" dirty="0" err="1">
                <a:latin typeface="Roboto Condensed Light" pitchFamily="2" charset="0"/>
              </a:rPr>
              <a:t>розділ</a:t>
            </a:r>
            <a:br>
              <a:rPr lang="ru-RU" sz="1800" dirty="0">
                <a:latin typeface="Roboto Condensed Light" pitchFamily="2" charset="0"/>
              </a:rPr>
            </a:br>
            <a:r>
              <a:rPr lang="ru-RU" sz="1800" dirty="0">
                <a:latin typeface="Roboto Condensed Light" pitchFamily="2" charset="0"/>
              </a:rPr>
              <a:t>Про право </a:t>
            </a:r>
            <a:r>
              <a:rPr lang="ru-RU" sz="1800" dirty="0" err="1">
                <a:latin typeface="Roboto Condensed Light" pitchFamily="2" charset="0"/>
              </a:rPr>
              <a:t>застави</a:t>
            </a:r>
            <a:br>
              <a:rPr lang="ru-RU" sz="1800" dirty="0">
                <a:latin typeface="Roboto Condensed Light" pitchFamily="2" charset="0"/>
              </a:rPr>
            </a:br>
            <a:r>
              <a:rPr lang="ru-RU" sz="1800" dirty="0">
                <a:latin typeface="Roboto Condensed Light" pitchFamily="2" charset="0"/>
              </a:rPr>
              <a:t>§ 222. </a:t>
            </a:r>
            <a:r>
              <a:rPr lang="ru-RU" sz="1800" dirty="0" err="1">
                <a:latin typeface="Roboto Condensed Light" pitchFamily="2" charset="0"/>
              </a:rPr>
              <a:t>Річ</a:t>
            </a:r>
            <a:r>
              <a:rPr lang="ru-RU" sz="1800" dirty="0">
                <a:latin typeface="Roboto Condensed Light" pitchFamily="2" charset="0"/>
              </a:rPr>
              <a:t>, яку </a:t>
            </a:r>
            <a:r>
              <a:rPr lang="ru-RU" sz="1800" dirty="0" err="1">
                <a:latin typeface="Roboto Condensed Light" pitchFamily="2" charset="0"/>
              </a:rPr>
              <a:t>належно</a:t>
            </a:r>
            <a:r>
              <a:rPr lang="ru-RU" sz="1800" dirty="0">
                <a:latin typeface="Roboto Condensed Light" pitchFamily="2" charset="0"/>
              </a:rPr>
              <a:t> </a:t>
            </a:r>
            <a:r>
              <a:rPr lang="ru-RU" sz="1800" dirty="0" err="1">
                <a:latin typeface="Roboto Condensed Light" pitchFamily="2" charset="0"/>
              </a:rPr>
              <a:t>надають</a:t>
            </a:r>
            <a:r>
              <a:rPr lang="ru-RU" sz="1800" dirty="0">
                <a:latin typeface="Roboto Condensed Light" pitchFamily="2" charset="0"/>
              </a:rPr>
              <a:t> </a:t>
            </a:r>
            <a:r>
              <a:rPr lang="ru-RU" sz="1800" dirty="0" err="1">
                <a:latin typeface="Roboto Condensed Light" pitchFamily="2" charset="0"/>
              </a:rPr>
              <a:t>кредиторові</a:t>
            </a:r>
            <a:r>
              <a:rPr lang="ru-RU" sz="1800" dirty="0">
                <a:latin typeface="Roboto Condensed Light" pitchFamily="2" charset="0"/>
              </a:rPr>
              <a:t> для </a:t>
            </a:r>
            <a:r>
              <a:rPr lang="ru-RU" sz="1800" dirty="0" err="1">
                <a:latin typeface="Roboto Condensed Light" pitchFamily="2" charset="0"/>
              </a:rPr>
              <a:t>забезпечення</a:t>
            </a:r>
            <a:r>
              <a:rPr lang="ru-RU" sz="1800" dirty="0">
                <a:latin typeface="Roboto Condensed Light" pitchFamily="2" charset="0"/>
              </a:rPr>
              <a:t>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вимоги</a:t>
            </a:r>
            <a:r>
              <a:rPr lang="ru-RU" sz="1800" dirty="0">
                <a:latin typeface="Roboto Condensed Light" pitchFamily="2" charset="0"/>
              </a:rPr>
              <a:t>, </a:t>
            </a:r>
            <a:r>
              <a:rPr lang="ru-RU" sz="1800" dirty="0" err="1">
                <a:latin typeface="Roboto Condensed Light" pitchFamily="2" charset="0"/>
              </a:rPr>
              <a:t>загалом</a:t>
            </a:r>
            <a:r>
              <a:rPr lang="ru-RU" sz="1800" dirty="0">
                <a:latin typeface="Roboto Condensed Light" pitchFamily="2" charset="0"/>
              </a:rPr>
              <a:t> </a:t>
            </a:r>
            <a:r>
              <a:rPr lang="ru-RU" sz="1800" dirty="0" err="1">
                <a:latin typeface="Roboto Condensed Light" pitchFamily="2" charset="0"/>
              </a:rPr>
              <a:t>називається</a:t>
            </a:r>
            <a:r>
              <a:rPr lang="ru-RU" sz="1800" dirty="0">
                <a:latin typeface="Roboto Condensed Light" pitchFamily="2" charset="0"/>
              </a:rPr>
              <a:t> заставою.</a:t>
            </a:r>
            <a:br>
              <a:rPr lang="ru-RU" sz="1800" dirty="0">
                <a:latin typeface="Roboto Condensed Light" pitchFamily="2" charset="0"/>
              </a:rPr>
            </a:br>
            <a:r>
              <a:rPr lang="ru-RU" sz="1800" dirty="0">
                <a:latin typeface="Roboto Condensed Light" pitchFamily="2" charset="0"/>
              </a:rPr>
              <a:t> </a:t>
            </a:r>
            <a:br>
              <a:rPr lang="ru-RU" sz="1800" dirty="0">
                <a:latin typeface="Roboto Condensed Light" pitchFamily="2" charset="0"/>
              </a:rPr>
            </a:br>
            <a:r>
              <a:rPr lang="ru-RU" sz="1800" dirty="0">
                <a:latin typeface="Roboto Condensed Light" pitchFamily="2" charset="0"/>
              </a:rPr>
              <a:t>§ 223. Заставою </a:t>
            </a:r>
            <a:r>
              <a:rPr lang="ru-RU" sz="1800" dirty="0" err="1">
                <a:latin typeface="Roboto Condensed Light" pitchFamily="2" charset="0"/>
              </a:rPr>
              <a:t>може</a:t>
            </a:r>
            <a:r>
              <a:rPr lang="ru-RU" sz="1800" dirty="0">
                <a:latin typeface="Roboto Condensed Light" pitchFamily="2" charset="0"/>
              </a:rPr>
              <a:t> </a:t>
            </a:r>
            <a:r>
              <a:rPr lang="ru-RU" sz="1800" dirty="0" err="1">
                <a:latin typeface="Roboto Condensed Light" pitchFamily="2" charset="0"/>
              </a:rPr>
              <a:t>служити</a:t>
            </a:r>
            <a:r>
              <a:rPr lang="ru-RU" sz="1800" dirty="0">
                <a:latin typeface="Roboto Condensed Light" pitchFamily="2" charset="0"/>
              </a:rPr>
              <a:t> будь-яка </a:t>
            </a:r>
            <a:r>
              <a:rPr lang="ru-RU" sz="1800" dirty="0" err="1">
                <a:latin typeface="Roboto Condensed Light" pitchFamily="2" charset="0"/>
              </a:rPr>
              <a:t>річ</a:t>
            </a:r>
            <a:r>
              <a:rPr lang="ru-RU" sz="1800" dirty="0">
                <a:latin typeface="Roboto Condensed Light" pitchFamily="2" charset="0"/>
              </a:rPr>
              <a:t>, яка </a:t>
            </a:r>
            <a:r>
              <a:rPr lang="ru-RU" sz="1800" dirty="0" err="1">
                <a:latin typeface="Roboto Condensed Light" pitchFamily="2" charset="0"/>
              </a:rPr>
              <a:t>перебуває</a:t>
            </a:r>
            <a:r>
              <a:rPr lang="ru-RU" sz="1800" dirty="0">
                <a:latin typeface="Roboto Condensed Light" pitchFamily="2" charset="0"/>
              </a:rPr>
              <a:t> в </a:t>
            </a:r>
            <a:r>
              <a:rPr lang="ru-RU" sz="1800" dirty="0" err="1">
                <a:latin typeface="Roboto Condensed Light" pitchFamily="2" charset="0"/>
              </a:rPr>
              <a:t>обігу</a:t>
            </a:r>
            <a:r>
              <a:rPr lang="ru-RU" sz="1800" dirty="0">
                <a:latin typeface="Roboto Condensed Light" pitchFamily="2" charset="0"/>
              </a:rPr>
              <a:t>: </a:t>
            </a:r>
            <a:r>
              <a:rPr lang="ru-RU" sz="1800" dirty="0" err="1">
                <a:latin typeface="Roboto Condensed Light" pitchFamily="2" charset="0"/>
              </a:rPr>
              <a:t>якщо</a:t>
            </a:r>
            <a:r>
              <a:rPr lang="ru-RU" sz="1800" dirty="0">
                <a:latin typeface="Roboto Condensed Light" pitchFamily="2" charset="0"/>
              </a:rPr>
              <a:t> вона </a:t>
            </a:r>
            <a:r>
              <a:rPr lang="ru-RU" sz="1800" dirty="0" err="1">
                <a:latin typeface="Roboto Condensed Light" pitchFamily="2" charset="0"/>
              </a:rPr>
              <a:t>рухома</a:t>
            </a:r>
            <a:r>
              <a:rPr lang="ru-RU" sz="1800" dirty="0">
                <a:latin typeface="Roboto Condensed Light" pitchFamily="2" charset="0"/>
              </a:rPr>
              <a:t>, то вона </a:t>
            </a:r>
            <a:r>
              <a:rPr lang="ru-RU" sz="1800" dirty="0" err="1">
                <a:latin typeface="Roboto Condensed Light" pitchFamily="2" charset="0"/>
              </a:rPr>
              <a:t>називається</a:t>
            </a:r>
            <a:r>
              <a:rPr lang="ru-RU" sz="1800" dirty="0">
                <a:latin typeface="Roboto Condensed Light" pitchFamily="2" charset="0"/>
              </a:rPr>
              <a:t> ручною (</a:t>
            </a:r>
            <a:r>
              <a:rPr lang="ru-RU" sz="1800" dirty="0" err="1">
                <a:latin typeface="Roboto Condensed Light" pitchFamily="2" charset="0"/>
              </a:rPr>
              <a:t>майновою</a:t>
            </a:r>
            <a:r>
              <a:rPr lang="ru-RU" sz="1800" dirty="0">
                <a:latin typeface="Roboto Condensed Light" pitchFamily="2" charset="0"/>
              </a:rPr>
              <a:t>) заставою, </a:t>
            </a:r>
            <a:r>
              <a:rPr lang="ru-RU" sz="1800" dirty="0" err="1">
                <a:latin typeface="Roboto Condensed Light" pitchFamily="2" charset="0"/>
              </a:rPr>
              <a:t>або</a:t>
            </a:r>
            <a:r>
              <a:rPr lang="ru-RU" sz="1800" dirty="0">
                <a:latin typeface="Roboto Condensed Light" pitchFamily="2" charset="0"/>
              </a:rPr>
              <a:t> заставою у </a:t>
            </a:r>
            <a:r>
              <a:rPr lang="ru-RU" sz="1800" dirty="0" err="1">
                <a:latin typeface="Roboto Condensed Light" pitchFamily="2" charset="0"/>
              </a:rPr>
              <a:t>вузькому</a:t>
            </a:r>
            <a:r>
              <a:rPr lang="ru-RU" sz="1800" dirty="0">
                <a:latin typeface="Roboto Condensed Light" pitchFamily="2" charset="0"/>
              </a:rPr>
              <a:t> </a:t>
            </a:r>
            <a:r>
              <a:rPr lang="ru-RU" sz="1800" dirty="0" err="1">
                <a:latin typeface="Roboto Condensed Light" pitchFamily="2" charset="0"/>
              </a:rPr>
              <a:t>розумінні</a:t>
            </a:r>
            <a:r>
              <a:rPr lang="ru-RU" sz="1800" dirty="0">
                <a:latin typeface="Roboto Condensed Light" pitchFamily="2" charset="0"/>
              </a:rPr>
              <a:t>; </a:t>
            </a:r>
            <a:r>
              <a:rPr lang="ru-RU" sz="1800" dirty="0" err="1">
                <a:latin typeface="Roboto Condensed Light" pitchFamily="2" charset="0"/>
              </a:rPr>
              <a:t>якщо</a:t>
            </a:r>
            <a:r>
              <a:rPr lang="ru-RU" sz="1800" dirty="0">
                <a:latin typeface="Roboto Condensed Light" pitchFamily="2" charset="0"/>
              </a:rPr>
              <a:t> вона </a:t>
            </a:r>
            <a:r>
              <a:rPr lang="ru-RU" sz="1800" dirty="0" err="1">
                <a:latin typeface="Roboto Condensed Light" pitchFamily="2" charset="0"/>
              </a:rPr>
              <a:t>нерухома</a:t>
            </a:r>
            <a:r>
              <a:rPr lang="ru-RU" sz="1800" dirty="0">
                <a:latin typeface="Roboto Condensed Light" pitchFamily="2" charset="0"/>
              </a:rPr>
              <a:t>, то вона </a:t>
            </a:r>
            <a:r>
              <a:rPr lang="ru-RU" sz="1800" dirty="0" err="1">
                <a:latin typeface="Roboto Condensed Light" pitchFamily="2" charset="0"/>
              </a:rPr>
              <a:t>називається</a:t>
            </a:r>
            <a:r>
              <a:rPr lang="ru-RU" sz="1800" dirty="0">
                <a:latin typeface="Roboto Condensed Light" pitchFamily="2" charset="0"/>
              </a:rPr>
              <a:t> </a:t>
            </a:r>
            <a:r>
              <a:rPr lang="ru-RU" sz="1800" dirty="0" err="1">
                <a:latin typeface="Roboto Condensed Light" pitchFamily="2" charset="0"/>
              </a:rPr>
              <a:t>іпотекою</a:t>
            </a:r>
            <a:r>
              <a:rPr lang="ru-RU" sz="1800" dirty="0">
                <a:latin typeface="Roboto Condensed Light" pitchFamily="2" charset="0"/>
              </a:rPr>
              <a:t>, </a:t>
            </a:r>
            <a:r>
              <a:rPr lang="ru-RU" sz="1800" dirty="0" err="1">
                <a:latin typeface="Roboto Condensed Light" pitchFamily="2" charset="0"/>
              </a:rPr>
              <a:t>або</a:t>
            </a:r>
            <a:r>
              <a:rPr lang="ru-RU" sz="1800" dirty="0">
                <a:latin typeface="Roboto Condensed Light" pitchFamily="2" charset="0"/>
              </a:rPr>
              <a:t> заставою </a:t>
            </a:r>
            <a:r>
              <a:rPr lang="ru-RU" sz="1800" dirty="0" err="1">
                <a:latin typeface="Roboto Condensed Light" pitchFamily="2" charset="0"/>
              </a:rPr>
              <a:t>нерухомості</a:t>
            </a:r>
            <a:r>
              <a:rPr lang="ru-RU" sz="1800" dirty="0">
                <a:latin typeface="Roboto Condensed Light" pitchFamily="2" charset="0"/>
              </a:rPr>
              <a:t>.</a:t>
            </a:r>
            <a:br>
              <a:rPr lang="ru-RU" sz="1800" dirty="0">
                <a:latin typeface="Roboto Condensed Light" pitchFamily="2" charset="0"/>
              </a:rPr>
            </a:br>
            <a:endParaRPr lang="uk-UA" sz="1800" dirty="0">
              <a:latin typeface="Roboto Condensed Light" pitchFamily="2" charset="0"/>
            </a:endParaRPr>
          </a:p>
        </p:txBody>
      </p:sp>
      <p:pic>
        <p:nvPicPr>
          <p:cNvPr id="3" name="Рисунок 2">
            <a:extLst>
              <a:ext uri="{FF2B5EF4-FFF2-40B4-BE49-F238E27FC236}">
                <a16:creationId xmlns:a16="http://schemas.microsoft.com/office/drawing/2014/main" id="{8A9C5363-E135-48C9-B025-72BEF78E1376}"/>
              </a:ext>
            </a:extLst>
          </p:cNvPr>
          <p:cNvPicPr>
            <a:picLocks noChangeAspect="1"/>
          </p:cNvPicPr>
          <p:nvPr/>
        </p:nvPicPr>
        <p:blipFill>
          <a:blip r:embed="rId2"/>
          <a:stretch>
            <a:fillRect/>
          </a:stretch>
        </p:blipFill>
        <p:spPr>
          <a:xfrm>
            <a:off x="1034717" y="1058778"/>
            <a:ext cx="6871518" cy="3501190"/>
          </a:xfrm>
          <a:prstGeom prst="rect">
            <a:avLst/>
          </a:prstGeom>
        </p:spPr>
      </p:pic>
    </p:spTree>
    <p:extLst>
      <p:ext uri="{BB962C8B-B14F-4D97-AF65-F5344CB8AC3E}">
        <p14:creationId xmlns:p14="http://schemas.microsoft.com/office/powerpoint/2010/main" val="1895953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1079453" y="2483319"/>
            <a:ext cx="9259502" cy="3937058"/>
          </a:xfrm>
        </p:spPr>
        <p:txBody>
          <a:bodyPr/>
          <a:lstStyle/>
          <a:p>
            <a:r>
              <a:rPr lang="uk-UA" sz="1800" dirty="0">
                <a:latin typeface="Roboto Condensed Light" pitchFamily="2" charset="0"/>
              </a:rPr>
              <a:t>Колегія суддів Першої судової палати виходила з того, що відповідно до частин п`ятої та шостої статті 6 Закону України «Про іпотеку», якщо в іпотеку передається земельна ділянка, на якій розташовані будівлі (споруди), які належать </a:t>
            </a:r>
            <a:r>
              <a:rPr lang="uk-UA" sz="1800" dirty="0" err="1">
                <a:latin typeface="Roboto Condensed Light" pitchFamily="2" charset="0"/>
              </a:rPr>
              <a:t>іпотекодавцю</a:t>
            </a:r>
            <a:r>
              <a:rPr lang="uk-UA" sz="1800" dirty="0">
                <a:latin typeface="Roboto Condensed Light" pitchFamily="2" charset="0"/>
              </a:rPr>
              <a:t> на праві власності, така земельна ділянка підлягає передачі в іпотеку разом з будівлями (спорудами), на якій вони розташовані. Після звернення стягнення на передану в іпотеку земельну ділянку, на якій розташовані будівлі (споруди), що належать іншій, ніж </a:t>
            </a:r>
            <a:r>
              <a:rPr lang="uk-UA" sz="1800" dirty="0" err="1">
                <a:latin typeface="Roboto Condensed Light" pitchFamily="2" charset="0"/>
              </a:rPr>
              <a:t>іпотекодавець</a:t>
            </a:r>
            <a:r>
              <a:rPr lang="uk-UA" sz="1800" dirty="0">
                <a:latin typeface="Roboto Condensed Light" pitchFamily="2" charset="0"/>
              </a:rPr>
              <a:t>, особі, новий власник земельної ділянки зобов`язаний надати власнику будівлі (споруди) такі ж умови користування земельною ділянкою, які мав </a:t>
            </a:r>
            <a:r>
              <a:rPr lang="uk-UA" sz="1800" dirty="0" err="1">
                <a:latin typeface="Roboto Condensed Light" pitchFamily="2" charset="0"/>
              </a:rPr>
              <a:t>іпотекодавець</a:t>
            </a:r>
            <a:r>
              <a:rPr lang="uk-UA" sz="1800" dirty="0">
                <a:latin typeface="Roboto Condensed Light" pitchFamily="2" charset="0"/>
              </a:rPr>
              <a:t>.</a:t>
            </a:r>
            <a:br>
              <a:rPr lang="uk-UA" sz="1800" dirty="0">
                <a:latin typeface="Roboto Condensed Light" pitchFamily="2" charset="0"/>
              </a:rPr>
            </a:br>
            <a:br>
              <a:rPr lang="uk-UA" sz="1800" dirty="0">
                <a:latin typeface="Roboto Condensed Light" pitchFamily="2" charset="0"/>
              </a:rPr>
            </a:br>
            <a:r>
              <a:rPr lang="uk-UA" sz="1800" dirty="0">
                <a:latin typeface="Roboto Condensed Light" pitchFamily="2" charset="0"/>
              </a:rPr>
              <a:t>Об`єкти незавершеного будівництва, розташовані на переданій в іпотеку земельній ділянці, вважаються предметом іпотеки, незалежно від того, хто є власником об`єкта незавершеного будівництва. Аналіз частини п`ятої статті 6 Закону України «Про іпотеку» свідчить про те, що вона регулює правовідносини щодо передачі в іпотеку земельної ділянки, на якій розташовані будівлі на момент укладення договору іпотеки. У такому разі передачі разом із земельною ділянкою підлягають і такі будівлі.</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Ухвала Верховного Суду у складі колегії суддів Другої судової палати Касаційного цивільного суду від 11 грудня 2019 року у справі </a:t>
            </a:r>
            <a:r>
              <a:rPr lang="ru-RU" dirty="0">
                <a:solidFill>
                  <a:schemeClr val="bg1"/>
                </a:solidFill>
                <a:latin typeface="Roboto Condensed Light" pitchFamily="2" charset="0"/>
              </a:rPr>
              <a:t>№ 520/1185/16-ц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№61-28728св18)</a:t>
            </a:r>
            <a:endParaRPr lang="uk-UA" dirty="0">
              <a:solidFill>
                <a:schemeClr val="bg1"/>
              </a:solidFill>
              <a:latin typeface="Roboto Condensed Light" pitchFamily="2" charset="0"/>
            </a:endParaRPr>
          </a:p>
        </p:txBody>
      </p:sp>
      <p:sp>
        <p:nvSpPr>
          <p:cNvPr id="5" name="Rectangle 4"/>
          <p:cNvSpPr>
            <a:spLocks noChangeArrowheads="1"/>
          </p:cNvSpPr>
          <p:nvPr/>
        </p:nvSpPr>
        <p:spPr bwMode="auto">
          <a:xfrm>
            <a:off x="1357162" y="1823864"/>
            <a:ext cx="9115123" cy="384721"/>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anose="02000000000000000000" pitchFamily="2" charset="0"/>
                <a:ea typeface="Roboto Condensed Light" panose="02000000000000000000" pitchFamily="2" charset="0"/>
              </a:rPr>
              <a:t>Поширення іпотеки на будинок, побудований на земельній ділянці, яка перебуває в іпотеці </a:t>
            </a:r>
          </a:p>
        </p:txBody>
      </p:sp>
    </p:spTree>
    <p:extLst>
      <p:ext uri="{BB962C8B-B14F-4D97-AF65-F5344CB8AC3E}">
        <p14:creationId xmlns:p14="http://schemas.microsoft.com/office/powerpoint/2010/main" val="3727594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47023" y="2637322"/>
            <a:ext cx="9491932" cy="3696427"/>
          </a:xfrm>
        </p:spPr>
        <p:txBody>
          <a:bodyPr/>
          <a:lstStyle/>
          <a:p>
            <a:r>
              <a:rPr lang="uk-UA" sz="1800" dirty="0">
                <a:latin typeface="Roboto Condensed Light" pitchFamily="2" charset="0"/>
              </a:rPr>
              <a:t>Колегія суддів Першої судової палати виходила з того, що відповідно до частин п`ятої та шостої статті 6 Закону України «Про іпотеку», якщо в іпотеку передається земельна ділянка, на якій розташовані будівлі (споруди), які належать </a:t>
            </a:r>
            <a:r>
              <a:rPr lang="uk-UA" sz="1800" dirty="0" err="1">
                <a:latin typeface="Roboto Condensed Light" pitchFamily="2" charset="0"/>
              </a:rPr>
              <a:t>іпотекодавцю</a:t>
            </a:r>
            <a:r>
              <a:rPr lang="uk-UA" sz="1800" dirty="0">
                <a:latin typeface="Roboto Condensed Light" pitchFamily="2" charset="0"/>
              </a:rPr>
              <a:t> на праві власності, така земельна ділянка підлягає передачі в іпотеку разом з будівлями (спорудами), на якій вони розташовані. Після звернення стягнення на передану в іпотеку земельну ділянку, на якій розташовані будівлі (споруди), що належать іншій, ніж </a:t>
            </a:r>
            <a:r>
              <a:rPr lang="uk-UA" sz="1800" dirty="0" err="1">
                <a:latin typeface="Roboto Condensed Light" pitchFamily="2" charset="0"/>
              </a:rPr>
              <a:t>іпотекодавець</a:t>
            </a:r>
            <a:r>
              <a:rPr lang="uk-UA" sz="1800" dirty="0">
                <a:latin typeface="Roboto Condensed Light" pitchFamily="2" charset="0"/>
              </a:rPr>
              <a:t>, особі, новий власник земельної ділянки зобов`язаний надати власнику будівлі (споруди) такі ж умови користування земельною ділянкою, які мав </a:t>
            </a:r>
            <a:r>
              <a:rPr lang="uk-UA" sz="1800" dirty="0" err="1">
                <a:latin typeface="Roboto Condensed Light" pitchFamily="2" charset="0"/>
              </a:rPr>
              <a:t>іпотекодавець</a:t>
            </a:r>
            <a:r>
              <a:rPr lang="uk-UA" sz="1800" dirty="0">
                <a:latin typeface="Roboto Condensed Light" pitchFamily="2" charset="0"/>
              </a:rPr>
              <a:t>.</a:t>
            </a:r>
            <a:br>
              <a:rPr lang="uk-UA" sz="1800" dirty="0">
                <a:latin typeface="Roboto Condensed Light" pitchFamily="2" charset="0"/>
              </a:rPr>
            </a:br>
            <a:br>
              <a:rPr lang="uk-UA" sz="1800" dirty="0">
                <a:latin typeface="Roboto Condensed Light" pitchFamily="2" charset="0"/>
              </a:rPr>
            </a:br>
            <a:r>
              <a:rPr lang="uk-UA" sz="1800" dirty="0">
                <a:latin typeface="Roboto Condensed Light" pitchFamily="2" charset="0"/>
              </a:rPr>
              <a:t>Об`єкти незавершеного будівництва, розташовані на переданій в іпотеку земельній ділянці, вважаються предметом іпотеки, незалежно від того, хто є власником об`єкта незавершеного будівництва. Аналіз частини п`ятої статті 6 Закону України «Про іпотеку» свідчить про те, що вона регулює правовідносини щодо передачі в іпотеку земельної ділянки, на якій розташовані будівлі на момент укладення договору іпотеки. У такому разі передачі разом із земельною ділянкою підлягають і такі будівлі.</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Ухвала Верховного Суду у складі колегії суддів Другої судової палати Касаційного цивільного суду від 11 грудня 2019 року у справі </a:t>
            </a:r>
            <a:r>
              <a:rPr lang="ru-RU" dirty="0">
                <a:solidFill>
                  <a:schemeClr val="bg1"/>
                </a:solidFill>
                <a:latin typeface="Roboto Condensed Light" pitchFamily="2" charset="0"/>
              </a:rPr>
              <a:t>№ 520/1185/16-ц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№61-28728св18)</a:t>
            </a:r>
            <a:endParaRPr lang="uk-UA" dirty="0">
              <a:solidFill>
                <a:schemeClr val="bg1"/>
              </a:solidFill>
              <a:latin typeface="Roboto Condensed Light" pitchFamily="2" charset="0"/>
            </a:endParaRPr>
          </a:p>
        </p:txBody>
      </p:sp>
      <p:sp>
        <p:nvSpPr>
          <p:cNvPr id="5" name="Rectangle 4"/>
          <p:cNvSpPr>
            <a:spLocks noChangeArrowheads="1"/>
          </p:cNvSpPr>
          <p:nvPr/>
        </p:nvSpPr>
        <p:spPr bwMode="auto">
          <a:xfrm>
            <a:off x="1357162" y="1823864"/>
            <a:ext cx="9115123" cy="384721"/>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anose="02000000000000000000" pitchFamily="2" charset="0"/>
                <a:ea typeface="Roboto Condensed Light" panose="02000000000000000000" pitchFamily="2" charset="0"/>
              </a:rPr>
              <a:t>Поширення іпотеки на будинок, побудований на земельній ділянці, яка перебуває в іпотеці </a:t>
            </a:r>
          </a:p>
        </p:txBody>
      </p:sp>
    </p:spTree>
    <p:extLst>
      <p:ext uri="{BB962C8B-B14F-4D97-AF65-F5344CB8AC3E}">
        <p14:creationId xmlns:p14="http://schemas.microsoft.com/office/powerpoint/2010/main" val="4267569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8" y="1762125"/>
            <a:ext cx="9403882" cy="4905375"/>
          </a:xfrm>
        </p:spPr>
        <p:txBody>
          <a:bodyPr/>
          <a:lstStyle/>
          <a:p>
            <a:pPr algn="just"/>
            <a:r>
              <a:rPr lang="ru-RU" sz="1800" dirty="0">
                <a:latin typeface="Roboto Condensed Light" pitchFamily="2" charset="0"/>
              </a:rPr>
              <a:t>«</a:t>
            </a:r>
            <a:r>
              <a:rPr lang="ru-RU" sz="1800" dirty="0" err="1">
                <a:latin typeface="Roboto Condensed Light" pitchFamily="2" charset="0"/>
              </a:rPr>
              <a:t>виходячи</a:t>
            </a:r>
            <a:r>
              <a:rPr lang="ru-RU" sz="1800" dirty="0">
                <a:latin typeface="Roboto Condensed Light" pitchFamily="2" charset="0"/>
              </a:rPr>
              <a:t> </a:t>
            </a:r>
            <a:r>
              <a:rPr lang="ru-RU" sz="1800" dirty="0" err="1">
                <a:latin typeface="Roboto Condensed Light" pitchFamily="2" charset="0"/>
              </a:rPr>
              <a:t>зі</a:t>
            </a:r>
            <a:r>
              <a:rPr lang="ru-RU" sz="1800" dirty="0">
                <a:latin typeface="Roboto Condensed Light" pitchFamily="2" charset="0"/>
              </a:rPr>
              <a:t> </a:t>
            </a:r>
            <a:r>
              <a:rPr lang="ru-RU" sz="1800" dirty="0" err="1">
                <a:latin typeface="Roboto Condensed Light" pitchFamily="2" charset="0"/>
              </a:rPr>
              <a:t>змісту</a:t>
            </a:r>
            <a:r>
              <a:rPr lang="ru-RU" sz="1800" dirty="0">
                <a:latin typeface="Roboto Condensed Light" pitchFamily="2" charset="0"/>
              </a:rPr>
              <a:t> </a:t>
            </a:r>
            <a:r>
              <a:rPr lang="ru-RU" sz="1800" dirty="0" err="1">
                <a:latin typeface="Roboto Condensed Light" pitchFamily="2" charset="0"/>
              </a:rPr>
              <a:t>поняття</a:t>
            </a:r>
            <a:r>
              <a:rPr lang="ru-RU" sz="1800" dirty="0">
                <a:latin typeface="Roboto Condensed Light" pitchFamily="2" charset="0"/>
              </a:rPr>
              <a:t> «</a:t>
            </a:r>
            <a:r>
              <a:rPr lang="ru-RU" sz="1800" dirty="0" err="1">
                <a:latin typeface="Roboto Condensed Light" pitchFamily="2" charset="0"/>
              </a:rPr>
              <a:t>ціна</a:t>
            </a:r>
            <a:r>
              <a:rPr lang="ru-RU" sz="1800" dirty="0">
                <a:latin typeface="Roboto Condensed Light" pitchFamily="2" charset="0"/>
              </a:rPr>
              <a:t>», як </a:t>
            </a:r>
            <a:r>
              <a:rPr lang="ru-RU" sz="1800" dirty="0" err="1">
                <a:latin typeface="Roboto Condensed Light" pitchFamily="2" charset="0"/>
              </a:rPr>
              <a:t>форми</a:t>
            </a:r>
            <a:r>
              <a:rPr lang="ru-RU" sz="1800" dirty="0">
                <a:latin typeface="Roboto Condensed Light" pitchFamily="2" charset="0"/>
              </a:rPr>
              <a:t> грошового </a:t>
            </a:r>
            <a:r>
              <a:rPr lang="ru-RU" sz="1800" dirty="0" err="1">
                <a:latin typeface="Roboto Condensed Light" pitchFamily="2" charset="0"/>
              </a:rPr>
              <a:t>вираження</a:t>
            </a:r>
            <a:r>
              <a:rPr lang="ru-RU" sz="1800" dirty="0">
                <a:latin typeface="Roboto Condensed Light" pitchFamily="2" charset="0"/>
              </a:rPr>
              <a:t> </a:t>
            </a:r>
            <a:r>
              <a:rPr lang="ru-RU" sz="1800" dirty="0" err="1">
                <a:latin typeface="Roboto Condensed Light" pitchFamily="2" charset="0"/>
              </a:rPr>
              <a:t>вартості</a:t>
            </a:r>
            <a:r>
              <a:rPr lang="ru-RU" sz="1800" dirty="0">
                <a:latin typeface="Roboto Condensed Light" pitchFamily="2" charset="0"/>
              </a:rPr>
              <a:t> товару, </a:t>
            </a:r>
            <a:r>
              <a:rPr lang="ru-RU" sz="1800" dirty="0" err="1">
                <a:latin typeface="Roboto Condensed Light" pitchFamily="2" charset="0"/>
              </a:rPr>
              <a:t>послуг</a:t>
            </a:r>
            <a:r>
              <a:rPr lang="ru-RU" sz="1800" dirty="0">
                <a:latin typeface="Roboto Condensed Light" pitchFamily="2" charset="0"/>
              </a:rPr>
              <a:t> </a:t>
            </a:r>
            <a:r>
              <a:rPr lang="ru-RU" sz="1800" dirty="0" err="1">
                <a:latin typeface="Roboto Condensed Light" pitchFamily="2" charset="0"/>
              </a:rPr>
              <a:t>тощо</a:t>
            </a:r>
            <a:r>
              <a:rPr lang="ru-RU" sz="1800" dirty="0">
                <a:latin typeface="Roboto Condensed Light" pitchFamily="2" charset="0"/>
              </a:rPr>
              <a:t>, </a:t>
            </a:r>
            <a:r>
              <a:rPr lang="ru-RU" sz="1800" dirty="0" err="1">
                <a:latin typeface="Roboto Condensed Light" pitchFamily="2" charset="0"/>
              </a:rPr>
              <a:t>аналізу</a:t>
            </a:r>
            <a:r>
              <a:rPr lang="ru-RU" sz="1800" dirty="0">
                <a:latin typeface="Roboto Condensed Light" pitchFamily="2" charset="0"/>
              </a:rPr>
              <a:t> норм статей 38, 39 Закону </a:t>
            </a:r>
            <a:r>
              <a:rPr lang="ru-RU" sz="1800" dirty="0" err="1">
                <a:latin typeface="Roboto Condensed Light" pitchFamily="2" charset="0"/>
              </a:rPr>
              <a:t>України</a:t>
            </a:r>
            <a:r>
              <a:rPr lang="ru-RU" sz="1800" dirty="0">
                <a:latin typeface="Roboto Condensed Light" pitchFamily="2" charset="0"/>
              </a:rPr>
              <a:t> «Про </a:t>
            </a:r>
            <a:r>
              <a:rPr lang="ru-RU" sz="1800" dirty="0" err="1">
                <a:latin typeface="Roboto Condensed Light" pitchFamily="2" charset="0"/>
              </a:rPr>
              <a:t>іпотеку</a:t>
            </a:r>
            <a:r>
              <a:rPr lang="ru-RU" sz="1800" dirty="0">
                <a:latin typeface="Roboto Condensed Light" pitchFamily="2" charset="0"/>
              </a:rPr>
              <a:t>» </a:t>
            </a:r>
            <a:r>
              <a:rPr lang="ru-RU" sz="1800" dirty="0" err="1">
                <a:latin typeface="Roboto Condensed Light" pitchFamily="2" charset="0"/>
              </a:rPr>
              <a:t>можна</a:t>
            </a:r>
            <a:r>
              <a:rPr lang="ru-RU" sz="1800" dirty="0">
                <a:latin typeface="Roboto Condensed Light" pitchFamily="2" charset="0"/>
              </a:rPr>
              <a:t> </a:t>
            </a:r>
            <a:r>
              <a:rPr lang="ru-RU" sz="1800" dirty="0" err="1">
                <a:latin typeface="Roboto Condensed Light" pitchFamily="2" charset="0"/>
              </a:rPr>
              <a:t>зробити</a:t>
            </a:r>
            <a:r>
              <a:rPr lang="ru-RU" sz="1800" dirty="0">
                <a:latin typeface="Roboto Condensed Light" pitchFamily="2" charset="0"/>
              </a:rPr>
              <a:t> </a:t>
            </a:r>
            <a:r>
              <a:rPr lang="ru-RU" sz="1800" dirty="0" err="1">
                <a:latin typeface="Roboto Condensed Light" pitchFamily="2" charset="0"/>
              </a:rPr>
              <a:t>висновок</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у </a:t>
            </a:r>
            <a:r>
              <a:rPr lang="ru-RU" sz="1800" dirty="0" err="1">
                <a:latin typeface="Roboto Condensed Light" pitchFamily="2" charset="0"/>
              </a:rPr>
              <a:t>розумінні</a:t>
            </a:r>
            <a:r>
              <a:rPr lang="ru-RU" sz="1800" dirty="0">
                <a:latin typeface="Roboto Condensed Light" pitchFamily="2" charset="0"/>
              </a:rPr>
              <a:t> </a:t>
            </a:r>
            <a:r>
              <a:rPr lang="ru-RU" sz="1800" dirty="0" err="1">
                <a:latin typeface="Roboto Condensed Light" pitchFamily="2" charset="0"/>
              </a:rPr>
              <a:t>норми</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39 Закону </a:t>
            </a:r>
            <a:r>
              <a:rPr lang="ru-RU" sz="1800" dirty="0" err="1">
                <a:latin typeface="Roboto Condensed Light" pitchFamily="2" charset="0"/>
              </a:rPr>
              <a:t>України</a:t>
            </a:r>
            <a:r>
              <a:rPr lang="ru-RU" sz="1800" dirty="0">
                <a:latin typeface="Roboto Condensed Light" pitchFamily="2" charset="0"/>
              </a:rPr>
              <a:t> «Про </a:t>
            </a:r>
            <a:r>
              <a:rPr lang="ru-RU" sz="1800" dirty="0" err="1">
                <a:latin typeface="Roboto Condensed Light" pitchFamily="2" charset="0"/>
              </a:rPr>
              <a:t>іпотеку</a:t>
            </a:r>
            <a:r>
              <a:rPr lang="ru-RU" sz="1800" dirty="0">
                <a:latin typeface="Roboto Condensed Light" pitchFamily="2" charset="0"/>
              </a:rPr>
              <a:t>» </a:t>
            </a:r>
            <a:r>
              <a:rPr lang="ru-RU" sz="1800" dirty="0" err="1">
                <a:latin typeface="Roboto Condensed Light" pitchFamily="2" charset="0"/>
              </a:rPr>
              <a:t>встановлення</a:t>
            </a:r>
            <a:r>
              <a:rPr lang="ru-RU" sz="1800" dirty="0">
                <a:latin typeface="Roboto Condensed Light" pitchFamily="2" charset="0"/>
              </a:rPr>
              <a:t> </a:t>
            </a:r>
            <a:r>
              <a:rPr lang="ru-RU" sz="1800" dirty="0" err="1">
                <a:latin typeface="Roboto Condensed Light" pitchFamily="2" charset="0"/>
              </a:rPr>
              <a:t>початкової</a:t>
            </a:r>
            <a:r>
              <a:rPr lang="ru-RU" sz="1800" dirty="0">
                <a:latin typeface="Roboto Condensed Light" pitchFamily="2" charset="0"/>
              </a:rPr>
              <a:t> </a:t>
            </a:r>
            <a:r>
              <a:rPr lang="ru-RU" sz="1800" dirty="0" err="1">
                <a:latin typeface="Roboto Condensed Light" pitchFamily="2" charset="0"/>
              </a:rPr>
              <a:t>ціни</a:t>
            </a:r>
            <a:r>
              <a:rPr lang="ru-RU" sz="1800" dirty="0">
                <a:latin typeface="Roboto Condensed Light" pitchFamily="2" charset="0"/>
              </a:rPr>
              <a:t> предмету </a:t>
            </a:r>
            <a:r>
              <a:rPr lang="ru-RU" sz="1800" dirty="0" err="1">
                <a:latin typeface="Roboto Condensed Light" pitchFamily="2" charset="0"/>
              </a:rPr>
              <a:t>іпотеки</a:t>
            </a:r>
            <a:r>
              <a:rPr lang="ru-RU" sz="1800" dirty="0">
                <a:latin typeface="Roboto Condensed Light" pitchFamily="2" charset="0"/>
              </a:rPr>
              <a:t> у грошовому </a:t>
            </a:r>
            <a:r>
              <a:rPr lang="ru-RU" sz="1800" dirty="0" err="1">
                <a:latin typeface="Roboto Condensed Light" pitchFamily="2" charset="0"/>
              </a:rPr>
              <a:t>вираженні</a:t>
            </a:r>
            <a:r>
              <a:rPr lang="ru-RU" sz="1800" dirty="0">
                <a:latin typeface="Roboto Condensed Light" pitchFamily="2" charset="0"/>
              </a:rPr>
              <a:t> </a:t>
            </a:r>
            <a:r>
              <a:rPr lang="ru-RU" sz="1800" dirty="0" err="1">
                <a:latin typeface="Roboto Condensed Light" pitchFamily="2" charset="0"/>
              </a:rPr>
              <a:t>визначається</a:t>
            </a:r>
            <a:r>
              <a:rPr lang="ru-RU" sz="1800" dirty="0">
                <a:latin typeface="Roboto Condensed Light" pitchFamily="2" charset="0"/>
              </a:rPr>
              <a:t> за процедурою, </a:t>
            </a:r>
            <a:r>
              <a:rPr lang="ru-RU" sz="1800" dirty="0" err="1">
                <a:latin typeface="Roboto Condensed Light" pitchFamily="2" charset="0"/>
              </a:rPr>
              <a:t>передбаченою</a:t>
            </a:r>
            <a:r>
              <a:rPr lang="ru-RU" sz="1800" dirty="0">
                <a:latin typeface="Roboto Condensed Light" pitchFamily="2" charset="0"/>
              </a:rPr>
              <a:t> </a:t>
            </a:r>
            <a:r>
              <a:rPr lang="ru-RU" sz="1800" dirty="0" err="1">
                <a:latin typeface="Roboto Condensed Light" pitchFamily="2" charset="0"/>
              </a:rPr>
              <a:t>частиною</a:t>
            </a:r>
            <a:r>
              <a:rPr lang="ru-RU" sz="1800" dirty="0">
                <a:latin typeface="Roboto Condensed Light" pitchFamily="2" charset="0"/>
              </a:rPr>
              <a:t> </a:t>
            </a:r>
            <a:r>
              <a:rPr lang="ru-RU" sz="1800" dirty="0" err="1">
                <a:latin typeface="Roboto Condensed Light" pitchFamily="2" charset="0"/>
              </a:rPr>
              <a:t>шостою</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38 </a:t>
            </a:r>
            <a:r>
              <a:rPr lang="ru-RU" sz="1800" dirty="0" err="1">
                <a:latin typeface="Roboto Condensed Light" pitchFamily="2" charset="0"/>
              </a:rPr>
              <a:t>цього</a:t>
            </a:r>
            <a:r>
              <a:rPr lang="ru-RU" sz="1800" dirty="0">
                <a:latin typeface="Roboto Condensed Light" pitchFamily="2" charset="0"/>
              </a:rPr>
              <a:t> Закону. Разом з </a:t>
            </a:r>
            <a:r>
              <a:rPr lang="ru-RU" sz="1800" dirty="0" err="1">
                <a:latin typeface="Roboto Condensed Light" pitchFamily="2" charset="0"/>
              </a:rPr>
              <a:t>тим</a:t>
            </a:r>
            <a:r>
              <a:rPr lang="ru-RU" sz="1800" dirty="0">
                <a:latin typeface="Roboto Condensed Light" pitchFamily="2" charset="0"/>
              </a:rPr>
              <a:t> </a:t>
            </a:r>
            <a:r>
              <a:rPr lang="ru-RU" sz="1800" dirty="0" err="1">
                <a:latin typeface="Roboto Condensed Light" pitchFamily="2" charset="0"/>
              </a:rPr>
              <a:t>відповідно</a:t>
            </a:r>
            <a:r>
              <a:rPr lang="ru-RU" sz="1800" dirty="0">
                <a:latin typeface="Roboto Condensed Light" pitchFamily="2" charset="0"/>
              </a:rPr>
              <a:t> до статей 19, 57 Закону </a:t>
            </a:r>
            <a:r>
              <a:rPr lang="ru-RU" sz="1800" dirty="0" err="1">
                <a:latin typeface="Roboto Condensed Light" pitchFamily="2" charset="0"/>
              </a:rPr>
              <a:t>України</a:t>
            </a:r>
            <a:r>
              <a:rPr lang="ru-RU" sz="1800" dirty="0">
                <a:latin typeface="Roboto Condensed Light" pitchFamily="2" charset="0"/>
              </a:rPr>
              <a:t> «Про </a:t>
            </a:r>
            <a:r>
              <a:rPr lang="ru-RU" sz="1800" dirty="0" err="1">
                <a:latin typeface="Roboto Condensed Light" pitchFamily="2" charset="0"/>
              </a:rPr>
              <a:t>виконавче</a:t>
            </a:r>
            <a:r>
              <a:rPr lang="ru-RU" sz="1800" dirty="0">
                <a:latin typeface="Roboto Condensed Light" pitchFamily="2" charset="0"/>
              </a:rPr>
              <a:t> </a:t>
            </a:r>
            <a:r>
              <a:rPr lang="ru-RU" sz="1800" dirty="0" err="1">
                <a:latin typeface="Roboto Condensed Light" pitchFamily="2" charset="0"/>
              </a:rPr>
              <a:t>провадження</a:t>
            </a:r>
            <a:r>
              <a:rPr lang="ru-RU" sz="1800" dirty="0">
                <a:latin typeface="Roboto Condensed Light" pitchFamily="2" charset="0"/>
              </a:rPr>
              <a:t>» </a:t>
            </a:r>
            <a:r>
              <a:rPr lang="ru-RU" sz="1800" dirty="0" err="1">
                <a:latin typeface="Roboto Condensed Light" pitchFamily="2" charset="0"/>
              </a:rPr>
              <a:t>сторони</a:t>
            </a:r>
            <a:r>
              <a:rPr lang="ru-RU" sz="1800" dirty="0">
                <a:latin typeface="Roboto Condensed Light" pitchFamily="2" charset="0"/>
              </a:rPr>
              <a:t> </a:t>
            </a:r>
            <a:r>
              <a:rPr lang="ru-RU" sz="1800" dirty="0" err="1">
                <a:latin typeface="Roboto Condensed Light" pitchFamily="2" charset="0"/>
              </a:rPr>
              <a:t>виконавчого</a:t>
            </a:r>
            <a:r>
              <a:rPr lang="ru-RU" sz="1800" dirty="0">
                <a:latin typeface="Roboto Condensed Light" pitchFamily="2" charset="0"/>
              </a:rPr>
              <a:t> </a:t>
            </a:r>
            <a:r>
              <a:rPr lang="ru-RU" sz="1800" dirty="0" err="1">
                <a:latin typeface="Roboto Condensed Light" pitchFamily="2" charset="0"/>
              </a:rPr>
              <a:t>провадження</a:t>
            </a:r>
            <a:r>
              <a:rPr lang="ru-RU" sz="1800" dirty="0">
                <a:latin typeface="Roboto Condensed Light" pitchFamily="2" charset="0"/>
              </a:rPr>
              <a:t> </a:t>
            </a:r>
            <a:r>
              <a:rPr lang="ru-RU" sz="1800" dirty="0" err="1">
                <a:latin typeface="Roboto Condensed Light" pitchFamily="2" charset="0"/>
              </a:rPr>
              <a:t>під</a:t>
            </a:r>
            <a:r>
              <a:rPr lang="ru-RU" sz="1800" dirty="0">
                <a:latin typeface="Roboto Condensed Light" pitchFamily="2" charset="0"/>
              </a:rPr>
              <a:t> час </a:t>
            </a:r>
            <a:r>
              <a:rPr lang="ru-RU" sz="1800" dirty="0" err="1">
                <a:latin typeface="Roboto Condensed Light" pitchFamily="2" charset="0"/>
              </a:rPr>
              <a:t>здійснення</a:t>
            </a:r>
            <a:r>
              <a:rPr lang="ru-RU" sz="1800" dirty="0">
                <a:latin typeface="Roboto Condensed Light" pitchFamily="2" charset="0"/>
              </a:rPr>
              <a:t> </a:t>
            </a:r>
            <a:r>
              <a:rPr lang="ru-RU" sz="1800" dirty="0" err="1">
                <a:latin typeface="Roboto Condensed Light" pitchFamily="2" charset="0"/>
              </a:rPr>
              <a:t>виконавчого</a:t>
            </a:r>
            <a:r>
              <a:rPr lang="ru-RU" sz="1800" dirty="0">
                <a:latin typeface="Roboto Condensed Light" pitchFamily="2" charset="0"/>
              </a:rPr>
              <a:t> </a:t>
            </a:r>
            <a:r>
              <a:rPr lang="ru-RU" sz="1800" dirty="0" err="1">
                <a:latin typeface="Roboto Condensed Light" pitchFamily="2" charset="0"/>
              </a:rPr>
              <a:t>провадження</a:t>
            </a:r>
            <a:r>
              <a:rPr lang="ru-RU" sz="1800" dirty="0">
                <a:latin typeface="Roboto Condensed Light" pitchFamily="2" charset="0"/>
              </a:rPr>
              <a:t> не </a:t>
            </a:r>
            <a:r>
              <a:rPr lang="ru-RU" sz="1800" dirty="0" err="1">
                <a:latin typeface="Roboto Condensed Light" pitchFamily="2" charset="0"/>
              </a:rPr>
              <a:t>позбавлені</a:t>
            </a:r>
            <a:r>
              <a:rPr lang="ru-RU" sz="1800" dirty="0">
                <a:latin typeface="Roboto Condensed Light" pitchFamily="2" charset="0"/>
              </a:rPr>
              <a:t> </a:t>
            </a:r>
            <a:r>
              <a:rPr lang="ru-RU" sz="1800" dirty="0" err="1">
                <a:latin typeface="Roboto Condensed Light" pitchFamily="2" charset="0"/>
              </a:rPr>
              <a:t>можливості</a:t>
            </a:r>
            <a:r>
              <a:rPr lang="ru-RU" sz="1800" dirty="0">
                <a:latin typeface="Roboto Condensed Light" pitchFamily="2" charset="0"/>
              </a:rPr>
              <a:t> </a:t>
            </a:r>
            <a:r>
              <a:rPr lang="ru-RU" sz="1800" dirty="0" err="1">
                <a:latin typeface="Roboto Condensed Light" pitchFamily="2" charset="0"/>
              </a:rPr>
              <a:t>заявляти</a:t>
            </a:r>
            <a:r>
              <a:rPr lang="ru-RU" sz="1800" dirty="0">
                <a:latin typeface="Roboto Condensed Light" pitchFamily="2" charset="0"/>
              </a:rPr>
              <a:t> </a:t>
            </a:r>
            <a:r>
              <a:rPr lang="ru-RU" sz="1800" dirty="0" err="1">
                <a:latin typeface="Roboto Condensed Light" pitchFamily="2" charset="0"/>
              </a:rPr>
              <a:t>клопотання</a:t>
            </a:r>
            <a:r>
              <a:rPr lang="ru-RU" sz="1800" dirty="0">
                <a:latin typeface="Roboto Condensed Light" pitchFamily="2" charset="0"/>
              </a:rPr>
              <a:t> про </a:t>
            </a:r>
            <a:r>
              <a:rPr lang="ru-RU" sz="1800" dirty="0" err="1">
                <a:latin typeface="Roboto Condensed Light" pitchFamily="2" charset="0"/>
              </a:rPr>
              <a:t>визначення</a:t>
            </a:r>
            <a:r>
              <a:rPr lang="ru-RU" sz="1800" dirty="0">
                <a:latin typeface="Roboto Condensed Light" pitchFamily="2" charset="0"/>
              </a:rPr>
              <a:t> </a:t>
            </a:r>
            <a:r>
              <a:rPr lang="ru-RU" sz="1800" dirty="0" err="1">
                <a:latin typeface="Roboto Condensed Light" pitchFamily="2" charset="0"/>
              </a:rPr>
              <a:t>вартості</a:t>
            </a:r>
            <a:r>
              <a:rPr lang="ru-RU" sz="1800" dirty="0">
                <a:latin typeface="Roboto Condensed Light" pitchFamily="2" charset="0"/>
              </a:rPr>
              <a:t> майна, </a:t>
            </a:r>
            <a:r>
              <a:rPr lang="ru-RU" sz="1800" dirty="0" err="1">
                <a:latin typeface="Roboto Condensed Light" pitchFamily="2" charset="0"/>
              </a:rPr>
              <a:t>тобто</a:t>
            </a:r>
            <a:r>
              <a:rPr lang="ru-RU" sz="1800" dirty="0">
                <a:latin typeface="Roboto Condensed Light" pitchFamily="2" charset="0"/>
              </a:rPr>
              <a:t> </a:t>
            </a:r>
            <a:r>
              <a:rPr lang="ru-RU" sz="1800" dirty="0" err="1">
                <a:latin typeface="Roboto Condensed Light" pitchFamily="2" charset="0"/>
              </a:rPr>
              <a:t>визначення</a:t>
            </a:r>
            <a:r>
              <a:rPr lang="ru-RU" sz="1800" dirty="0">
                <a:latin typeface="Roboto Condensed Light" pitchFamily="2" charset="0"/>
              </a:rPr>
              <a:t> </a:t>
            </a:r>
            <a:r>
              <a:rPr lang="ru-RU" sz="1800" dirty="0" err="1">
                <a:latin typeface="Roboto Condensed Light" pitchFamily="2" charset="0"/>
              </a:rPr>
              <a:t>іншої</a:t>
            </a:r>
            <a:r>
              <a:rPr lang="ru-RU" sz="1800" dirty="0">
                <a:latin typeface="Roboto Condensed Light" pitchFamily="2" charset="0"/>
              </a:rPr>
              <a:t> </a:t>
            </a:r>
            <a:r>
              <a:rPr lang="ru-RU" sz="1800" dirty="0" err="1">
                <a:latin typeface="Roboto Condensed Light" pitchFamily="2" charset="0"/>
              </a:rPr>
              <a:t>ціни</a:t>
            </a:r>
            <a:r>
              <a:rPr lang="ru-RU" sz="1800" dirty="0">
                <a:latin typeface="Roboto Condensed Light" pitchFamily="2" charset="0"/>
              </a:rPr>
              <a:t> предмета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ніж</a:t>
            </a:r>
            <a:r>
              <a:rPr lang="ru-RU" sz="1800" dirty="0">
                <a:latin typeface="Roboto Condensed Light" pitchFamily="2" charset="0"/>
              </a:rPr>
              <a:t> буде </a:t>
            </a:r>
            <a:r>
              <a:rPr lang="ru-RU" sz="1800" dirty="0" err="1">
                <a:latin typeface="Roboto Condensed Light" pitchFamily="2" charset="0"/>
              </a:rPr>
              <a:t>зазначена</a:t>
            </a:r>
            <a:r>
              <a:rPr lang="ru-RU" sz="1800" dirty="0">
                <a:latin typeface="Roboto Condensed Light" pitchFamily="2" charset="0"/>
              </a:rPr>
              <a:t> в </a:t>
            </a:r>
            <a:r>
              <a:rPr lang="ru-RU" sz="1800" dirty="0" err="1">
                <a:latin typeface="Roboto Condensed Light" pitchFamily="2" charset="0"/>
              </a:rPr>
              <a:t>резолютивній</a:t>
            </a:r>
            <a:r>
              <a:rPr lang="ru-RU" sz="1800" dirty="0">
                <a:latin typeface="Roboto Condensed Light" pitchFamily="2" charset="0"/>
              </a:rPr>
              <a:t> </a:t>
            </a:r>
            <a:r>
              <a:rPr lang="ru-RU" sz="1800" dirty="0" err="1">
                <a:latin typeface="Roboto Condensed Light" pitchFamily="2" charset="0"/>
              </a:rPr>
              <a:t>частині</a:t>
            </a:r>
            <a:r>
              <a:rPr lang="ru-RU" sz="1800" dirty="0">
                <a:latin typeface="Roboto Condensed Light" pitchFamily="2" charset="0"/>
              </a:rPr>
              <a:t> </a:t>
            </a:r>
            <a:r>
              <a:rPr lang="ru-RU" sz="1800" dirty="0" err="1">
                <a:latin typeface="Roboto Condensed Light" pitchFamily="2" charset="0"/>
              </a:rPr>
              <a:t>рішення</a:t>
            </a:r>
            <a:r>
              <a:rPr lang="ru-RU" sz="1800" dirty="0">
                <a:latin typeface="Roboto Condensed Light" pitchFamily="2" charset="0"/>
              </a:rPr>
              <a:t> суду, </a:t>
            </a:r>
            <a:r>
              <a:rPr lang="ru-RU" sz="1800" dirty="0" err="1">
                <a:latin typeface="Roboto Condensed Light" pitchFamily="2" charset="0"/>
              </a:rPr>
              <a:t>якщо</a:t>
            </a:r>
            <a:r>
              <a:rPr lang="ru-RU" sz="1800" dirty="0">
                <a:latin typeface="Roboto Condensed Light" pitchFamily="2" charset="0"/>
              </a:rPr>
              <a:t> </a:t>
            </a:r>
            <a:r>
              <a:rPr lang="ru-RU" sz="1800" dirty="0" err="1">
                <a:latin typeface="Roboto Condensed Light" pitchFamily="2" charset="0"/>
              </a:rPr>
              <a:t>наприклад</a:t>
            </a:r>
            <a:r>
              <a:rPr lang="ru-RU" sz="1800" dirty="0">
                <a:latin typeface="Roboto Condensed Light" pitchFamily="2" charset="0"/>
              </a:rPr>
              <a:t>, </a:t>
            </a:r>
            <a:r>
              <a:rPr lang="ru-RU" sz="1800" dirty="0" err="1">
                <a:latin typeface="Roboto Condensed Light" pitchFamily="2" charset="0"/>
              </a:rPr>
              <a:t>така</a:t>
            </a:r>
            <a:r>
              <a:rPr lang="ru-RU" sz="1800" dirty="0">
                <a:latin typeface="Roboto Condensed Light" pitchFamily="2" charset="0"/>
              </a:rPr>
              <a:t> </a:t>
            </a:r>
            <a:r>
              <a:rPr lang="ru-RU" sz="1800" dirty="0" err="1">
                <a:latin typeface="Roboto Condensed Light" pitchFamily="2" charset="0"/>
              </a:rPr>
              <a:t>вартість</a:t>
            </a:r>
            <a:r>
              <a:rPr lang="ru-RU" sz="1800" dirty="0">
                <a:latin typeface="Roboto Condensed Light" pitchFamily="2" charset="0"/>
              </a:rPr>
              <a:t> майна </a:t>
            </a:r>
            <a:r>
              <a:rPr lang="ru-RU" sz="1800" dirty="0" err="1">
                <a:latin typeface="Roboto Condensed Light" pitchFamily="2" charset="0"/>
              </a:rPr>
              <a:t>змінилася</a:t>
            </a:r>
            <a:r>
              <a:rPr lang="ru-RU" sz="1800" dirty="0">
                <a:latin typeface="Roboto Condensed Light" pitchFamily="2" charset="0"/>
              </a:rPr>
              <a:t>.  З </a:t>
            </a:r>
            <a:r>
              <a:rPr lang="ru-RU" sz="1800" dirty="0" err="1">
                <a:latin typeface="Roboto Condensed Light" pitchFamily="2" charset="0"/>
              </a:rPr>
              <a:t>урахуванням</a:t>
            </a:r>
            <a:r>
              <a:rPr lang="ru-RU" sz="1800" dirty="0">
                <a:latin typeface="Roboto Condensed Light" pitchFamily="2" charset="0"/>
              </a:rPr>
              <a:t> </a:t>
            </a:r>
            <a:r>
              <a:rPr lang="ru-RU" sz="1800" dirty="0" err="1">
                <a:latin typeface="Roboto Condensed Light" pitchFamily="2" charset="0"/>
              </a:rPr>
              <a:t>наведеного</a:t>
            </a:r>
            <a:r>
              <a:rPr lang="ru-RU" sz="1800" dirty="0">
                <a:latin typeface="Roboto Condensed Light" pitchFamily="2" charset="0"/>
              </a:rPr>
              <a:t>, Велика Палата Верхового Суду </a:t>
            </a:r>
            <a:r>
              <a:rPr lang="ru-RU" sz="1800" dirty="0" err="1">
                <a:latin typeface="Roboto Condensed Light" pitchFamily="2" charset="0"/>
              </a:rPr>
              <a:t>дійшла</a:t>
            </a:r>
            <a:r>
              <a:rPr lang="ru-RU" sz="1800" dirty="0">
                <a:latin typeface="Roboto Condensed Light" pitchFamily="2" charset="0"/>
              </a:rPr>
              <a:t> </a:t>
            </a:r>
            <a:r>
              <a:rPr lang="ru-RU" sz="1800" dirty="0" err="1">
                <a:latin typeface="Roboto Condensed Light" pitchFamily="2" charset="0"/>
              </a:rPr>
              <a:t>висновку</a:t>
            </a:r>
            <a:r>
              <a:rPr lang="ru-RU" sz="1800" dirty="0">
                <a:latin typeface="Roboto Condensed Light" pitchFamily="2" charset="0"/>
              </a:rPr>
              <a:t> про те, </a:t>
            </a:r>
            <a:r>
              <a:rPr lang="ru-RU" sz="1800" dirty="0" err="1">
                <a:latin typeface="Roboto Condensed Light" pitchFamily="2" charset="0"/>
              </a:rPr>
              <a:t>що</a:t>
            </a:r>
            <a:r>
              <a:rPr lang="ru-RU" sz="1800" dirty="0">
                <a:latin typeface="Roboto Condensed Light" pitchFamily="2" charset="0"/>
              </a:rPr>
              <a:t> у спорах </a:t>
            </a:r>
            <a:r>
              <a:rPr lang="ru-RU" sz="1800" dirty="0" err="1">
                <a:latin typeface="Roboto Condensed Light" pitchFamily="2" charset="0"/>
              </a:rPr>
              <a:t>цієї</a:t>
            </a:r>
            <a:r>
              <a:rPr lang="ru-RU" sz="1800" dirty="0">
                <a:latin typeface="Roboto Condensed Light" pitchFamily="2" charset="0"/>
              </a:rPr>
              <a:t> </a:t>
            </a:r>
            <a:r>
              <a:rPr lang="ru-RU" sz="1800" dirty="0" err="1">
                <a:latin typeface="Roboto Condensed Light" pitchFamily="2" charset="0"/>
              </a:rPr>
              <a:t>категорії</a:t>
            </a:r>
            <a:r>
              <a:rPr lang="ru-RU" sz="1800" dirty="0">
                <a:latin typeface="Roboto Condensed Light" pitchFamily="2" charset="0"/>
              </a:rPr>
              <a:t>, </a:t>
            </a:r>
            <a:r>
              <a:rPr lang="ru-RU" sz="1800" dirty="0" err="1">
                <a:latin typeface="Roboto Condensed Light" pitchFamily="2" charset="0"/>
              </a:rPr>
              <a:t>лише</a:t>
            </a:r>
            <a:r>
              <a:rPr lang="ru-RU" sz="1800" dirty="0">
                <a:latin typeface="Roboto Condensed Light" pitchFamily="2" charset="0"/>
              </a:rPr>
              <a:t> не </a:t>
            </a:r>
            <a:r>
              <a:rPr lang="ru-RU" sz="1800" dirty="0" err="1">
                <a:latin typeface="Roboto Condensed Light" pitchFamily="2" charset="0"/>
              </a:rPr>
              <a:t>зазначення</a:t>
            </a:r>
            <a:r>
              <a:rPr lang="ru-RU" sz="1800" dirty="0">
                <a:latin typeface="Roboto Condensed Light" pitchFamily="2" charset="0"/>
              </a:rPr>
              <a:t> у </a:t>
            </a:r>
            <a:r>
              <a:rPr lang="ru-RU" sz="1800" dirty="0" err="1">
                <a:latin typeface="Roboto Condensed Light" pitchFamily="2" charset="0"/>
              </a:rPr>
              <a:t>резолютивній</a:t>
            </a:r>
            <a:r>
              <a:rPr lang="ru-RU" sz="1800" dirty="0">
                <a:latin typeface="Roboto Condensed Light" pitchFamily="2" charset="0"/>
              </a:rPr>
              <a:t> </a:t>
            </a:r>
            <a:r>
              <a:rPr lang="ru-RU" sz="1800" dirty="0" err="1">
                <a:latin typeface="Roboto Condensed Light" pitchFamily="2" charset="0"/>
              </a:rPr>
              <a:t>частині</a:t>
            </a:r>
            <a:r>
              <a:rPr lang="ru-RU" sz="1800" dirty="0">
                <a:latin typeface="Roboto Condensed Light" pitchFamily="2" charset="0"/>
              </a:rPr>
              <a:t> </a:t>
            </a:r>
            <a:r>
              <a:rPr lang="ru-RU" sz="1800" dirty="0" err="1">
                <a:latin typeface="Roboto Condensed Light" pitchFamily="2" charset="0"/>
              </a:rPr>
              <a:t>рішення</a:t>
            </a:r>
            <a:r>
              <a:rPr lang="ru-RU" sz="1800" dirty="0">
                <a:latin typeface="Roboto Condensed Light" pitchFamily="2" charset="0"/>
              </a:rPr>
              <a:t> суду </a:t>
            </a:r>
            <a:r>
              <a:rPr lang="ru-RU" sz="1800" dirty="0" err="1">
                <a:latin typeface="Roboto Condensed Light" pitchFamily="2" charset="0"/>
              </a:rPr>
              <a:t>початкової</a:t>
            </a:r>
            <a:r>
              <a:rPr lang="ru-RU" sz="1800" dirty="0">
                <a:latin typeface="Roboto Condensed Light" pitchFamily="2" charset="0"/>
              </a:rPr>
              <a:t> </a:t>
            </a:r>
            <a:r>
              <a:rPr lang="ru-RU" sz="1800" dirty="0" err="1">
                <a:latin typeface="Roboto Condensed Light" pitchFamily="2" charset="0"/>
              </a:rPr>
              <a:t>ціни</a:t>
            </a:r>
            <a:r>
              <a:rPr lang="ru-RU" sz="1800" dirty="0">
                <a:latin typeface="Roboto Condensed Light" pitchFamily="2" charset="0"/>
              </a:rPr>
              <a:t> предмета </a:t>
            </a:r>
            <a:r>
              <a:rPr lang="ru-RU" sz="1800" dirty="0" err="1">
                <a:latin typeface="Roboto Condensed Light" pitchFamily="2" charset="0"/>
              </a:rPr>
              <a:t>іпотеки</a:t>
            </a:r>
            <a:r>
              <a:rPr lang="ru-RU" sz="1800" dirty="0">
                <a:latin typeface="Roboto Condensed Light" pitchFamily="2" charset="0"/>
              </a:rPr>
              <a:t> в грошовому </a:t>
            </a:r>
            <a:r>
              <a:rPr lang="ru-RU" sz="1800" dirty="0" err="1">
                <a:latin typeface="Roboto Condensed Light" pitchFamily="2" charset="0"/>
              </a:rPr>
              <a:t>вираженні</a:t>
            </a:r>
            <a:r>
              <a:rPr lang="ru-RU" sz="1800" dirty="0">
                <a:latin typeface="Roboto Condensed Light" pitchFamily="2" charset="0"/>
              </a:rPr>
              <a:t> не </a:t>
            </a:r>
            <a:r>
              <a:rPr lang="ru-RU" sz="1800" dirty="0" err="1">
                <a:latin typeface="Roboto Condensed Light" pitchFamily="2" charset="0"/>
              </a:rPr>
              <a:t>має</a:t>
            </a:r>
            <a:r>
              <a:rPr lang="ru-RU" sz="1800" dirty="0">
                <a:latin typeface="Roboto Condensed Light" pitchFamily="2" charset="0"/>
              </a:rPr>
              <a:t> </a:t>
            </a:r>
            <a:r>
              <a:rPr lang="ru-RU" sz="1800" dirty="0" err="1">
                <a:latin typeface="Roboto Condensed Light" pitchFamily="2" charset="0"/>
              </a:rPr>
              <a:t>вирішального</a:t>
            </a:r>
            <a:r>
              <a:rPr lang="ru-RU" sz="1800" dirty="0">
                <a:latin typeface="Roboto Condensed Light" pitchFamily="2" charset="0"/>
              </a:rPr>
              <a:t> </a:t>
            </a:r>
            <a:r>
              <a:rPr lang="ru-RU" sz="1800" dirty="0" err="1">
                <a:latin typeface="Roboto Condensed Light" pitchFamily="2" charset="0"/>
              </a:rPr>
              <a:t>значення</a:t>
            </a:r>
            <a:r>
              <a:rPr lang="ru-RU" sz="1800" dirty="0">
                <a:latin typeface="Roboto Condensed Light" pitchFamily="2" charset="0"/>
              </a:rPr>
              <a:t>, та не </a:t>
            </a:r>
            <a:r>
              <a:rPr lang="ru-RU" sz="1800" dirty="0" err="1">
                <a:latin typeface="Roboto Condensed Light" pitchFamily="2" charset="0"/>
              </a:rPr>
              <a:t>тягне</a:t>
            </a:r>
            <a:r>
              <a:rPr lang="ru-RU" sz="1800" dirty="0">
                <a:latin typeface="Roboto Condensed Light" pitchFamily="2" charset="0"/>
              </a:rPr>
              <a:t> за собою </a:t>
            </a:r>
            <a:r>
              <a:rPr lang="ru-RU" sz="1800" dirty="0" err="1">
                <a:latin typeface="Roboto Condensed Light" pitchFamily="2" charset="0"/>
              </a:rPr>
              <a:t>безумовного</a:t>
            </a:r>
            <a:r>
              <a:rPr lang="ru-RU" sz="1800" dirty="0">
                <a:latin typeface="Roboto Condensed Light" pitchFamily="2" charset="0"/>
              </a:rPr>
              <a:t> </a:t>
            </a:r>
            <a:r>
              <a:rPr lang="ru-RU" sz="1800" dirty="0" err="1">
                <a:latin typeface="Roboto Condensed Light" pitchFamily="2" charset="0"/>
              </a:rPr>
              <a:t>скасування</a:t>
            </a:r>
            <a:r>
              <a:rPr lang="ru-RU" sz="1800" dirty="0">
                <a:latin typeface="Roboto Condensed Light" pitchFamily="2" charset="0"/>
              </a:rPr>
              <a:t> </a:t>
            </a:r>
            <a:r>
              <a:rPr lang="ru-RU" sz="1800" dirty="0" err="1">
                <a:latin typeface="Roboto Condensed Light" pitchFamily="2" charset="0"/>
              </a:rPr>
              <a:t>судових</a:t>
            </a:r>
            <a:r>
              <a:rPr lang="ru-RU" sz="1800" dirty="0">
                <a:latin typeface="Roboto Condensed Light" pitchFamily="2" charset="0"/>
              </a:rPr>
              <a:t> </a:t>
            </a:r>
            <a:r>
              <a:rPr lang="ru-RU" sz="1800" dirty="0" err="1">
                <a:latin typeface="Roboto Condensed Light" pitchFamily="2" charset="0"/>
              </a:rPr>
              <a:t>рішень</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br>
              <a:rPr lang="ru-RU" sz="1800" dirty="0">
                <a:latin typeface="Roboto Condensed Light" pitchFamily="2" charset="0"/>
              </a:rPr>
            </a:b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1554272"/>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a:t>
            </a:r>
            <a:r>
              <a:rPr lang="ru-RU" dirty="0" err="1">
                <a:solidFill>
                  <a:schemeClr val="bg1"/>
                </a:solidFill>
                <a:latin typeface="Roboto Condensed Light" pitchFamily="2" charset="0"/>
              </a:rPr>
              <a:t>Великої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Верховного Суду в </a:t>
            </a:r>
            <a:r>
              <a:rPr lang="ru-RU" dirty="0" err="1">
                <a:solidFill>
                  <a:schemeClr val="bg1"/>
                </a:solidFill>
                <a:latin typeface="Roboto Condensed Light" pitchFamily="2" charset="0"/>
              </a:rPr>
              <a:t>постанові</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21 </a:t>
            </a:r>
            <a:r>
              <a:rPr lang="ru-RU" dirty="0" err="1">
                <a:solidFill>
                  <a:schemeClr val="bg1"/>
                </a:solidFill>
                <a:latin typeface="Roboto Condensed Light" pitchFamily="2" charset="0"/>
              </a:rPr>
              <a:t>березня</a:t>
            </a:r>
            <a:r>
              <a:rPr lang="ru-RU" dirty="0">
                <a:solidFill>
                  <a:schemeClr val="bg1"/>
                </a:solidFill>
                <a:latin typeface="Roboto Condensed Light" pitchFamily="2" charset="0"/>
              </a:rPr>
              <a:t> 2018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235/3619/15-ц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14-11цс18) </a:t>
            </a:r>
          </a:p>
          <a:p>
            <a:pPr algn="ctr" defTabSz="914400"/>
            <a:endParaRPr lang="ru-RU" dirty="0">
              <a:solidFill>
                <a:schemeClr val="bg1"/>
              </a:solidFill>
              <a:latin typeface="Roboto Condensed Light" pitchFamily="2" charset="0"/>
            </a:endParaRPr>
          </a:p>
          <a:p>
            <a:pPr algn="ctr" defTabSz="914400"/>
            <a:r>
              <a:rPr lang="ru-RU" dirty="0" err="1">
                <a:solidFill>
                  <a:schemeClr val="bg1"/>
                </a:solidFill>
                <a:latin typeface="Roboto Condensed Light" pitchFamily="2" charset="0"/>
              </a:rPr>
              <a:t>Ціна</a:t>
            </a:r>
            <a:r>
              <a:rPr lang="ru-RU" dirty="0">
                <a:solidFill>
                  <a:schemeClr val="bg1"/>
                </a:solidFill>
                <a:latin typeface="Roboto Condensed Light" pitchFamily="2" charset="0"/>
              </a:rPr>
              <a:t> предмета </a:t>
            </a:r>
            <a:r>
              <a:rPr lang="ru-RU" dirty="0" err="1">
                <a:solidFill>
                  <a:schemeClr val="bg1"/>
                </a:solidFill>
                <a:latin typeface="Roboto Condensed Light" pitchFamily="2" charset="0"/>
              </a:rPr>
              <a:t>іпотеки</a:t>
            </a:r>
            <a:endParaRPr lang="ru-RU" dirty="0">
              <a:solidFill>
                <a:schemeClr val="bg1"/>
              </a:solidFill>
              <a:latin typeface="Roboto Condensed Light" pitchFamily="2" charset="0"/>
            </a:endParaRPr>
          </a:p>
          <a:p>
            <a:pPr algn="ctr" defTabSz="914400"/>
            <a:endParaRPr lang="ru-RU" dirty="0">
              <a:solidFill>
                <a:schemeClr val="bg1"/>
              </a:solidFill>
              <a:latin typeface="Roboto Condensed Light" pitchFamily="2" charset="0"/>
            </a:endParaRPr>
          </a:p>
        </p:txBody>
      </p:sp>
    </p:spTree>
    <p:extLst>
      <p:ext uri="{BB962C8B-B14F-4D97-AF65-F5344CB8AC3E}">
        <p14:creationId xmlns:p14="http://schemas.microsoft.com/office/powerpoint/2010/main" val="607441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8" y="1762125"/>
            <a:ext cx="9403882" cy="5578475"/>
          </a:xfrm>
        </p:spPr>
        <p:txBody>
          <a:bodyPr/>
          <a:lstStyle/>
          <a:p>
            <a:pPr algn="just"/>
            <a:br>
              <a:rPr lang="ru-RU" sz="2200" dirty="0">
                <a:latin typeface="Roboto Condensed Light" pitchFamily="2" charset="0"/>
              </a:rPr>
            </a:br>
            <a:r>
              <a:rPr lang="ru-RU" sz="2200" dirty="0">
                <a:latin typeface="Roboto Condensed Light" pitchFamily="2" charset="0"/>
              </a:rPr>
              <a:t>При </a:t>
            </a:r>
            <a:r>
              <a:rPr lang="ru-RU" sz="2200" dirty="0" err="1">
                <a:latin typeface="Roboto Condensed Light" pitchFamily="2" charset="0"/>
              </a:rPr>
              <a:t>розгляді</a:t>
            </a:r>
            <a:r>
              <a:rPr lang="ru-RU" sz="2200" dirty="0">
                <a:latin typeface="Roboto Condensed Light" pitchFamily="2" charset="0"/>
              </a:rPr>
              <a:t> </a:t>
            </a:r>
            <a:r>
              <a:rPr lang="ru-RU" sz="2200" dirty="0" err="1">
                <a:latin typeface="Roboto Condensed Light" pitchFamily="2" charset="0"/>
              </a:rPr>
              <a:t>справи</a:t>
            </a:r>
            <a:r>
              <a:rPr lang="ru-RU" sz="2200" dirty="0">
                <a:latin typeface="Roboto Condensed Light" pitchFamily="2" charset="0"/>
              </a:rPr>
              <a:t> про </a:t>
            </a:r>
            <a:r>
              <a:rPr lang="ru-RU" sz="2200" dirty="0" err="1">
                <a:latin typeface="Roboto Condensed Light" pitchFamily="2" charset="0"/>
              </a:rPr>
              <a:t>звернення</a:t>
            </a:r>
            <a:r>
              <a:rPr lang="ru-RU" sz="2200" dirty="0">
                <a:latin typeface="Roboto Condensed Light" pitchFamily="2" charset="0"/>
              </a:rPr>
              <a:t> кредитором </a:t>
            </a:r>
            <a:r>
              <a:rPr lang="ru-RU" sz="2200" dirty="0" err="1">
                <a:latin typeface="Roboto Condensed Light" pitchFamily="2" charset="0"/>
              </a:rPr>
              <a:t>стягнення</a:t>
            </a:r>
            <a:r>
              <a:rPr lang="ru-RU" sz="2200" dirty="0">
                <a:latin typeface="Roboto Condensed Light" pitchFamily="2" charset="0"/>
              </a:rPr>
              <a:t> на </a:t>
            </a:r>
            <a:r>
              <a:rPr lang="ru-RU" sz="2200" dirty="0" err="1">
                <a:latin typeface="Roboto Condensed Light" pitchFamily="2" charset="0"/>
              </a:rPr>
              <a:t>майно</a:t>
            </a:r>
            <a:r>
              <a:rPr lang="ru-RU" sz="2200" dirty="0">
                <a:latin typeface="Roboto Condensed Light" pitchFamily="2" charset="0"/>
              </a:rPr>
              <a:t> </a:t>
            </a:r>
            <a:r>
              <a:rPr lang="ru-RU" sz="2200" dirty="0" err="1">
                <a:latin typeface="Roboto Condensed Light" pitchFamily="2" charset="0"/>
              </a:rPr>
              <a:t>заставодавця</a:t>
            </a:r>
            <a:r>
              <a:rPr lang="ru-RU" sz="2200" dirty="0">
                <a:latin typeface="Roboto Condensed Light" pitchFamily="2" charset="0"/>
              </a:rPr>
              <a:t> (</a:t>
            </a:r>
            <a:r>
              <a:rPr lang="ru-RU" sz="2200" dirty="0" err="1">
                <a:latin typeface="Roboto Condensed Light" pitchFamily="2" charset="0"/>
              </a:rPr>
              <a:t>іпотекодавця</a:t>
            </a:r>
            <a:r>
              <a:rPr lang="ru-RU" sz="2200" dirty="0">
                <a:latin typeface="Roboto Condensed Light" pitchFamily="2" charset="0"/>
              </a:rPr>
              <a:t>, </a:t>
            </a:r>
            <a:r>
              <a:rPr lang="ru-RU" sz="2200" dirty="0" err="1">
                <a:latin typeface="Roboto Condensed Light" pitchFamily="2" charset="0"/>
              </a:rPr>
              <a:t>майнового</a:t>
            </a:r>
            <a:r>
              <a:rPr lang="ru-RU" sz="2200" dirty="0">
                <a:latin typeface="Roboto Condensed Light" pitchFamily="2" charset="0"/>
              </a:rPr>
              <a:t> поручителя) </a:t>
            </a:r>
            <a:r>
              <a:rPr lang="ru-RU" sz="2200" dirty="0" err="1">
                <a:latin typeface="Roboto Condensed Light" pitchFamily="2" charset="0"/>
              </a:rPr>
              <a:t>останній</a:t>
            </a:r>
            <a:r>
              <a:rPr lang="ru-RU" sz="2200" dirty="0">
                <a:latin typeface="Roboto Condensed Light" pitchFamily="2" charset="0"/>
              </a:rPr>
              <a:t> </a:t>
            </a:r>
            <a:r>
              <a:rPr lang="ru-RU" sz="2200" dirty="0" err="1">
                <a:latin typeface="Roboto Condensed Light" pitchFamily="2" charset="0"/>
              </a:rPr>
              <a:t>може</a:t>
            </a:r>
            <a:r>
              <a:rPr lang="ru-RU" sz="2200" dirty="0">
                <a:latin typeface="Roboto Condensed Light" pitchFamily="2" charset="0"/>
              </a:rPr>
              <a:t> </a:t>
            </a:r>
            <a:r>
              <a:rPr lang="ru-RU" sz="2200" dirty="0" err="1">
                <a:latin typeface="Roboto Condensed Light" pitchFamily="2" charset="0"/>
              </a:rPr>
              <a:t>заперечувати</a:t>
            </a:r>
            <a:r>
              <a:rPr lang="ru-RU" sz="2200" dirty="0">
                <a:latin typeface="Roboto Condensed Light" pitchFamily="2" charset="0"/>
              </a:rPr>
              <a:t> </a:t>
            </a:r>
            <a:r>
              <a:rPr lang="ru-RU" sz="2200" dirty="0" err="1">
                <a:latin typeface="Roboto Condensed Light" pitchFamily="2" charset="0"/>
              </a:rPr>
              <a:t>проти</a:t>
            </a:r>
            <a:r>
              <a:rPr lang="ru-RU" sz="2200" dirty="0">
                <a:latin typeface="Roboto Condensed Light" pitchFamily="2" charset="0"/>
              </a:rPr>
              <a:t> </a:t>
            </a:r>
            <a:r>
              <a:rPr lang="ru-RU" sz="2200" dirty="0" err="1">
                <a:latin typeface="Roboto Condensed Light" pitchFamily="2" charset="0"/>
              </a:rPr>
              <a:t>суми</a:t>
            </a:r>
            <a:r>
              <a:rPr lang="ru-RU" sz="2200" dirty="0">
                <a:latin typeface="Roboto Condensed Light" pitchFamily="2" charset="0"/>
              </a:rPr>
              <a:t> </a:t>
            </a:r>
            <a:r>
              <a:rPr lang="ru-RU" sz="2200" dirty="0" err="1">
                <a:latin typeface="Roboto Condensed Light" pitchFamily="2" charset="0"/>
              </a:rPr>
              <a:t>заборгованості</a:t>
            </a:r>
            <a:r>
              <a:rPr lang="ru-RU" sz="2200" dirty="0">
                <a:latin typeface="Roboto Condensed Light" pitchFamily="2" charset="0"/>
              </a:rPr>
              <a:t> за </a:t>
            </a:r>
            <a:r>
              <a:rPr lang="ru-RU" sz="2200" dirty="0" err="1">
                <a:latin typeface="Roboto Condensed Light" pitchFamily="2" charset="0"/>
              </a:rPr>
              <a:t>основним</a:t>
            </a:r>
            <a:r>
              <a:rPr lang="ru-RU" sz="2200" dirty="0">
                <a:latin typeface="Roboto Condensed Light" pitchFamily="2" charset="0"/>
              </a:rPr>
              <a:t> зобов`язанням, </a:t>
            </a:r>
            <a:r>
              <a:rPr lang="ru-RU" sz="2200" dirty="0" err="1">
                <a:latin typeface="Roboto Condensed Light" pitchFamily="2" charset="0"/>
              </a:rPr>
              <a:t>навіть</a:t>
            </a:r>
            <a:r>
              <a:rPr lang="ru-RU" sz="2200" dirty="0">
                <a:latin typeface="Roboto Condensed Light" pitchFamily="2" charset="0"/>
              </a:rPr>
              <a:t> </a:t>
            </a:r>
            <a:r>
              <a:rPr lang="ru-RU" sz="2200" dirty="0" err="1">
                <a:latin typeface="Roboto Condensed Light" pitchFamily="2" charset="0"/>
              </a:rPr>
              <a:t>якщо</a:t>
            </a:r>
            <a:r>
              <a:rPr lang="ru-RU" sz="2200" dirty="0">
                <a:latin typeface="Roboto Condensed Light" pitchFamily="2" charset="0"/>
              </a:rPr>
              <a:t> вона </a:t>
            </a:r>
            <a:r>
              <a:rPr lang="ru-RU" sz="2200" dirty="0" err="1">
                <a:latin typeface="Roboto Condensed Light" pitchFamily="2" charset="0"/>
              </a:rPr>
              <a:t>встановлена</a:t>
            </a:r>
            <a:r>
              <a:rPr lang="ru-RU" sz="2200" dirty="0">
                <a:latin typeface="Roboto Condensed Light" pitchFamily="2" charset="0"/>
              </a:rPr>
              <a:t> </a:t>
            </a:r>
            <a:r>
              <a:rPr lang="ru-RU" sz="2200" dirty="0" err="1">
                <a:latin typeface="Roboto Condensed Light" pitchFamily="2" charset="0"/>
              </a:rPr>
              <a:t>судовим</a:t>
            </a:r>
            <a:r>
              <a:rPr lang="ru-RU" sz="2200" dirty="0">
                <a:latin typeface="Roboto Condensed Light" pitchFamily="2" charset="0"/>
              </a:rPr>
              <a:t> </a:t>
            </a:r>
            <a:r>
              <a:rPr lang="ru-RU" sz="2200" dirty="0" err="1">
                <a:latin typeface="Roboto Condensed Light" pitchFamily="2" charset="0"/>
              </a:rPr>
              <a:t>рішенням</a:t>
            </a:r>
            <a:r>
              <a:rPr lang="ru-RU" sz="2200" dirty="0">
                <a:latin typeface="Roboto Condensed Light" pitchFamily="2" charset="0"/>
              </a:rPr>
              <a:t> у </a:t>
            </a:r>
            <a:r>
              <a:rPr lang="ru-RU" sz="2200" dirty="0" err="1">
                <a:latin typeface="Roboto Condensed Light" pitchFamily="2" charset="0"/>
              </a:rPr>
              <a:t>справі</a:t>
            </a:r>
            <a:r>
              <a:rPr lang="ru-RU" sz="2200" dirty="0">
                <a:latin typeface="Roboto Condensed Light" pitchFamily="2" charset="0"/>
              </a:rPr>
              <a:t> за </a:t>
            </a:r>
            <a:r>
              <a:rPr lang="ru-RU" sz="2200" dirty="0" err="1">
                <a:latin typeface="Roboto Condensed Light" pitchFamily="2" charset="0"/>
              </a:rPr>
              <a:t>позовом</a:t>
            </a:r>
            <a:r>
              <a:rPr lang="ru-RU" sz="2200" dirty="0">
                <a:latin typeface="Roboto Condensed Light" pitchFamily="2" charset="0"/>
              </a:rPr>
              <a:t> кредитора до </a:t>
            </a:r>
            <a:r>
              <a:rPr lang="ru-RU" sz="2200" dirty="0" err="1">
                <a:latin typeface="Roboto Condensed Light" pitchFamily="2" charset="0"/>
              </a:rPr>
              <a:t>боржника</a:t>
            </a:r>
            <a:r>
              <a:rPr lang="ru-RU" sz="2200" dirty="0">
                <a:latin typeface="Roboto Condensed Light" pitchFamily="2" charset="0"/>
              </a:rPr>
              <a:t> та/</a:t>
            </a:r>
            <a:r>
              <a:rPr lang="ru-RU" sz="2200" dirty="0" err="1">
                <a:latin typeface="Roboto Condensed Light" pitchFamily="2" charset="0"/>
              </a:rPr>
              <a:t>або</a:t>
            </a:r>
            <a:r>
              <a:rPr lang="ru-RU" sz="2200" dirty="0">
                <a:latin typeface="Roboto Condensed Light" pitchFamily="2" charset="0"/>
              </a:rPr>
              <a:t> поручителя, </a:t>
            </a:r>
            <a:r>
              <a:rPr lang="ru-RU" sz="2200" dirty="0" err="1">
                <a:latin typeface="Roboto Condensed Light" pitchFamily="2" charset="0"/>
              </a:rPr>
              <a:t>зокрема</a:t>
            </a:r>
            <a:r>
              <a:rPr lang="ru-RU" sz="2200" dirty="0">
                <a:latin typeface="Roboto Condensed Light" pitchFamily="2" charset="0"/>
              </a:rPr>
              <a:t> </a:t>
            </a:r>
            <a:r>
              <a:rPr lang="ru-RU" sz="2200" dirty="0" err="1">
                <a:latin typeface="Roboto Condensed Light" pitchFamily="2" charset="0"/>
              </a:rPr>
              <a:t>доводити</a:t>
            </a:r>
            <a:r>
              <a:rPr lang="ru-RU" sz="2200" dirty="0">
                <a:latin typeface="Roboto Condensed Light" pitchFamily="2" charset="0"/>
              </a:rPr>
              <a:t>, </a:t>
            </a:r>
            <a:r>
              <a:rPr lang="ru-RU" sz="2200" dirty="0" err="1">
                <a:latin typeface="Roboto Condensed Light" pitchFamily="2" charset="0"/>
              </a:rPr>
              <a:t>що</a:t>
            </a:r>
            <a:r>
              <a:rPr lang="ru-RU" sz="2200" dirty="0">
                <a:latin typeface="Roboto Condensed Light" pitchFamily="2" charset="0"/>
              </a:rPr>
              <a:t> сума боргу є </a:t>
            </a:r>
            <a:r>
              <a:rPr lang="ru-RU" sz="2200" dirty="0" err="1">
                <a:latin typeface="Roboto Condensed Light" pitchFamily="2" charset="0"/>
              </a:rPr>
              <a:t>меншою</a:t>
            </a:r>
            <a:r>
              <a:rPr lang="ru-RU" sz="2200" dirty="0">
                <a:latin typeface="Roboto Condensed Light" pitchFamily="2" charset="0"/>
              </a:rPr>
              <a:t> </a:t>
            </a:r>
            <a:r>
              <a:rPr lang="ru-RU" sz="2200" dirty="0" err="1">
                <a:latin typeface="Roboto Condensed Light" pitchFamily="2" charset="0"/>
              </a:rPr>
              <a:t>або</a:t>
            </a:r>
            <a:r>
              <a:rPr lang="ru-RU" sz="2200" dirty="0">
                <a:latin typeface="Roboto Condensed Light" pitchFamily="2" charset="0"/>
              </a:rPr>
              <a:t> </a:t>
            </a:r>
            <a:r>
              <a:rPr lang="ru-RU" sz="2200" dirty="0" err="1">
                <a:latin typeface="Roboto Condensed Light" pitchFamily="2" charset="0"/>
              </a:rPr>
              <a:t>відсутня</a:t>
            </a:r>
            <a:r>
              <a:rPr lang="ru-RU" sz="2200" dirty="0">
                <a:latin typeface="Roboto Condensed Light" pitchFamily="2" charset="0"/>
              </a:rPr>
              <a:t> </a:t>
            </a:r>
            <a:r>
              <a:rPr lang="ru-RU" sz="2200" dirty="0" err="1">
                <a:latin typeface="Roboto Condensed Light" pitchFamily="2" charset="0"/>
              </a:rPr>
              <a:t>взагалі</a:t>
            </a:r>
            <a:r>
              <a:rPr lang="ru-RU" sz="2200" dirty="0">
                <a:latin typeface="Roboto Condensed Light" pitchFamily="2" charset="0"/>
              </a:rPr>
              <a:t>. </a:t>
            </a:r>
            <a:r>
              <a:rPr lang="ru-RU" sz="2200" dirty="0" err="1">
                <a:latin typeface="Roboto Condensed Light" pitchFamily="2" charset="0"/>
              </a:rPr>
              <a:t>Рішення</a:t>
            </a:r>
            <a:r>
              <a:rPr lang="ru-RU" sz="2200" dirty="0">
                <a:latin typeface="Roboto Condensed Light" pitchFamily="2" charset="0"/>
              </a:rPr>
              <a:t> суду, </a:t>
            </a:r>
            <a:r>
              <a:rPr lang="ru-RU" sz="2200" dirty="0" err="1">
                <a:latin typeface="Roboto Condensed Light" pitchFamily="2" charset="0"/>
              </a:rPr>
              <a:t>яким</a:t>
            </a:r>
            <a:r>
              <a:rPr lang="ru-RU" sz="2200" dirty="0">
                <a:latin typeface="Roboto Condensed Light" pitchFamily="2" charset="0"/>
              </a:rPr>
              <a:t> </a:t>
            </a:r>
            <a:r>
              <a:rPr lang="ru-RU" sz="2200" dirty="0" err="1">
                <a:latin typeface="Roboto Condensed Light" pitchFamily="2" charset="0"/>
              </a:rPr>
              <a:t>вирішено</a:t>
            </a:r>
            <a:r>
              <a:rPr lang="ru-RU" sz="2200" dirty="0">
                <a:latin typeface="Roboto Condensed Light" pitchFamily="2" charset="0"/>
              </a:rPr>
              <a:t> </a:t>
            </a:r>
            <a:r>
              <a:rPr lang="ru-RU" sz="2200" dirty="0" err="1">
                <a:latin typeface="Roboto Condensed Light" pitchFamily="2" charset="0"/>
              </a:rPr>
              <a:t>спір</a:t>
            </a:r>
            <a:r>
              <a:rPr lang="ru-RU" sz="2200" dirty="0">
                <a:latin typeface="Roboto Condensed Light" pitchFamily="2" charset="0"/>
              </a:rPr>
              <a:t> </a:t>
            </a:r>
            <a:r>
              <a:rPr lang="ru-RU" sz="2200" dirty="0" err="1">
                <a:latin typeface="Roboto Condensed Light" pitchFamily="2" charset="0"/>
              </a:rPr>
              <a:t>між</a:t>
            </a:r>
            <a:r>
              <a:rPr lang="ru-RU" sz="2200" dirty="0">
                <a:latin typeface="Roboto Condensed Light" pitchFamily="2" charset="0"/>
              </a:rPr>
              <a:t> кредитором та </a:t>
            </a:r>
            <a:r>
              <a:rPr lang="ru-RU" sz="2200" dirty="0" err="1">
                <a:latin typeface="Roboto Condensed Light" pitchFamily="2" charset="0"/>
              </a:rPr>
              <a:t>боржником</a:t>
            </a:r>
            <a:r>
              <a:rPr lang="ru-RU" sz="2200" dirty="0">
                <a:latin typeface="Roboto Condensed Light" pitchFamily="2" charset="0"/>
              </a:rPr>
              <a:t> та/</a:t>
            </a:r>
            <a:r>
              <a:rPr lang="ru-RU" sz="2200" dirty="0" err="1">
                <a:latin typeface="Roboto Condensed Light" pitchFamily="2" charset="0"/>
              </a:rPr>
              <a:t>або</a:t>
            </a:r>
            <a:r>
              <a:rPr lang="ru-RU" sz="2200" dirty="0">
                <a:latin typeface="Roboto Condensed Light" pitchFamily="2" charset="0"/>
              </a:rPr>
              <a:t> поручителем </a:t>
            </a:r>
            <a:r>
              <a:rPr lang="ru-RU" sz="2200" dirty="0" err="1">
                <a:latin typeface="Roboto Condensed Light" pitchFamily="2" charset="0"/>
              </a:rPr>
              <a:t>щодо</a:t>
            </a:r>
            <a:r>
              <a:rPr lang="ru-RU" sz="2200" dirty="0">
                <a:latin typeface="Roboto Condensed Light" pitchFamily="2" charset="0"/>
              </a:rPr>
              <a:t> </a:t>
            </a:r>
            <a:r>
              <a:rPr lang="ru-RU" sz="2200" dirty="0" err="1">
                <a:latin typeface="Roboto Condensed Light" pitchFamily="2" charset="0"/>
              </a:rPr>
              <a:t>стягнення</a:t>
            </a:r>
            <a:r>
              <a:rPr lang="ru-RU" sz="2200" dirty="0">
                <a:latin typeface="Roboto Condensed Light" pitchFamily="2" charset="0"/>
              </a:rPr>
              <a:t> </a:t>
            </a:r>
            <a:r>
              <a:rPr lang="ru-RU" sz="2200" dirty="0" err="1">
                <a:latin typeface="Roboto Condensed Light" pitchFamily="2" charset="0"/>
              </a:rPr>
              <a:t>заборгованості</a:t>
            </a:r>
            <a:r>
              <a:rPr lang="ru-RU" sz="2200" dirty="0">
                <a:latin typeface="Roboto Condensed Light" pitchFamily="2" charset="0"/>
              </a:rPr>
              <a:t>, </a:t>
            </a:r>
            <a:r>
              <a:rPr lang="ru-RU" sz="2200" dirty="0" err="1">
                <a:latin typeface="Roboto Condensed Light" pitchFamily="2" charset="0"/>
              </a:rPr>
              <a:t>яким</a:t>
            </a:r>
            <a:r>
              <a:rPr lang="ru-RU" sz="2200" dirty="0">
                <a:latin typeface="Roboto Condensed Light" pitchFamily="2" charset="0"/>
              </a:rPr>
              <a:t> </a:t>
            </a:r>
            <a:r>
              <a:rPr lang="ru-RU" sz="2200" dirty="0" err="1">
                <a:latin typeface="Roboto Condensed Light" pitchFamily="2" charset="0"/>
              </a:rPr>
              <a:t>визначено</a:t>
            </a:r>
            <a:r>
              <a:rPr lang="ru-RU" sz="2200" dirty="0">
                <a:latin typeface="Roboto Condensed Light" pitchFamily="2" charset="0"/>
              </a:rPr>
              <a:t> </a:t>
            </a:r>
            <a:r>
              <a:rPr lang="ru-RU" sz="2200" dirty="0" err="1">
                <a:latin typeface="Roboto Condensed Light" pitchFamily="2" charset="0"/>
              </a:rPr>
              <a:t>розмір</a:t>
            </a:r>
            <a:r>
              <a:rPr lang="ru-RU" sz="2200" dirty="0">
                <a:latin typeface="Roboto Condensed Light" pitchFamily="2" charset="0"/>
              </a:rPr>
              <a:t> </a:t>
            </a:r>
            <a:r>
              <a:rPr lang="ru-RU" sz="2200" dirty="0" err="1">
                <a:latin typeface="Roboto Condensed Light" pitchFamily="2" charset="0"/>
              </a:rPr>
              <a:t>такої</a:t>
            </a:r>
            <a:r>
              <a:rPr lang="ru-RU" sz="2200" dirty="0">
                <a:latin typeface="Roboto Condensed Light" pitchFamily="2" charset="0"/>
              </a:rPr>
              <a:t> </a:t>
            </a:r>
            <a:r>
              <a:rPr lang="ru-RU" sz="2200" dirty="0" err="1">
                <a:latin typeface="Roboto Condensed Light" pitchFamily="2" charset="0"/>
              </a:rPr>
              <a:t>заборгованості</a:t>
            </a:r>
            <a:r>
              <a:rPr lang="ru-RU" sz="2200" dirty="0">
                <a:latin typeface="Roboto Condensed Light" pitchFamily="2" charset="0"/>
              </a:rPr>
              <a:t>, не </a:t>
            </a:r>
            <a:r>
              <a:rPr lang="ru-RU" sz="2200" dirty="0" err="1">
                <a:latin typeface="Roboto Condensed Light" pitchFamily="2" charset="0"/>
              </a:rPr>
              <a:t>має</a:t>
            </a:r>
            <a:r>
              <a:rPr lang="ru-RU" sz="2200" dirty="0">
                <a:latin typeface="Roboto Condensed Light" pitchFamily="2" charset="0"/>
              </a:rPr>
              <a:t> </a:t>
            </a:r>
            <a:r>
              <a:rPr lang="ru-RU" sz="2200" dirty="0" err="1">
                <a:latin typeface="Roboto Condensed Light" pitchFamily="2" charset="0"/>
              </a:rPr>
              <a:t>преюдиційного</a:t>
            </a:r>
            <a:r>
              <a:rPr lang="ru-RU" sz="2200" dirty="0">
                <a:latin typeface="Roboto Condensed Light" pitchFamily="2" charset="0"/>
              </a:rPr>
              <a:t> характеру для </a:t>
            </a:r>
            <a:r>
              <a:rPr lang="ru-RU" sz="2200" dirty="0" err="1">
                <a:latin typeface="Roboto Condensed Light" pitchFamily="2" charset="0"/>
              </a:rPr>
              <a:t>заставодавця</a:t>
            </a:r>
            <a:r>
              <a:rPr lang="ru-RU" sz="2200" dirty="0">
                <a:latin typeface="Roboto Condensed Light" pitchFamily="2" charset="0"/>
              </a:rPr>
              <a:t> (</a:t>
            </a:r>
            <a:r>
              <a:rPr lang="ru-RU" sz="2200" dirty="0" err="1">
                <a:latin typeface="Roboto Condensed Light" pitchFamily="2" charset="0"/>
              </a:rPr>
              <a:t>іпотекодавця</a:t>
            </a:r>
            <a:r>
              <a:rPr lang="ru-RU" sz="2200" dirty="0">
                <a:latin typeface="Roboto Condensed Light" pitchFamily="2" charset="0"/>
              </a:rPr>
              <a:t>, </a:t>
            </a:r>
            <a:r>
              <a:rPr lang="ru-RU" sz="2200" dirty="0" err="1">
                <a:latin typeface="Roboto Condensed Light" pitchFamily="2" charset="0"/>
              </a:rPr>
              <a:t>майнового</a:t>
            </a:r>
            <a:r>
              <a:rPr lang="ru-RU" sz="2200" dirty="0">
                <a:latin typeface="Roboto Condensed Light" pitchFamily="2" charset="0"/>
              </a:rPr>
              <a:t> поручителя) за </a:t>
            </a:r>
            <a:r>
              <a:rPr lang="ru-RU" sz="2200" dirty="0" err="1">
                <a:latin typeface="Roboto Condensed Light" pitchFamily="2" charset="0"/>
              </a:rPr>
              <a:t>основним</a:t>
            </a:r>
            <a:r>
              <a:rPr lang="ru-RU" sz="2200" dirty="0">
                <a:latin typeface="Roboto Condensed Light" pitchFamily="2" charset="0"/>
              </a:rPr>
              <a:t> </a:t>
            </a:r>
            <a:r>
              <a:rPr lang="ru-RU" sz="2200" dirty="0" err="1">
                <a:latin typeface="Roboto Condensed Light" pitchFamily="2" charset="0"/>
              </a:rPr>
              <a:t>кредитним</a:t>
            </a:r>
            <a:r>
              <a:rPr lang="ru-RU" sz="2200" dirty="0">
                <a:latin typeface="Roboto Condensed Light" pitchFamily="2" charset="0"/>
              </a:rPr>
              <a:t> зобов`язанням і за </a:t>
            </a:r>
            <a:r>
              <a:rPr lang="ru-RU" sz="2200" dirty="0" err="1">
                <a:latin typeface="Roboto Condensed Light" pitchFamily="2" charset="0"/>
              </a:rPr>
              <a:t>загальним</a:t>
            </a:r>
            <a:r>
              <a:rPr lang="ru-RU" sz="2200" dirty="0">
                <a:latin typeface="Roboto Condensed Light" pitchFamily="2" charset="0"/>
              </a:rPr>
              <a:t> правилом не </a:t>
            </a:r>
            <a:r>
              <a:rPr lang="ru-RU" sz="2200" dirty="0" err="1">
                <a:latin typeface="Roboto Condensed Light" pitchFamily="2" charset="0"/>
              </a:rPr>
              <a:t>може</a:t>
            </a:r>
            <a:r>
              <a:rPr lang="ru-RU" sz="2200" dirty="0">
                <a:latin typeface="Roboto Condensed Light" pitchFamily="2" charset="0"/>
              </a:rPr>
              <a:t> бути </a:t>
            </a:r>
            <a:r>
              <a:rPr lang="ru-RU" sz="2200" dirty="0" err="1">
                <a:latin typeface="Roboto Condensed Light" pitchFamily="2" charset="0"/>
              </a:rPr>
              <a:t>оскаржено</a:t>
            </a:r>
            <a:r>
              <a:rPr lang="ru-RU" sz="2200" dirty="0">
                <a:latin typeface="Roboto Condensed Light" pitchFamily="2" charset="0"/>
              </a:rPr>
              <a:t> в </a:t>
            </a:r>
            <a:r>
              <a:rPr lang="ru-RU" sz="2200" dirty="0" err="1">
                <a:latin typeface="Roboto Condensed Light" pitchFamily="2" charset="0"/>
              </a:rPr>
              <a:t>апеляційному</a:t>
            </a:r>
            <a:r>
              <a:rPr lang="ru-RU" sz="2200" dirty="0">
                <a:latin typeface="Roboto Condensed Light" pitchFamily="2" charset="0"/>
              </a:rPr>
              <a:t> порядку такою особою у </a:t>
            </a:r>
            <a:r>
              <a:rPr lang="ru-RU" sz="2200" dirty="0" err="1">
                <a:latin typeface="Roboto Condensed Light" pitchFamily="2" charset="0"/>
              </a:rPr>
              <a:t>разі</a:t>
            </a:r>
            <a:r>
              <a:rPr lang="ru-RU" sz="2200" dirty="0">
                <a:latin typeface="Roboto Condensed Light" pitchFamily="2" charset="0"/>
              </a:rPr>
              <a:t> </a:t>
            </a:r>
            <a:r>
              <a:rPr lang="ru-RU" sz="2200" dirty="0" err="1">
                <a:latin typeface="Roboto Condensed Light" pitchFamily="2" charset="0"/>
              </a:rPr>
              <a:t>її</a:t>
            </a:r>
            <a:r>
              <a:rPr lang="ru-RU" sz="2200" dirty="0">
                <a:latin typeface="Roboto Condensed Light" pitchFamily="2" charset="0"/>
              </a:rPr>
              <a:t> не </a:t>
            </a:r>
            <a:r>
              <a:rPr lang="ru-RU" sz="2200" dirty="0" err="1">
                <a:latin typeface="Roboto Condensed Light" pitchFamily="2" charset="0"/>
              </a:rPr>
              <a:t>залучення</a:t>
            </a:r>
            <a:r>
              <a:rPr lang="ru-RU" sz="2200" dirty="0">
                <a:latin typeface="Roboto Condensed Light" pitchFamily="2" charset="0"/>
              </a:rPr>
              <a:t> до </a:t>
            </a:r>
            <a:r>
              <a:rPr lang="ru-RU" sz="2200" dirty="0" err="1">
                <a:latin typeface="Roboto Condensed Light" pitchFamily="2" charset="0"/>
              </a:rPr>
              <a:t>участі</a:t>
            </a:r>
            <a:r>
              <a:rPr lang="ru-RU" sz="2200" dirty="0">
                <a:latin typeface="Roboto Condensed Light" pitchFamily="2" charset="0"/>
              </a:rPr>
              <a:t> у </a:t>
            </a:r>
            <a:r>
              <a:rPr lang="ru-RU" sz="2200" dirty="0" err="1">
                <a:latin typeface="Roboto Condensed Light" pitchFamily="2" charset="0"/>
              </a:rPr>
              <a:t>справі</a:t>
            </a:r>
            <a:r>
              <a:rPr lang="ru-RU" sz="2200" dirty="0">
                <a:latin typeface="Roboto Condensed Light" pitchFamily="2" charset="0"/>
              </a:rPr>
              <a:t>.</a:t>
            </a:r>
            <a:br>
              <a:rPr lang="ru-RU" sz="2200" dirty="0">
                <a:latin typeface="Roboto Condensed Light" pitchFamily="2" charset="0"/>
              </a:rPr>
            </a:br>
            <a:br>
              <a:rPr lang="ru-RU" sz="2200" dirty="0">
                <a:latin typeface="Roboto Condensed Light" pitchFamily="2" charset="0"/>
              </a:rPr>
            </a:br>
            <a:br>
              <a:rPr lang="ru-RU" sz="2200" dirty="0">
                <a:latin typeface="Roboto Condensed Light" pitchFamily="2" charset="0"/>
              </a:rPr>
            </a:br>
            <a:br>
              <a:rPr lang="ru-RU" sz="1800" dirty="0">
                <a:latin typeface="Roboto Condensed Light" pitchFamily="2" charset="0"/>
              </a:rPr>
            </a:b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1261884"/>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a:t>
            </a:r>
            <a:r>
              <a:rPr lang="ru-RU" dirty="0" err="1">
                <a:solidFill>
                  <a:schemeClr val="bg1"/>
                </a:solidFill>
                <a:latin typeface="Roboto Condensed Light" pitchFamily="2" charset="0"/>
              </a:rPr>
              <a:t>Великої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Верховного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12 </a:t>
            </a:r>
            <a:r>
              <a:rPr lang="ru-RU" dirty="0" err="1">
                <a:solidFill>
                  <a:schemeClr val="bg1"/>
                </a:solidFill>
                <a:latin typeface="Roboto Condensed Light" pitchFamily="2" charset="0"/>
              </a:rPr>
              <a:t>травня</a:t>
            </a:r>
            <a:r>
              <a:rPr lang="ru-RU" dirty="0">
                <a:solidFill>
                  <a:schemeClr val="bg1"/>
                </a:solidFill>
                <a:latin typeface="Roboto Condensed Light" pitchFamily="2" charset="0"/>
              </a:rPr>
              <a:t> 2020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921/730/13-г/3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12-6гс20) </a:t>
            </a:r>
          </a:p>
          <a:p>
            <a:pPr algn="ctr" defTabSz="914400"/>
            <a:endParaRPr lang="ru-RU" dirty="0">
              <a:solidFill>
                <a:schemeClr val="bg1"/>
              </a:solidFill>
              <a:latin typeface="Roboto Condensed Light" pitchFamily="2" charset="0"/>
            </a:endParaRPr>
          </a:p>
          <a:p>
            <a:pPr algn="ctr" defTabSz="914400"/>
            <a:r>
              <a:rPr lang="ru-RU" dirty="0" err="1">
                <a:solidFill>
                  <a:schemeClr val="bg1"/>
                </a:solidFill>
                <a:latin typeface="Roboto Condensed Light" pitchFamily="2" charset="0"/>
              </a:rPr>
              <a:t>Розмір</a:t>
            </a:r>
            <a:r>
              <a:rPr lang="ru-RU" dirty="0">
                <a:solidFill>
                  <a:schemeClr val="bg1"/>
                </a:solidFill>
                <a:latin typeface="Roboto Condensed Light" pitchFamily="2" charset="0"/>
              </a:rPr>
              <a:t> боргу / </a:t>
            </a:r>
            <a:r>
              <a:rPr lang="ru-RU" dirty="0" err="1">
                <a:solidFill>
                  <a:schemeClr val="bg1"/>
                </a:solidFill>
                <a:latin typeface="Roboto Condensed Light" pitchFamily="2" charset="0"/>
              </a:rPr>
              <a:t>преюдиція</a:t>
            </a:r>
            <a:r>
              <a:rPr lang="ru-RU" dirty="0">
                <a:solidFill>
                  <a:schemeClr val="bg1"/>
                </a:solidFill>
                <a:latin typeface="Roboto Condensed Light" pitchFamily="2" charset="0"/>
              </a:rPr>
              <a:t>?!</a:t>
            </a:r>
          </a:p>
        </p:txBody>
      </p:sp>
    </p:spTree>
    <p:extLst>
      <p:ext uri="{BB962C8B-B14F-4D97-AF65-F5344CB8AC3E}">
        <p14:creationId xmlns:p14="http://schemas.microsoft.com/office/powerpoint/2010/main" val="3670476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8" y="1762125"/>
            <a:ext cx="9403882" cy="5959475"/>
          </a:xfrm>
        </p:spPr>
        <p:txBody>
          <a:bodyPr/>
          <a:lstStyle/>
          <a:p>
            <a:pPr algn="just"/>
            <a:r>
              <a:rPr lang="uk-UA" sz="2200" dirty="0">
                <a:latin typeface="Roboto Condensed Light" pitchFamily="2" charset="0"/>
              </a:rPr>
              <a:t>Згідно з частиною третьою статті 9 Закону № 898-ІV </a:t>
            </a:r>
            <a:r>
              <a:rPr lang="uk-UA" sz="2200" dirty="0" err="1">
                <a:latin typeface="Roboto Condensed Light" pitchFamily="2" charset="0"/>
              </a:rPr>
              <a:t>іпотекодавець</a:t>
            </a:r>
            <a:r>
              <a:rPr lang="uk-UA" sz="2200" dirty="0">
                <a:latin typeface="Roboto Condensed Light" pitchFamily="2" charset="0"/>
              </a:rPr>
              <a:t> має право виключно на підставі згоди іпотекодержателя, зокрема передавати предмет іпотеки в спільну діяльність, лізинг, оренду, користування. Правочин щодо відчуження </a:t>
            </a:r>
            <a:r>
              <a:rPr lang="uk-UA" sz="2200" dirty="0" err="1">
                <a:latin typeface="Roboto Condensed Light" pitchFamily="2" charset="0"/>
              </a:rPr>
              <a:t>іпотекодавцем</a:t>
            </a:r>
            <a:r>
              <a:rPr lang="uk-UA" sz="2200" dirty="0">
                <a:latin typeface="Roboto Condensed Light" pitchFamily="2" charset="0"/>
              </a:rPr>
              <a:t> переданого в іпотеку майна або його передачі в наступну іпотеку, спільну діяльність, лізинг, оренду чи користування без згоди іпотекодержателя є недійсним (частина третя статті 12 Закону № 898-ІV). У матеріалах справи відсутні будь-які докази, які б підтверджували надання </a:t>
            </a:r>
            <a:r>
              <a:rPr lang="uk-UA" sz="2200" dirty="0" err="1">
                <a:latin typeface="Roboto Condensed Light" pitchFamily="2" charset="0"/>
              </a:rPr>
              <a:t>іпотекодержателем</a:t>
            </a:r>
            <a:r>
              <a:rPr lang="uk-UA" sz="2200" dirty="0">
                <a:latin typeface="Roboto Condensed Light" pitchFamily="2" charset="0"/>
              </a:rPr>
              <a:t> майна на момент укладення договору згоди на передачу в оренду предмета іпотеки. Кожна особа має право звернутися до суду за захистом свого особистого не майнового або майнового права та інтересу. Способами захисту цивільних прав та інтересів можуть бути, зокрема припинення дії, яка порушує право (частина 1, пункт 3 частини другої статті 16 ЦК України). За таких обставин суди дійшли обґрунтованого висновку про те, що договір оренди № 7 від 31 січня 2015 року є недійсним, оскільки його недійсність встановлена законом, та відповідно до положень статті 215 ЦК України – </a:t>
            </a:r>
            <a:r>
              <a:rPr lang="uk-UA" sz="2200" b="1" u="sng" dirty="0">
                <a:latin typeface="Roboto Condensed Light" pitchFamily="2" charset="0"/>
              </a:rPr>
              <a:t>нікчемним</a:t>
            </a:r>
            <a:br>
              <a:rPr lang="ru-RU" sz="2200" dirty="0">
                <a:latin typeface="Roboto Condensed Light" pitchFamily="2" charset="0"/>
              </a:rPr>
            </a:br>
            <a:br>
              <a:rPr lang="ru-RU" sz="1800" dirty="0">
                <a:latin typeface="Roboto Condensed Light" pitchFamily="2" charset="0"/>
              </a:rPr>
            </a:br>
            <a:br>
              <a:rPr lang="ru-RU" sz="1800" dirty="0">
                <a:latin typeface="Roboto Condensed Light" pitchFamily="2" charset="0"/>
              </a:rPr>
            </a:b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a:t>
            </a:r>
            <a:r>
              <a:rPr lang="ru-RU" dirty="0" err="1">
                <a:solidFill>
                  <a:schemeClr val="bg1"/>
                </a:solidFill>
                <a:latin typeface="Roboto Condensed Light" pitchFamily="2" charset="0"/>
              </a:rPr>
              <a:t>Великої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Верховного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29 </a:t>
            </a:r>
            <a:r>
              <a:rPr lang="ru-RU" dirty="0" err="1">
                <a:solidFill>
                  <a:schemeClr val="bg1"/>
                </a:solidFill>
                <a:latin typeface="Roboto Condensed Light" pitchFamily="2" charset="0"/>
              </a:rPr>
              <a:t>травня</a:t>
            </a:r>
            <a:r>
              <a:rPr lang="ru-RU" dirty="0">
                <a:solidFill>
                  <a:schemeClr val="bg1"/>
                </a:solidFill>
                <a:latin typeface="Roboto Condensed Light" pitchFamily="2" charset="0"/>
              </a:rPr>
              <a:t> 2019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501/1703/16-ц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14-138цс19) </a:t>
            </a:r>
          </a:p>
          <a:p>
            <a:pPr algn="ctr" defTabSz="914400"/>
            <a:endParaRPr lang="ru-RU" dirty="0">
              <a:solidFill>
                <a:schemeClr val="bg1"/>
              </a:solidFill>
              <a:latin typeface="Roboto Condensed Light" pitchFamily="2" charset="0"/>
            </a:endParaRPr>
          </a:p>
        </p:txBody>
      </p:sp>
      <p:sp>
        <p:nvSpPr>
          <p:cNvPr id="5" name="Rectangle 4"/>
          <p:cNvSpPr>
            <a:spLocks noChangeArrowheads="1"/>
          </p:cNvSpPr>
          <p:nvPr/>
        </p:nvSpPr>
        <p:spPr bwMode="auto">
          <a:xfrm>
            <a:off x="1728679" y="1463773"/>
            <a:ext cx="8407616" cy="384721"/>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anose="02000000000000000000" pitchFamily="2" charset="0"/>
                <a:ea typeface="Roboto Condensed Light" panose="02000000000000000000" pitchFamily="2" charset="0"/>
              </a:rPr>
              <a:t>Ст. 12 Закону </a:t>
            </a:r>
            <a:r>
              <a:rPr lang="ru-RU" dirty="0" err="1">
                <a:solidFill>
                  <a:schemeClr val="bg1"/>
                </a:solidFill>
                <a:latin typeface="Roboto Condensed Light" panose="02000000000000000000" pitchFamily="2" charset="0"/>
                <a:ea typeface="Roboto Condensed Light" panose="02000000000000000000" pitchFamily="2" charset="0"/>
              </a:rPr>
              <a:t>України</a:t>
            </a:r>
            <a:r>
              <a:rPr lang="ru-RU" dirty="0">
                <a:solidFill>
                  <a:schemeClr val="bg1"/>
                </a:solidFill>
                <a:latin typeface="Roboto Condensed Light" panose="02000000000000000000" pitchFamily="2" charset="0"/>
                <a:ea typeface="Roboto Condensed Light" panose="02000000000000000000" pitchFamily="2" charset="0"/>
              </a:rPr>
              <a:t> «Про </a:t>
            </a:r>
            <a:r>
              <a:rPr lang="ru-RU" dirty="0" err="1">
                <a:solidFill>
                  <a:schemeClr val="bg1"/>
                </a:solidFill>
                <a:latin typeface="Roboto Condensed Light" panose="02000000000000000000" pitchFamily="2" charset="0"/>
                <a:ea typeface="Roboto Condensed Light" panose="02000000000000000000" pitchFamily="2" charset="0"/>
              </a:rPr>
              <a:t>іпотеку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нікчемність</a:t>
            </a:r>
            <a:r>
              <a:rPr lang="ru-RU" dirty="0">
                <a:solidFill>
                  <a:schemeClr val="bg1"/>
                </a:solidFill>
                <a:latin typeface="Roboto Condensed Light" panose="02000000000000000000" pitchFamily="2" charset="0"/>
                <a:ea typeface="Roboto Condensed Light" panose="02000000000000000000" pitchFamily="2" charset="0"/>
              </a:rPr>
              <a:t>/</a:t>
            </a:r>
            <a:r>
              <a:rPr lang="ru-RU" dirty="0" err="1">
                <a:solidFill>
                  <a:schemeClr val="bg1"/>
                </a:solidFill>
                <a:latin typeface="Roboto Condensed Light" panose="02000000000000000000" pitchFamily="2" charset="0"/>
                <a:ea typeface="Roboto Condensed Light" panose="02000000000000000000" pitchFamily="2" charset="0"/>
              </a:rPr>
              <a:t>оспорюваність</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367131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462014" y="2069432"/>
            <a:ext cx="10127198" cy="4029645"/>
          </a:xfrm>
        </p:spPr>
        <p:txBody>
          <a:bodyPr/>
          <a:lstStyle/>
          <a:p>
            <a:pPr algn="just"/>
            <a:r>
              <a:rPr lang="ru-RU" sz="2600" dirty="0" err="1">
                <a:latin typeface="Roboto Condensed Light" pitchFamily="2" charset="0"/>
              </a:rPr>
              <a:t>Визнання</a:t>
            </a:r>
            <a:r>
              <a:rPr lang="ru-RU" sz="2600" dirty="0">
                <a:latin typeface="Roboto Condensed Light" pitchFamily="2" charset="0"/>
              </a:rPr>
              <a:t> </a:t>
            </a:r>
            <a:r>
              <a:rPr lang="ru-RU" sz="2600" dirty="0" err="1">
                <a:latin typeface="Roboto Condensed Light" pitchFamily="2" charset="0"/>
              </a:rPr>
              <a:t>нікчемного</a:t>
            </a:r>
            <a:r>
              <a:rPr lang="ru-RU" sz="2600" dirty="0">
                <a:latin typeface="Roboto Condensed Light" pitchFamily="2" charset="0"/>
              </a:rPr>
              <a:t> </a:t>
            </a:r>
            <a:r>
              <a:rPr lang="ru-RU" sz="2600" dirty="0" err="1">
                <a:latin typeface="Roboto Condensed Light" pitchFamily="2" charset="0"/>
              </a:rPr>
              <a:t>правочину</a:t>
            </a:r>
            <a:r>
              <a:rPr lang="ru-RU" sz="2600" dirty="0">
                <a:latin typeface="Roboto Condensed Light" pitchFamily="2" charset="0"/>
              </a:rPr>
              <a:t> </a:t>
            </a:r>
            <a:r>
              <a:rPr lang="ru-RU" sz="2600" dirty="0" err="1">
                <a:latin typeface="Roboto Condensed Light" pitchFamily="2" charset="0"/>
              </a:rPr>
              <a:t>недійсним</a:t>
            </a:r>
            <a:r>
              <a:rPr lang="ru-RU" sz="2600" dirty="0">
                <a:latin typeface="Roboto Condensed Light" pitchFamily="2" charset="0"/>
              </a:rPr>
              <a:t> за </a:t>
            </a:r>
            <a:r>
              <a:rPr lang="ru-RU" sz="2600" dirty="0" err="1">
                <a:latin typeface="Roboto Condensed Light" pitchFamily="2" charset="0"/>
              </a:rPr>
              <a:t>вимогою</a:t>
            </a:r>
            <a:r>
              <a:rPr lang="ru-RU" sz="2600" dirty="0">
                <a:latin typeface="Roboto Condensed Light" pitchFamily="2" charset="0"/>
              </a:rPr>
              <a:t> </a:t>
            </a:r>
            <a:r>
              <a:rPr lang="ru-RU" sz="2600" dirty="0" err="1">
                <a:latin typeface="Roboto Condensed Light" pitchFamily="2" charset="0"/>
              </a:rPr>
              <a:t>його</a:t>
            </a:r>
            <a:r>
              <a:rPr lang="ru-RU" sz="2600" dirty="0">
                <a:latin typeface="Roboto Condensed Light" pitchFamily="2" charset="0"/>
              </a:rPr>
              <a:t> </a:t>
            </a:r>
            <a:r>
              <a:rPr lang="ru-RU" sz="2600" dirty="0" err="1">
                <a:latin typeface="Roboto Condensed Light" pitchFamily="2" charset="0"/>
              </a:rPr>
              <a:t>сторони</a:t>
            </a:r>
            <a:r>
              <a:rPr lang="ru-RU" sz="2600" dirty="0">
                <a:latin typeface="Roboto Condensed Light" pitchFamily="2" charset="0"/>
              </a:rPr>
              <a:t> не є </a:t>
            </a:r>
            <a:r>
              <a:rPr lang="ru-RU" sz="2600" dirty="0" err="1">
                <a:latin typeface="Roboto Condensed Light" pitchFamily="2" charset="0"/>
              </a:rPr>
              <a:t>належним</a:t>
            </a:r>
            <a:r>
              <a:rPr lang="ru-RU" sz="2600" dirty="0">
                <a:latin typeface="Roboto Condensed Light" pitchFamily="2" charset="0"/>
              </a:rPr>
              <a:t> способом </a:t>
            </a:r>
            <a:r>
              <a:rPr lang="ru-RU" sz="2600" dirty="0" err="1">
                <a:latin typeface="Roboto Condensed Light" pitchFamily="2" charset="0"/>
              </a:rPr>
              <a:t>захисту</a:t>
            </a:r>
            <a:r>
              <a:rPr lang="ru-RU" sz="2600" dirty="0">
                <a:latin typeface="Roboto Condensed Light" pitchFamily="2" charset="0"/>
              </a:rPr>
              <a:t> прав, </a:t>
            </a:r>
            <a:r>
              <a:rPr lang="ru-RU" sz="2600" dirty="0" err="1">
                <a:latin typeface="Roboto Condensed Light" pitchFamily="2" charset="0"/>
              </a:rPr>
              <a:t>оскільки</a:t>
            </a:r>
            <a:r>
              <a:rPr lang="ru-RU" sz="2600" dirty="0">
                <a:latin typeface="Roboto Condensed Light" pitchFamily="2" charset="0"/>
              </a:rPr>
              <a:t> не </a:t>
            </a:r>
            <a:r>
              <a:rPr lang="ru-RU" sz="2600" dirty="0" err="1">
                <a:latin typeface="Roboto Condensed Light" pitchFamily="2" charset="0"/>
              </a:rPr>
              <a:t>призведе</a:t>
            </a:r>
            <a:r>
              <a:rPr lang="ru-RU" sz="2600" dirty="0">
                <a:latin typeface="Roboto Condensed Light" pitchFamily="2" charset="0"/>
              </a:rPr>
              <a:t> до реального </a:t>
            </a:r>
            <a:r>
              <a:rPr lang="ru-RU" sz="2600" dirty="0" err="1">
                <a:latin typeface="Roboto Condensed Light" pitchFamily="2" charset="0"/>
              </a:rPr>
              <a:t>відновлення</a:t>
            </a:r>
            <a:r>
              <a:rPr lang="ru-RU" sz="2600" dirty="0">
                <a:latin typeface="Roboto Condensed Light" pitchFamily="2" charset="0"/>
              </a:rPr>
              <a:t> </a:t>
            </a:r>
            <a:r>
              <a:rPr lang="ru-RU" sz="2600" dirty="0" err="1">
                <a:latin typeface="Roboto Condensed Light" pitchFamily="2" charset="0"/>
              </a:rPr>
              <a:t>порушених</a:t>
            </a:r>
            <a:r>
              <a:rPr lang="ru-RU" sz="2600" dirty="0">
                <a:latin typeface="Roboto Condensed Light" pitchFamily="2" charset="0"/>
              </a:rPr>
              <a:t> прав </a:t>
            </a:r>
            <a:r>
              <a:rPr lang="ru-RU" sz="2600" dirty="0" err="1">
                <a:latin typeface="Roboto Condensed Light" pitchFamily="2" charset="0"/>
              </a:rPr>
              <a:t>позивача</a:t>
            </a:r>
            <a:r>
              <a:rPr lang="ru-RU" sz="2600" dirty="0">
                <a:latin typeface="Roboto Condensed Light" pitchFamily="2" charset="0"/>
              </a:rPr>
              <a:t>, </a:t>
            </a:r>
            <a:r>
              <a:rPr lang="ru-RU" sz="2600" dirty="0" err="1">
                <a:latin typeface="Roboto Condensed Light" pitchFamily="2" charset="0"/>
              </a:rPr>
              <a:t>адже</a:t>
            </a:r>
            <a:r>
              <a:rPr lang="ru-RU" sz="2600" dirty="0">
                <a:latin typeface="Roboto Condensed Light" pitchFamily="2" charset="0"/>
              </a:rPr>
              <a:t> </a:t>
            </a:r>
            <a:r>
              <a:rPr lang="ru-RU" sz="2600" dirty="0" err="1">
                <a:latin typeface="Roboto Condensed Light" pitchFamily="2" charset="0"/>
              </a:rPr>
              <a:t>нікчемний</a:t>
            </a:r>
            <a:r>
              <a:rPr lang="ru-RU" sz="2600" dirty="0">
                <a:latin typeface="Roboto Condensed Light" pitchFamily="2" charset="0"/>
              </a:rPr>
              <a:t> </a:t>
            </a:r>
            <a:r>
              <a:rPr lang="ru-RU" sz="2600" dirty="0" err="1">
                <a:latin typeface="Roboto Condensed Light" pitchFamily="2" charset="0"/>
              </a:rPr>
              <a:t>правочин</a:t>
            </a:r>
            <a:r>
              <a:rPr lang="ru-RU" sz="2600" dirty="0">
                <a:latin typeface="Roboto Condensed Light" pitchFamily="2" charset="0"/>
              </a:rPr>
              <a:t> є </a:t>
            </a:r>
            <a:r>
              <a:rPr lang="ru-RU" sz="2600" dirty="0" err="1">
                <a:latin typeface="Roboto Condensed Light" pitchFamily="2" charset="0"/>
              </a:rPr>
              <a:t>недійсним</a:t>
            </a:r>
            <a:r>
              <a:rPr lang="ru-RU" sz="2600" dirty="0">
                <a:latin typeface="Roboto Condensed Light" pitchFamily="2" charset="0"/>
              </a:rPr>
              <a:t> у силу закону. За </a:t>
            </a:r>
            <a:r>
              <a:rPr lang="ru-RU" sz="2600" dirty="0" err="1">
                <a:latin typeface="Roboto Condensed Light" pitchFamily="2" charset="0"/>
              </a:rPr>
              <a:t>наявності</a:t>
            </a:r>
            <a:r>
              <a:rPr lang="ru-RU" sz="2600" dirty="0">
                <a:latin typeface="Roboto Condensed Light" pitchFamily="2" charset="0"/>
              </a:rPr>
              <a:t> спору </a:t>
            </a:r>
            <a:r>
              <a:rPr lang="ru-RU" sz="2600" dirty="0" err="1">
                <a:latin typeface="Roboto Condensed Light" pitchFamily="2" charset="0"/>
              </a:rPr>
              <a:t>щодо</a:t>
            </a:r>
            <a:r>
              <a:rPr lang="ru-RU" sz="2600" dirty="0">
                <a:latin typeface="Roboto Condensed Light" pitchFamily="2" charset="0"/>
              </a:rPr>
              <a:t> </a:t>
            </a:r>
            <a:r>
              <a:rPr lang="ru-RU" sz="2600" dirty="0" err="1">
                <a:latin typeface="Roboto Condensed Light" pitchFamily="2" charset="0"/>
              </a:rPr>
              <a:t>правових</a:t>
            </a:r>
            <a:r>
              <a:rPr lang="ru-RU" sz="2600" dirty="0">
                <a:latin typeface="Roboto Condensed Light" pitchFamily="2" charset="0"/>
              </a:rPr>
              <a:t> </a:t>
            </a:r>
            <a:r>
              <a:rPr lang="ru-RU" sz="2600" dirty="0" err="1">
                <a:latin typeface="Roboto Condensed Light" pitchFamily="2" charset="0"/>
              </a:rPr>
              <a:t>наслідків</a:t>
            </a:r>
            <a:r>
              <a:rPr lang="ru-RU" sz="2600" dirty="0">
                <a:latin typeface="Roboto Condensed Light" pitchFamily="2" charset="0"/>
              </a:rPr>
              <a:t> </a:t>
            </a:r>
            <a:r>
              <a:rPr lang="ru-RU" sz="2600" dirty="0" err="1">
                <a:latin typeface="Roboto Condensed Light" pitchFamily="2" charset="0"/>
              </a:rPr>
              <a:t>недійсного</a:t>
            </a:r>
            <a:r>
              <a:rPr lang="ru-RU" sz="2600" dirty="0">
                <a:latin typeface="Roboto Condensed Light" pitchFamily="2" charset="0"/>
              </a:rPr>
              <a:t> </a:t>
            </a:r>
            <a:r>
              <a:rPr lang="ru-RU" sz="2600" dirty="0" err="1">
                <a:latin typeface="Roboto Condensed Light" pitchFamily="2" charset="0"/>
              </a:rPr>
              <a:t>правочину</a:t>
            </a:r>
            <a:r>
              <a:rPr lang="ru-RU" sz="2600" dirty="0">
                <a:latin typeface="Roboto Condensed Light" pitchFamily="2" charset="0"/>
              </a:rPr>
              <a:t>, одна </a:t>
            </a:r>
            <a:r>
              <a:rPr lang="ru-RU" sz="2600" dirty="0" err="1">
                <a:latin typeface="Roboto Condensed Light" pitchFamily="2" charset="0"/>
              </a:rPr>
              <a:t>зі</a:t>
            </a:r>
            <a:r>
              <a:rPr lang="ru-RU" sz="2600" dirty="0">
                <a:latin typeface="Roboto Condensed Light" pitchFamily="2" charset="0"/>
              </a:rPr>
              <a:t> </a:t>
            </a:r>
            <a:r>
              <a:rPr lang="ru-RU" sz="2600" dirty="0" err="1">
                <a:latin typeface="Roboto Condensed Light" pitchFamily="2" charset="0"/>
              </a:rPr>
              <a:t>сторін</a:t>
            </a:r>
            <a:r>
              <a:rPr lang="ru-RU" sz="2600" dirty="0">
                <a:latin typeface="Roboto Condensed Light" pitchFamily="2" charset="0"/>
              </a:rPr>
              <a:t> </a:t>
            </a:r>
            <a:r>
              <a:rPr lang="ru-RU" sz="2600" dirty="0" err="1">
                <a:latin typeface="Roboto Condensed Light" pitchFamily="2" charset="0"/>
              </a:rPr>
              <a:t>якого</a:t>
            </a:r>
            <a:r>
              <a:rPr lang="ru-RU" sz="2600" dirty="0">
                <a:latin typeface="Roboto Condensed Light" pitchFamily="2" charset="0"/>
              </a:rPr>
              <a:t> </a:t>
            </a:r>
            <a:r>
              <a:rPr lang="ru-RU" sz="2600" dirty="0" err="1">
                <a:latin typeface="Roboto Condensed Light" pitchFamily="2" charset="0"/>
              </a:rPr>
              <a:t>чи</a:t>
            </a:r>
            <a:r>
              <a:rPr lang="ru-RU" sz="2600" dirty="0">
                <a:latin typeface="Roboto Condensed Light" pitchFamily="2" charset="0"/>
              </a:rPr>
              <a:t> </a:t>
            </a:r>
            <a:r>
              <a:rPr lang="ru-RU" sz="2600" dirty="0" err="1">
                <a:latin typeface="Roboto Condensed Light" pitchFamily="2" charset="0"/>
              </a:rPr>
              <a:t>інша</a:t>
            </a:r>
            <a:r>
              <a:rPr lang="ru-RU" sz="2600" dirty="0">
                <a:latin typeface="Roboto Condensed Light" pitchFamily="2" charset="0"/>
              </a:rPr>
              <a:t> </a:t>
            </a:r>
            <a:r>
              <a:rPr lang="ru-RU" sz="2600" dirty="0" err="1">
                <a:latin typeface="Roboto Condensed Light" pitchFamily="2" charset="0"/>
              </a:rPr>
              <a:t>заінтересована</a:t>
            </a:r>
            <a:r>
              <a:rPr lang="ru-RU" sz="2600" dirty="0">
                <a:latin typeface="Roboto Condensed Light" pitchFamily="2" charset="0"/>
              </a:rPr>
              <a:t> особа </a:t>
            </a:r>
            <a:r>
              <a:rPr lang="ru-RU" sz="2600" dirty="0" err="1">
                <a:latin typeface="Roboto Condensed Light" pitchFamily="2" charset="0"/>
              </a:rPr>
              <a:t>вважає</a:t>
            </a:r>
            <a:r>
              <a:rPr lang="ru-RU" sz="2600" dirty="0">
                <a:latin typeface="Roboto Condensed Light" pitchFamily="2" charset="0"/>
              </a:rPr>
              <a:t> </a:t>
            </a:r>
            <a:r>
              <a:rPr lang="ru-RU" sz="2600" dirty="0" err="1">
                <a:latin typeface="Roboto Condensed Light" pitchFamily="2" charset="0"/>
              </a:rPr>
              <a:t>його</a:t>
            </a:r>
            <a:r>
              <a:rPr lang="ru-RU" sz="2600" dirty="0">
                <a:latin typeface="Roboto Condensed Light" pitchFamily="2" charset="0"/>
              </a:rPr>
              <a:t> </a:t>
            </a:r>
            <a:r>
              <a:rPr lang="ru-RU" sz="2600" dirty="0" err="1">
                <a:latin typeface="Roboto Condensed Light" pitchFamily="2" charset="0"/>
              </a:rPr>
              <a:t>нікчемним</a:t>
            </a:r>
            <a:r>
              <a:rPr lang="ru-RU" sz="2600" dirty="0">
                <a:latin typeface="Roboto Condensed Light" pitchFamily="2" charset="0"/>
              </a:rPr>
              <a:t>, суд </a:t>
            </a:r>
            <a:r>
              <a:rPr lang="ru-RU" sz="2600" dirty="0" err="1">
                <a:latin typeface="Roboto Condensed Light" pitchFamily="2" charset="0"/>
              </a:rPr>
              <a:t>перевіряє</a:t>
            </a:r>
            <a:r>
              <a:rPr lang="ru-RU" sz="2600" dirty="0">
                <a:latin typeface="Roboto Condensed Light" pitchFamily="2" charset="0"/>
              </a:rPr>
              <a:t> </a:t>
            </a:r>
            <a:r>
              <a:rPr lang="ru-RU" sz="2600" dirty="0" err="1">
                <a:latin typeface="Roboto Condensed Light" pitchFamily="2" charset="0"/>
              </a:rPr>
              <a:t>відповідні</a:t>
            </a:r>
            <a:r>
              <a:rPr lang="ru-RU" sz="2600" dirty="0">
                <a:latin typeface="Roboto Condensed Light" pitchFamily="2" charset="0"/>
              </a:rPr>
              <a:t> доводи та в </a:t>
            </a:r>
            <a:r>
              <a:rPr lang="ru-RU" sz="2600" dirty="0" err="1">
                <a:latin typeface="Roboto Condensed Light" pitchFamily="2" charset="0"/>
              </a:rPr>
              <a:t>мотивувальній</a:t>
            </a:r>
            <a:r>
              <a:rPr lang="ru-RU" sz="2600" dirty="0">
                <a:latin typeface="Roboto Condensed Light" pitchFamily="2" charset="0"/>
              </a:rPr>
              <a:t> </a:t>
            </a:r>
            <a:r>
              <a:rPr lang="ru-RU" sz="2600" dirty="0" err="1">
                <a:latin typeface="Roboto Condensed Light" pitchFamily="2" charset="0"/>
              </a:rPr>
              <a:t>частині</a:t>
            </a:r>
            <a:r>
              <a:rPr lang="ru-RU" sz="2600" dirty="0">
                <a:latin typeface="Roboto Condensed Light" pitchFamily="2" charset="0"/>
              </a:rPr>
              <a:t> судового </a:t>
            </a:r>
            <a:r>
              <a:rPr lang="ru-RU" sz="2600" dirty="0" err="1">
                <a:latin typeface="Roboto Condensed Light" pitchFamily="2" charset="0"/>
              </a:rPr>
              <a:t>рішення</a:t>
            </a:r>
            <a:r>
              <a:rPr lang="ru-RU" sz="2600" dirty="0">
                <a:latin typeface="Roboto Condensed Light" pitchFamily="2" charset="0"/>
              </a:rPr>
              <a:t>, </a:t>
            </a:r>
            <a:r>
              <a:rPr lang="ru-RU" sz="2600" dirty="0" err="1">
                <a:latin typeface="Roboto Condensed Light" pitchFamily="2" charset="0"/>
              </a:rPr>
              <a:t>застосувавши</a:t>
            </a:r>
            <a:r>
              <a:rPr lang="ru-RU" sz="2600" dirty="0">
                <a:latin typeface="Roboto Condensed Light" pitchFamily="2" charset="0"/>
              </a:rPr>
              <a:t> </a:t>
            </a:r>
            <a:r>
              <a:rPr lang="ru-RU" sz="2600" dirty="0" err="1">
                <a:latin typeface="Roboto Condensed Light" pitchFamily="2" charset="0"/>
              </a:rPr>
              <a:t>відповідні</a:t>
            </a:r>
            <a:r>
              <a:rPr lang="ru-RU" sz="2600" dirty="0">
                <a:latin typeface="Roboto Condensed Light" pitchFamily="2" charset="0"/>
              </a:rPr>
              <a:t> </a:t>
            </a:r>
            <a:r>
              <a:rPr lang="ru-RU" sz="2600" dirty="0" err="1">
                <a:latin typeface="Roboto Condensed Light" pitchFamily="2" charset="0"/>
              </a:rPr>
              <a:t>положення</a:t>
            </a:r>
            <a:r>
              <a:rPr lang="ru-RU" sz="2600" dirty="0">
                <a:latin typeface="Roboto Condensed Light" pitchFamily="2" charset="0"/>
              </a:rPr>
              <a:t> норм </a:t>
            </a:r>
            <a:r>
              <a:rPr lang="ru-RU" sz="2600" dirty="0" err="1">
                <a:latin typeface="Roboto Condensed Light" pitchFamily="2" charset="0"/>
              </a:rPr>
              <a:t>матеріального</a:t>
            </a:r>
            <a:r>
              <a:rPr lang="ru-RU" sz="2600" dirty="0">
                <a:latin typeface="Roboto Condensed Light" pitchFamily="2" charset="0"/>
              </a:rPr>
              <a:t> права, </a:t>
            </a:r>
            <a:r>
              <a:rPr lang="ru-RU" sz="2600" dirty="0" err="1">
                <a:latin typeface="Roboto Condensed Light" pitchFamily="2" charset="0"/>
              </a:rPr>
              <a:t>підтверджує</a:t>
            </a:r>
            <a:r>
              <a:rPr lang="ru-RU" sz="2600" dirty="0">
                <a:latin typeface="Roboto Condensed Light" pitchFamily="2" charset="0"/>
              </a:rPr>
              <a:t> </a:t>
            </a:r>
            <a:r>
              <a:rPr lang="ru-RU" sz="2600" dirty="0" err="1">
                <a:latin typeface="Roboto Condensed Light" pitchFamily="2" charset="0"/>
              </a:rPr>
              <a:t>чи</a:t>
            </a:r>
            <a:r>
              <a:rPr lang="ru-RU" sz="2600" dirty="0">
                <a:latin typeface="Roboto Condensed Light" pitchFamily="2" charset="0"/>
              </a:rPr>
              <a:t> </a:t>
            </a:r>
            <a:r>
              <a:rPr lang="ru-RU" sz="2600" dirty="0" err="1">
                <a:latin typeface="Roboto Condensed Light" pitchFamily="2" charset="0"/>
              </a:rPr>
              <a:t>спростовує</a:t>
            </a:r>
            <a:r>
              <a:rPr lang="ru-RU" sz="2600" dirty="0">
                <a:latin typeface="Roboto Condensed Light" pitchFamily="2" charset="0"/>
              </a:rPr>
              <a:t> </a:t>
            </a:r>
            <a:r>
              <a:rPr lang="ru-RU" sz="2600" dirty="0" err="1">
                <a:latin typeface="Roboto Condensed Light" pitchFamily="2" charset="0"/>
              </a:rPr>
              <a:t>обставину</a:t>
            </a:r>
            <a:r>
              <a:rPr lang="ru-RU" sz="2600" dirty="0">
                <a:latin typeface="Roboto Condensed Light" pitchFamily="2" charset="0"/>
              </a:rPr>
              <a:t> </a:t>
            </a:r>
            <a:r>
              <a:rPr lang="ru-RU" sz="2600" dirty="0" err="1">
                <a:latin typeface="Roboto Condensed Light" pitchFamily="2" charset="0"/>
              </a:rPr>
              <a:t>нікчемності</a:t>
            </a:r>
            <a:r>
              <a:rPr lang="ru-RU" sz="2600" dirty="0">
                <a:latin typeface="Roboto Condensed Light" pitchFamily="2" charset="0"/>
              </a:rPr>
              <a:t> </a:t>
            </a:r>
            <a:r>
              <a:rPr lang="ru-RU" sz="2600" dirty="0" err="1">
                <a:latin typeface="Roboto Condensed Light" pitchFamily="2" charset="0"/>
              </a:rPr>
              <a:t>правочину</a:t>
            </a:r>
            <a:r>
              <a:rPr lang="ru-RU" sz="26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04 </a:t>
            </a:r>
            <a:r>
              <a:rPr lang="ru-RU" dirty="0" err="1">
                <a:solidFill>
                  <a:schemeClr val="bg1"/>
                </a:solidFill>
                <a:latin typeface="Roboto Condensed Light" pitchFamily="2" charset="0"/>
              </a:rPr>
              <a:t>червня</a:t>
            </a:r>
            <a:r>
              <a:rPr lang="ru-RU" dirty="0">
                <a:solidFill>
                  <a:schemeClr val="bg1"/>
                </a:solidFill>
                <a:latin typeface="Roboto Condensed Light" pitchFamily="2" charset="0"/>
              </a:rPr>
              <a:t> 2019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916/3156/17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12-304гс18)</a:t>
            </a:r>
          </a:p>
        </p:txBody>
      </p:sp>
      <p:sp>
        <p:nvSpPr>
          <p:cNvPr id="5" name="Rectangle 4"/>
          <p:cNvSpPr>
            <a:spLocks noChangeArrowheads="1"/>
          </p:cNvSpPr>
          <p:nvPr/>
        </p:nvSpPr>
        <p:spPr bwMode="auto">
          <a:xfrm>
            <a:off x="1728679" y="1463773"/>
            <a:ext cx="8407616" cy="384721"/>
          </a:xfrm>
          <a:prstGeom prst="rect">
            <a:avLst/>
          </a:prstGeom>
          <a:noFill/>
          <a:ln w="9525">
            <a:noFill/>
            <a:miter lim="800000"/>
            <a:headEnd/>
            <a:tailEnd/>
          </a:ln>
        </p:spPr>
        <p:txBody>
          <a:bodyPr wrap="square">
            <a:spAutoFit/>
          </a:bodyPr>
          <a:lstStyle/>
          <a:p>
            <a:pPr algn="ctr" defTabSz="914400"/>
            <a:r>
              <a:rPr lang="ru-RU" dirty="0" err="1">
                <a:solidFill>
                  <a:schemeClr val="bg1"/>
                </a:solidFill>
                <a:latin typeface="Roboto Condensed Light" panose="02000000000000000000" pitchFamily="2" charset="0"/>
                <a:ea typeface="Roboto Condensed Light" panose="02000000000000000000" pitchFamily="2" charset="0"/>
              </a:rPr>
              <a:t>Визнання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правочину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нікчемним</a:t>
            </a:r>
            <a:r>
              <a:rPr lang="ru-RU" dirty="0">
                <a:solidFill>
                  <a:schemeClr val="bg1"/>
                </a:solidFill>
                <a:latin typeface="Roboto Condensed Light" panose="02000000000000000000" pitchFamily="2" charset="0"/>
                <a:ea typeface="Roboto Condensed Light" panose="02000000000000000000" pitchFamily="2" charset="0"/>
              </a:rPr>
              <a:t> як </a:t>
            </a:r>
            <a:r>
              <a:rPr lang="ru-RU" dirty="0" err="1">
                <a:solidFill>
                  <a:schemeClr val="bg1"/>
                </a:solidFill>
                <a:latin typeface="Roboto Condensed Light" panose="02000000000000000000" pitchFamily="2" charset="0"/>
                <a:ea typeface="Roboto Condensed Light" panose="02000000000000000000" pitchFamily="2" charset="0"/>
              </a:rPr>
              <a:t>спосіб</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захисту</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62457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962526" y="2065693"/>
            <a:ext cx="9173769" cy="4874122"/>
          </a:xfrm>
        </p:spPr>
        <p:txBody>
          <a:bodyPr/>
          <a:lstStyle/>
          <a:p>
            <a:br>
              <a:rPr lang="kk-KZ" sz="1900" dirty="0">
                <a:latin typeface="Roboto Condensed Light" pitchFamily="2" charset="0"/>
              </a:rPr>
            </a:br>
            <a:r>
              <a:rPr lang="kk-KZ" sz="1900" dirty="0">
                <a:latin typeface="Roboto Condensed Light" pitchFamily="2" charset="0"/>
              </a:rPr>
              <a:t>Власник з дотриманням вимог статей 387 і 388 ЦК України може витребувати належне йому майно від особи, яка є останнім його набувачем, незалежно від того, скільки разів це майно було відчужене до того, як воно потрапило у володіння останнього набувача. Тому не є ефективним способом захисту права власника для мети витребування ним його майна з чужого незаконного володіння оспорювання не тільки рішень органів державної влади чи місцевого самоврядування, але й договорів, інших правочинів щодо спірного майна та документів, що посвідчують відповідне право. Останні не є підставами набуття земельної ділянки у власність із земель державної чи комунальної власності. Такою підставою є відповідне рішення органу державної влади чи органу місцевого самоврядування (див. постанову Великої Палати Верховного Суду від 14 листопада 2018 року у справі № 183/1617/16 (пункт 94); постанову Верховного Суду України від 25 червня 2014 року у справі № 6-67цс14).</a:t>
            </a:r>
            <a:br>
              <a:rPr lang="kk-KZ" sz="1900" dirty="0">
                <a:latin typeface="Roboto Condensed Light" pitchFamily="2" charset="0"/>
              </a:rPr>
            </a:br>
            <a:br>
              <a:rPr lang="kk-KZ" sz="1900" dirty="0">
                <a:latin typeface="Roboto Condensed Light" pitchFamily="2" charset="0"/>
              </a:rPr>
            </a:br>
            <a:r>
              <a:rPr lang="kk-KZ" sz="1900" dirty="0">
                <a:latin typeface="Roboto Condensed Light" pitchFamily="2" charset="0"/>
              </a:rPr>
              <a:t>Велика Палата Верховного Суду погоджується з висновком апеляційного суду про відмову у задоволенні вимоги про визнання недійсним договору іпотеки саме з огляду на те, що визнання цього договору недійсним не є необхідним для вирішення питання про належність права власності на спірну земельну ділянку та для її витребування. А власне таке витребування є метою власника.</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16 </a:t>
            </a:r>
            <a:r>
              <a:rPr lang="uk-UA" dirty="0">
                <a:solidFill>
                  <a:schemeClr val="bg1"/>
                </a:solidFill>
                <a:latin typeface="Roboto Condensed Light" pitchFamily="2" charset="0"/>
              </a:rPr>
              <a:t>червня 2020 року у справі № 372/266/15-ц (провадження </a:t>
            </a:r>
            <a:r>
              <a:rPr lang="ru-RU" dirty="0">
                <a:solidFill>
                  <a:schemeClr val="bg1"/>
                </a:solidFill>
                <a:latin typeface="Roboto Condensed Light" pitchFamily="2" charset="0"/>
              </a:rPr>
              <a:t>№ 14-396цс19)</a:t>
            </a:r>
          </a:p>
        </p:txBody>
      </p:sp>
      <p:sp>
        <p:nvSpPr>
          <p:cNvPr id="5" name="Rectangle 4"/>
          <p:cNvSpPr>
            <a:spLocks noChangeArrowheads="1"/>
          </p:cNvSpPr>
          <p:nvPr/>
        </p:nvSpPr>
        <p:spPr bwMode="auto">
          <a:xfrm>
            <a:off x="1728679" y="1514621"/>
            <a:ext cx="8407616" cy="384721"/>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anose="02000000000000000000" pitchFamily="2" charset="0"/>
                <a:ea typeface="Roboto Condensed Light" panose="02000000000000000000" pitchFamily="2" charset="0"/>
              </a:rPr>
              <a:t>Визнання недійсним договору іпотеки при витребуванні майна</a:t>
            </a:r>
          </a:p>
        </p:txBody>
      </p:sp>
    </p:spTree>
    <p:extLst>
      <p:ext uri="{BB962C8B-B14F-4D97-AF65-F5344CB8AC3E}">
        <p14:creationId xmlns:p14="http://schemas.microsoft.com/office/powerpoint/2010/main" val="3212435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1097279" y="2233060"/>
            <a:ext cx="9241675" cy="4004111"/>
          </a:xfrm>
        </p:spPr>
        <p:txBody>
          <a:bodyPr/>
          <a:lstStyle/>
          <a:p>
            <a:r>
              <a:rPr lang="ru-RU" sz="1800" dirty="0">
                <a:latin typeface="Roboto Condensed Light" pitchFamily="2" charset="0"/>
              </a:rPr>
              <a:t>Іпотека </a:t>
            </a:r>
            <a:r>
              <a:rPr lang="ru-RU" sz="1800" dirty="0" err="1">
                <a:latin typeface="Roboto Condensed Light" pitchFamily="2" charset="0"/>
              </a:rPr>
              <a:t>має</a:t>
            </a:r>
            <a:r>
              <a:rPr lang="ru-RU" sz="1800" dirty="0">
                <a:latin typeface="Roboto Condensed Light" pitchFamily="2" charset="0"/>
              </a:rPr>
              <a:t> </a:t>
            </a:r>
            <a:r>
              <a:rPr lang="ru-RU" sz="1800" dirty="0" err="1">
                <a:latin typeface="Roboto Condensed Light" pitchFamily="2" charset="0"/>
              </a:rPr>
              <a:t>похідний</a:t>
            </a:r>
            <a:r>
              <a:rPr lang="ru-RU" sz="1800" dirty="0">
                <a:latin typeface="Roboto Condensed Light" pitchFamily="2" charset="0"/>
              </a:rPr>
              <a:t> характер </a:t>
            </a:r>
            <a:r>
              <a:rPr lang="ru-RU" sz="1800" dirty="0" err="1">
                <a:latin typeface="Roboto Condensed Light" pitchFamily="2" charset="0"/>
              </a:rPr>
              <a:t>від</a:t>
            </a:r>
            <a:r>
              <a:rPr lang="ru-RU" sz="1800" dirty="0">
                <a:latin typeface="Roboto Condensed Light" pitchFamily="2" charset="0"/>
              </a:rPr>
              <a:t> основного </a:t>
            </a:r>
            <a:r>
              <a:rPr lang="ru-RU" sz="1800" dirty="0" err="1">
                <a:latin typeface="Roboto Condensed Light" pitchFamily="2" charset="0"/>
              </a:rPr>
              <a:t>зобов`язання</a:t>
            </a:r>
            <a:r>
              <a:rPr lang="ru-RU" sz="1800" dirty="0">
                <a:latin typeface="Roboto Condensed Light" pitchFamily="2" charset="0"/>
              </a:rPr>
              <a:t> і є </a:t>
            </a:r>
            <a:r>
              <a:rPr lang="ru-RU" sz="1800" dirty="0" err="1">
                <a:latin typeface="Roboto Condensed Light" pitchFamily="2" charset="0"/>
              </a:rPr>
              <a:t>дійсною</a:t>
            </a:r>
            <a:r>
              <a:rPr lang="ru-RU" sz="1800" dirty="0">
                <a:latin typeface="Roboto Condensed Light" pitchFamily="2" charset="0"/>
              </a:rPr>
              <a:t> до </a:t>
            </a:r>
            <a:r>
              <a:rPr lang="ru-RU" sz="1800" dirty="0" err="1">
                <a:latin typeface="Roboto Condensed Light" pitchFamily="2" charset="0"/>
              </a:rPr>
              <a:t>припинення</a:t>
            </a:r>
            <a:r>
              <a:rPr lang="ru-RU" sz="1800" dirty="0">
                <a:latin typeface="Roboto Condensed Light" pitchFamily="2" charset="0"/>
              </a:rPr>
              <a:t> основного </a:t>
            </a:r>
            <a:r>
              <a:rPr lang="ru-RU" sz="1800" dirty="0" err="1">
                <a:latin typeface="Roboto Condensed Light" pitchFamily="2" charset="0"/>
              </a:rPr>
              <a:t>зобов`язання</a:t>
            </a:r>
            <a:r>
              <a:rPr lang="ru-RU" sz="1800" dirty="0">
                <a:latin typeface="Roboto Condensed Light" pitchFamily="2" charset="0"/>
              </a:rPr>
              <a:t> </a:t>
            </a:r>
            <a:r>
              <a:rPr lang="ru-RU" sz="1800" dirty="0" err="1">
                <a:latin typeface="Roboto Condensed Light" pitchFamily="2" charset="0"/>
              </a:rPr>
              <a:t>або</a:t>
            </a:r>
            <a:r>
              <a:rPr lang="ru-RU" sz="1800" dirty="0">
                <a:latin typeface="Roboto Condensed Light" pitchFamily="2" charset="0"/>
              </a:rPr>
              <a:t> до </a:t>
            </a:r>
            <a:r>
              <a:rPr lang="ru-RU" sz="1800" dirty="0" err="1">
                <a:latin typeface="Roboto Condensed Light" pitchFamily="2" charset="0"/>
              </a:rPr>
              <a:t>закінчення</a:t>
            </a:r>
            <a:r>
              <a:rPr lang="ru-RU" sz="1800" dirty="0">
                <a:latin typeface="Roboto Condensed Light" pitchFamily="2" charset="0"/>
              </a:rPr>
              <a:t> строку </a:t>
            </a:r>
            <a:r>
              <a:rPr lang="ru-RU" sz="1800" dirty="0" err="1">
                <a:latin typeface="Roboto Condensed Light" pitchFamily="2" charset="0"/>
              </a:rPr>
              <a:t>дії</a:t>
            </a:r>
            <a:r>
              <a:rPr lang="ru-RU" sz="1800" dirty="0">
                <a:latin typeface="Roboto Condensed Light" pitchFamily="2" charset="0"/>
              </a:rPr>
              <a:t> </a:t>
            </a:r>
            <a:r>
              <a:rPr lang="ru-RU" sz="1800" dirty="0" err="1">
                <a:latin typeface="Roboto Condensed Light" pitchFamily="2" charset="0"/>
              </a:rPr>
              <a:t>іпотечного</a:t>
            </a:r>
            <a:r>
              <a:rPr lang="ru-RU" sz="1800" dirty="0">
                <a:latin typeface="Roboto Condensed Light" pitchFamily="2" charset="0"/>
              </a:rPr>
              <a:t> договору (</a:t>
            </a:r>
            <a:r>
              <a:rPr lang="ru-RU" sz="1800" dirty="0" err="1">
                <a:latin typeface="Roboto Condensed Light" pitchFamily="2" charset="0"/>
              </a:rPr>
              <a:t>частина</a:t>
            </a:r>
            <a:r>
              <a:rPr lang="ru-RU" sz="1800" dirty="0">
                <a:latin typeface="Roboto Condensed Light" pitchFamily="2" charset="0"/>
              </a:rPr>
              <a:t> </a:t>
            </a:r>
            <a:r>
              <a:rPr lang="ru-RU" sz="1800" dirty="0" err="1">
                <a:latin typeface="Roboto Condensed Light" pitchFamily="2" charset="0"/>
              </a:rPr>
              <a:t>п`ята</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3, </a:t>
            </a:r>
            <a:r>
              <a:rPr lang="ru-RU" sz="1800" dirty="0" err="1">
                <a:latin typeface="Roboto Condensed Light" pitchFamily="2" charset="0"/>
              </a:rPr>
              <a:t>абзаци</a:t>
            </a:r>
            <a:r>
              <a:rPr lang="ru-RU" sz="1800" dirty="0">
                <a:latin typeface="Roboto Condensed Light" pitchFamily="2" charset="0"/>
              </a:rPr>
              <a:t> </a:t>
            </a:r>
            <a:r>
              <a:rPr lang="ru-RU" sz="1800" dirty="0" err="1">
                <a:latin typeface="Roboto Condensed Light" pitchFamily="2" charset="0"/>
              </a:rPr>
              <a:t>другий</a:t>
            </a:r>
            <a:r>
              <a:rPr lang="ru-RU" sz="1800" dirty="0">
                <a:latin typeface="Roboto Condensed Light" pitchFamily="2" charset="0"/>
              </a:rPr>
              <a:t> і </a:t>
            </a:r>
            <a:r>
              <a:rPr lang="ru-RU" sz="1800" dirty="0" err="1">
                <a:latin typeface="Roboto Condensed Light" pitchFamily="2" charset="0"/>
              </a:rPr>
              <a:t>сьомий</a:t>
            </a:r>
            <a:r>
              <a:rPr lang="ru-RU" sz="1800" dirty="0">
                <a:latin typeface="Roboto Condensed Light" pitchFamily="2" charset="0"/>
              </a:rPr>
              <a:t> </a:t>
            </a:r>
            <a:r>
              <a:rPr lang="ru-RU" sz="1800" dirty="0" err="1">
                <a:latin typeface="Roboto Condensed Light" pitchFamily="2" charset="0"/>
              </a:rPr>
              <a:t>частини</a:t>
            </a:r>
            <a:r>
              <a:rPr lang="ru-RU" sz="1800" dirty="0">
                <a:latin typeface="Roboto Condensed Light" pitchFamily="2" charset="0"/>
              </a:rPr>
              <a:t> </a:t>
            </a:r>
            <a:r>
              <a:rPr lang="ru-RU" sz="1800" dirty="0" err="1">
                <a:latin typeface="Roboto Condensed Light" pitchFamily="2" charset="0"/>
              </a:rPr>
              <a:t>першої</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17 Закону </a:t>
            </a:r>
            <a:r>
              <a:rPr lang="ru-RU" sz="1800" dirty="0" err="1">
                <a:latin typeface="Roboto Condensed Light" pitchFamily="2" charset="0"/>
              </a:rPr>
              <a:t>України</a:t>
            </a:r>
            <a:r>
              <a:rPr lang="ru-RU" sz="1800" dirty="0">
                <a:latin typeface="Roboto Condensed Light" pitchFamily="2" charset="0"/>
              </a:rPr>
              <a:t> «Про </a:t>
            </a:r>
            <a:r>
              <a:rPr lang="ru-RU" sz="1800" dirty="0" err="1">
                <a:latin typeface="Roboto Condensed Light" pitchFamily="2" charset="0"/>
              </a:rPr>
              <a:t>іпотеку</a:t>
            </a:r>
            <a:r>
              <a:rPr lang="ru-RU" sz="1800" dirty="0">
                <a:latin typeface="Roboto Condensed Light" pitchFamily="2" charset="0"/>
              </a:rPr>
              <a:t>», пункт 1 </a:t>
            </a:r>
            <a:r>
              <a:rPr lang="ru-RU" sz="1800" dirty="0" err="1">
                <a:latin typeface="Roboto Condensed Light" pitchFamily="2" charset="0"/>
              </a:rPr>
              <a:t>частини</a:t>
            </a:r>
            <a:r>
              <a:rPr lang="ru-RU" sz="1800" dirty="0">
                <a:latin typeface="Roboto Condensed Light" pitchFamily="2" charset="0"/>
              </a:rPr>
              <a:t> </a:t>
            </a:r>
            <a:r>
              <a:rPr lang="ru-RU" sz="1800" dirty="0" err="1">
                <a:latin typeface="Roboto Condensed Light" pitchFamily="2" charset="0"/>
              </a:rPr>
              <a:t>першої</a:t>
            </a:r>
            <a:r>
              <a:rPr lang="ru-RU" sz="1800" dirty="0">
                <a:latin typeface="Roboto Condensed Light" pitchFamily="2" charset="0"/>
              </a:rPr>
              <a:t> і </a:t>
            </a:r>
            <a:r>
              <a:rPr lang="ru-RU" sz="1800" dirty="0" err="1">
                <a:latin typeface="Roboto Condensed Light" pitchFamily="2" charset="0"/>
              </a:rPr>
              <a:t>речення</a:t>
            </a:r>
            <a:r>
              <a:rPr lang="ru-RU" sz="1800" dirty="0">
                <a:latin typeface="Roboto Condensed Light" pitchFamily="2" charset="0"/>
              </a:rPr>
              <a:t> друге </a:t>
            </a:r>
            <a:r>
              <a:rPr lang="ru-RU" sz="1800" dirty="0" err="1">
                <a:latin typeface="Roboto Condensed Light" pitchFamily="2" charset="0"/>
              </a:rPr>
              <a:t>цієї</a:t>
            </a:r>
            <a:r>
              <a:rPr lang="ru-RU" sz="1800" dirty="0">
                <a:latin typeface="Roboto Condensed Light" pitchFamily="2" charset="0"/>
              </a:rPr>
              <a:t> </a:t>
            </a:r>
            <a:r>
              <a:rPr lang="ru-RU" sz="1800" dirty="0" err="1">
                <a:latin typeface="Roboto Condensed Light" pitchFamily="2" charset="0"/>
              </a:rPr>
              <a:t>частини</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593 ЦК </a:t>
            </a:r>
            <a:r>
              <a:rPr lang="ru-RU" sz="1800" dirty="0" err="1">
                <a:latin typeface="Roboto Condensed Light" pitchFamily="2" charset="0"/>
              </a:rPr>
              <a:t>України</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r>
              <a:rPr lang="ru-RU" sz="1800" dirty="0" err="1">
                <a:latin typeface="Roboto Condensed Light" pitchFamily="2" charset="0"/>
              </a:rPr>
              <a:t>Зобов`язання</a:t>
            </a:r>
            <a:r>
              <a:rPr lang="ru-RU" sz="1800" dirty="0">
                <a:latin typeface="Roboto Condensed Light" pitchFamily="2" charset="0"/>
              </a:rPr>
              <a:t> </a:t>
            </a:r>
            <a:r>
              <a:rPr lang="ru-RU" sz="1800" dirty="0" err="1">
                <a:latin typeface="Roboto Condensed Light" pitchFamily="2" charset="0"/>
              </a:rPr>
              <a:t>припиняється</a:t>
            </a:r>
            <a:r>
              <a:rPr lang="ru-RU" sz="1800" dirty="0">
                <a:latin typeface="Roboto Condensed Light" pitchFamily="2" charset="0"/>
              </a:rPr>
              <a:t> </a:t>
            </a:r>
            <a:r>
              <a:rPr lang="ru-RU" sz="1800" dirty="0" err="1">
                <a:latin typeface="Roboto Condensed Light" pitchFamily="2" charset="0"/>
              </a:rPr>
              <a:t>частково</a:t>
            </a:r>
            <a:r>
              <a:rPr lang="ru-RU" sz="1800" dirty="0">
                <a:latin typeface="Roboto Condensed Light" pitchFamily="2" charset="0"/>
              </a:rPr>
              <a:t> </a:t>
            </a:r>
            <a:r>
              <a:rPr lang="ru-RU" sz="1800" dirty="0" err="1">
                <a:latin typeface="Roboto Condensed Light" pitchFamily="2" charset="0"/>
              </a:rPr>
              <a:t>або</a:t>
            </a:r>
            <a:r>
              <a:rPr lang="ru-RU" sz="1800" dirty="0">
                <a:latin typeface="Roboto Condensed Light" pitchFamily="2" charset="0"/>
              </a:rPr>
              <a:t> у </a:t>
            </a:r>
            <a:r>
              <a:rPr lang="ru-RU" sz="1800" dirty="0" err="1">
                <a:latin typeface="Roboto Condensed Light" pitchFamily="2" charset="0"/>
              </a:rPr>
              <a:t>повному</a:t>
            </a:r>
            <a:r>
              <a:rPr lang="ru-RU" sz="1800" dirty="0">
                <a:latin typeface="Roboto Condensed Light" pitchFamily="2" charset="0"/>
              </a:rPr>
              <a:t> </a:t>
            </a:r>
            <a:r>
              <a:rPr lang="ru-RU" sz="1800" dirty="0" err="1">
                <a:latin typeface="Roboto Condensed Light" pitchFamily="2" charset="0"/>
              </a:rPr>
              <a:t>обсязі</a:t>
            </a:r>
            <a:r>
              <a:rPr lang="ru-RU" sz="1800" dirty="0">
                <a:latin typeface="Roboto Condensed Light" pitchFamily="2" charset="0"/>
              </a:rPr>
              <a:t> на </a:t>
            </a:r>
            <a:r>
              <a:rPr lang="ru-RU" sz="1800" dirty="0" err="1">
                <a:latin typeface="Roboto Condensed Light" pitchFamily="2" charset="0"/>
              </a:rPr>
              <a:t>підставах</a:t>
            </a:r>
            <a:r>
              <a:rPr lang="ru-RU" sz="1800" dirty="0">
                <a:latin typeface="Roboto Condensed Light" pitchFamily="2" charset="0"/>
              </a:rPr>
              <a:t>, </a:t>
            </a:r>
            <a:r>
              <a:rPr lang="ru-RU" sz="1800" dirty="0" err="1">
                <a:latin typeface="Roboto Condensed Light" pitchFamily="2" charset="0"/>
              </a:rPr>
              <a:t>встановлених</a:t>
            </a:r>
            <a:r>
              <a:rPr lang="ru-RU" sz="1800" dirty="0">
                <a:latin typeface="Roboto Condensed Light" pitchFamily="2" charset="0"/>
              </a:rPr>
              <a:t> договором </a:t>
            </a:r>
            <a:r>
              <a:rPr lang="ru-RU" sz="1800" dirty="0" err="1">
                <a:latin typeface="Roboto Condensed Light" pitchFamily="2" charset="0"/>
              </a:rPr>
              <a:t>або</a:t>
            </a:r>
            <a:r>
              <a:rPr lang="ru-RU" sz="1800" dirty="0">
                <a:latin typeface="Roboto Condensed Light" pitchFamily="2" charset="0"/>
              </a:rPr>
              <a:t> законом (</a:t>
            </a:r>
            <a:r>
              <a:rPr lang="ru-RU" sz="1800" dirty="0" err="1">
                <a:latin typeface="Roboto Condensed Light" pitchFamily="2" charset="0"/>
              </a:rPr>
              <a:t>частина</a:t>
            </a:r>
            <a:r>
              <a:rPr lang="ru-RU" sz="1800" dirty="0">
                <a:latin typeface="Roboto Condensed Light" pitchFamily="2" charset="0"/>
              </a:rPr>
              <a:t> перша </a:t>
            </a:r>
            <a:r>
              <a:rPr lang="ru-RU" sz="1800" dirty="0" err="1">
                <a:latin typeface="Roboto Condensed Light" pitchFamily="2" charset="0"/>
              </a:rPr>
              <a:t>статті</a:t>
            </a:r>
            <a:r>
              <a:rPr lang="ru-RU" sz="1800" dirty="0">
                <a:latin typeface="Roboto Condensed Light" pitchFamily="2" charset="0"/>
              </a:rPr>
              <a:t> 598 ЦК </a:t>
            </a:r>
            <a:r>
              <a:rPr lang="ru-RU" sz="1800" dirty="0" err="1">
                <a:latin typeface="Roboto Condensed Light" pitchFamily="2" charset="0"/>
              </a:rPr>
              <a:t>України</a:t>
            </a:r>
            <a:r>
              <a:rPr lang="ru-RU" sz="1800" dirty="0">
                <a:latin typeface="Roboto Condensed Light" pitchFamily="2" charset="0"/>
              </a:rPr>
              <a:t>). </a:t>
            </a:r>
            <a:r>
              <a:rPr lang="ru-RU" sz="1800" dirty="0" err="1">
                <a:latin typeface="Roboto Condensed Light" pitchFamily="2" charset="0"/>
              </a:rPr>
              <a:t>Однією</a:t>
            </a:r>
            <a:r>
              <a:rPr lang="ru-RU" sz="1800" dirty="0">
                <a:latin typeface="Roboto Condensed Light" pitchFamily="2" charset="0"/>
              </a:rPr>
              <a:t> з таких </a:t>
            </a:r>
            <a:r>
              <a:rPr lang="ru-RU" sz="1800" dirty="0" err="1">
                <a:latin typeface="Roboto Condensed Light" pitchFamily="2" charset="0"/>
              </a:rPr>
              <a:t>підстав</a:t>
            </a:r>
            <a:r>
              <a:rPr lang="ru-RU" sz="1800" dirty="0">
                <a:latin typeface="Roboto Condensed Light" pitchFamily="2" charset="0"/>
              </a:rPr>
              <a:t>, </a:t>
            </a:r>
            <a:r>
              <a:rPr lang="ru-RU" sz="1800" dirty="0" err="1">
                <a:latin typeface="Roboto Condensed Light" pitchFamily="2" charset="0"/>
              </a:rPr>
              <a:t>встановлених</a:t>
            </a:r>
            <a:r>
              <a:rPr lang="ru-RU" sz="1800" dirty="0">
                <a:latin typeface="Roboto Condensed Light" pitchFamily="2" charset="0"/>
              </a:rPr>
              <a:t> законом, є </a:t>
            </a:r>
            <a:r>
              <a:rPr lang="ru-RU" sz="1800" dirty="0" err="1">
                <a:latin typeface="Roboto Condensed Light" pitchFamily="2" charset="0"/>
              </a:rPr>
              <a:t>виконання</a:t>
            </a:r>
            <a:r>
              <a:rPr lang="ru-RU" sz="1800" dirty="0">
                <a:latin typeface="Roboto Condensed Light" pitchFamily="2" charset="0"/>
              </a:rPr>
              <a:t>, </a:t>
            </a:r>
            <a:r>
              <a:rPr lang="ru-RU" sz="1800" dirty="0" err="1">
                <a:latin typeface="Roboto Condensed Light" pitchFamily="2" charset="0"/>
              </a:rPr>
              <a:t>проведене</a:t>
            </a:r>
            <a:r>
              <a:rPr lang="ru-RU" sz="1800" dirty="0">
                <a:latin typeface="Roboto Condensed Light" pitchFamily="2" charset="0"/>
              </a:rPr>
              <a:t> </a:t>
            </a:r>
            <a:r>
              <a:rPr lang="ru-RU" sz="1800" dirty="0" err="1">
                <a:latin typeface="Roboto Condensed Light" pitchFamily="2" charset="0"/>
              </a:rPr>
              <a:t>належним</a:t>
            </a:r>
            <a:r>
              <a:rPr lang="ru-RU" sz="1800" dirty="0">
                <a:latin typeface="Roboto Condensed Light" pitchFamily="2" charset="0"/>
              </a:rPr>
              <a:t> чином (</a:t>
            </a:r>
            <a:r>
              <a:rPr lang="ru-RU" sz="1800" dirty="0" err="1">
                <a:latin typeface="Roboto Condensed Light" pitchFamily="2" charset="0"/>
              </a:rPr>
              <a:t>стаття</a:t>
            </a:r>
            <a:r>
              <a:rPr lang="ru-RU" sz="1800" dirty="0">
                <a:latin typeface="Roboto Condensed Light" pitchFamily="2" charset="0"/>
              </a:rPr>
              <a:t> 599 ЦК </a:t>
            </a:r>
            <a:r>
              <a:rPr lang="ru-RU" sz="1800" dirty="0" err="1">
                <a:latin typeface="Roboto Condensed Light" pitchFamily="2" charset="0"/>
              </a:rPr>
              <a:t>України</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r>
              <a:rPr lang="ru-RU" sz="1800" dirty="0">
                <a:latin typeface="Roboto Condensed Light" pitchFamily="2" charset="0"/>
              </a:rPr>
              <a:t>За </a:t>
            </a:r>
            <a:r>
              <a:rPr lang="ru-RU" sz="1800" dirty="0" err="1">
                <a:latin typeface="Roboto Condensed Light" pitchFamily="2" charset="0"/>
              </a:rPr>
              <a:t>належного</a:t>
            </a:r>
            <a:r>
              <a:rPr lang="ru-RU" sz="1800" dirty="0">
                <a:latin typeface="Roboto Condensed Light" pitchFamily="2" charset="0"/>
              </a:rPr>
              <a:t> </a:t>
            </a:r>
            <a:r>
              <a:rPr lang="ru-RU" sz="1800" dirty="0" err="1">
                <a:latin typeface="Roboto Condensed Light" pitchFamily="2" charset="0"/>
              </a:rPr>
              <a:t>виконання</a:t>
            </a:r>
            <a:r>
              <a:rPr lang="ru-RU" sz="1800" dirty="0">
                <a:latin typeface="Roboto Condensed Light" pitchFamily="2" charset="0"/>
              </a:rPr>
              <a:t> у </a:t>
            </a:r>
            <a:r>
              <a:rPr lang="ru-RU" sz="1800" dirty="0" err="1">
                <a:latin typeface="Roboto Condensed Light" pitchFamily="2" charset="0"/>
              </a:rPr>
              <a:t>повному</a:t>
            </a:r>
            <a:r>
              <a:rPr lang="ru-RU" sz="1800" dirty="0">
                <a:latin typeface="Roboto Condensed Light" pitchFamily="2" charset="0"/>
              </a:rPr>
              <a:t> </a:t>
            </a:r>
            <a:r>
              <a:rPr lang="ru-RU" sz="1800" dirty="0" err="1">
                <a:latin typeface="Roboto Condensed Light" pitchFamily="2" charset="0"/>
              </a:rPr>
              <a:t>обсязі</a:t>
            </a:r>
            <a:r>
              <a:rPr lang="ru-RU" sz="1800" dirty="0">
                <a:latin typeface="Roboto Condensed Light" pitchFamily="2" charset="0"/>
              </a:rPr>
              <a:t> </a:t>
            </a:r>
            <a:r>
              <a:rPr lang="ru-RU" sz="1800" dirty="0" err="1">
                <a:latin typeface="Roboto Condensed Light" pitchFamily="2" charset="0"/>
              </a:rPr>
              <a:t>забезпеченого</a:t>
            </a:r>
            <a:r>
              <a:rPr lang="ru-RU" sz="1800" dirty="0">
                <a:latin typeface="Roboto Condensed Light" pitchFamily="2" charset="0"/>
              </a:rPr>
              <a:t> </a:t>
            </a:r>
            <a:r>
              <a:rPr lang="ru-RU" sz="1800" dirty="0" err="1">
                <a:latin typeface="Roboto Condensed Light" pitchFamily="2" charset="0"/>
              </a:rPr>
              <a:t>іпотекою</a:t>
            </a:r>
            <a:r>
              <a:rPr lang="ru-RU" sz="1800" dirty="0">
                <a:latin typeface="Roboto Condensed Light" pitchFamily="2" charset="0"/>
              </a:rPr>
              <a:t> основного </a:t>
            </a:r>
            <a:r>
              <a:rPr lang="ru-RU" sz="1800" dirty="0" err="1">
                <a:latin typeface="Roboto Condensed Light" pitchFamily="2" charset="0"/>
              </a:rPr>
              <a:t>зобов`язання</a:t>
            </a:r>
            <a:r>
              <a:rPr lang="ru-RU" sz="1800" dirty="0">
                <a:latin typeface="Roboto Condensed Light" pitchFamily="2" charset="0"/>
              </a:rPr>
              <a:t> за </a:t>
            </a:r>
            <a:r>
              <a:rPr lang="ru-RU" sz="1800" dirty="0" err="1">
                <a:latin typeface="Roboto Condensed Light" pitchFamily="2" charset="0"/>
              </a:rPr>
              <a:t>кредитним</a:t>
            </a:r>
            <a:r>
              <a:rPr lang="ru-RU" sz="1800" dirty="0">
                <a:latin typeface="Roboto Condensed Light" pitchFamily="2" charset="0"/>
              </a:rPr>
              <a:t> договором </a:t>
            </a:r>
            <a:r>
              <a:rPr lang="ru-RU" sz="1800" dirty="0" err="1">
                <a:latin typeface="Roboto Condensed Light" pitchFamily="2" charset="0"/>
              </a:rPr>
              <a:t>припиняється</a:t>
            </a:r>
            <a:r>
              <a:rPr lang="ru-RU" sz="1800" dirty="0">
                <a:latin typeface="Roboto Condensed Light" pitchFamily="2" charset="0"/>
              </a:rPr>
              <a:t> як </a:t>
            </a:r>
            <a:r>
              <a:rPr lang="ru-RU" sz="1800" dirty="0" err="1">
                <a:latin typeface="Roboto Condensed Light" pitchFamily="2" charset="0"/>
              </a:rPr>
              <a:t>це</a:t>
            </a:r>
            <a:r>
              <a:rPr lang="ru-RU" sz="1800" dirty="0">
                <a:latin typeface="Roboto Condensed Light" pitchFamily="2" charset="0"/>
              </a:rPr>
              <a:t> </a:t>
            </a:r>
            <a:r>
              <a:rPr lang="ru-RU" sz="1800" dirty="0" err="1">
                <a:latin typeface="Roboto Condensed Light" pitchFamily="2" charset="0"/>
              </a:rPr>
              <a:t>зобов`язання</a:t>
            </a:r>
            <a:r>
              <a:rPr lang="ru-RU" sz="1800" dirty="0">
                <a:latin typeface="Roboto Condensed Light" pitchFamily="2" charset="0"/>
              </a:rPr>
              <a:t>, так і </a:t>
            </a:r>
            <a:r>
              <a:rPr lang="ru-RU" sz="1800" dirty="0" err="1">
                <a:latin typeface="Roboto Condensed Light" pitchFamily="2" charset="0"/>
              </a:rPr>
              <a:t>зобов`язання</a:t>
            </a:r>
            <a:r>
              <a:rPr lang="ru-RU" sz="1800" dirty="0">
                <a:latin typeface="Roboto Condensed Light" pitchFamily="2" charset="0"/>
              </a:rPr>
              <a:t> за договором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які</a:t>
            </a:r>
            <a:r>
              <a:rPr lang="ru-RU" sz="1800" dirty="0">
                <a:latin typeface="Roboto Condensed Light" pitchFamily="2" charset="0"/>
              </a:rPr>
              <a:t> є </a:t>
            </a:r>
            <a:r>
              <a:rPr lang="ru-RU" sz="1800" dirty="0" err="1">
                <a:latin typeface="Roboto Condensed Light" pitchFamily="2" charset="0"/>
              </a:rPr>
              <a:t>похідними</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основного </a:t>
            </a:r>
            <a:r>
              <a:rPr lang="ru-RU" sz="1800" dirty="0" err="1">
                <a:latin typeface="Roboto Condensed Light" pitchFamily="2" charset="0"/>
              </a:rPr>
              <a:t>зобов`язання</a:t>
            </a:r>
            <a:r>
              <a:rPr lang="ru-RU" sz="1800" dirty="0">
                <a:latin typeface="Roboto Condensed Light" pitchFamily="2" charset="0"/>
              </a:rPr>
              <a:t> (</a:t>
            </a:r>
            <a:r>
              <a:rPr lang="ru-RU" sz="1800" dirty="0" err="1">
                <a:latin typeface="Roboto Condensed Light" pitchFamily="2" charset="0"/>
              </a:rPr>
              <a:t>аналогічний</a:t>
            </a:r>
            <a:r>
              <a:rPr lang="ru-RU" sz="1800" dirty="0">
                <a:latin typeface="Roboto Condensed Light" pitchFamily="2" charset="0"/>
              </a:rPr>
              <a:t> </a:t>
            </a:r>
            <a:r>
              <a:rPr lang="ru-RU" sz="1800" dirty="0" err="1">
                <a:latin typeface="Roboto Condensed Light" pitchFamily="2" charset="0"/>
              </a:rPr>
              <a:t>висновок</a:t>
            </a:r>
            <a:r>
              <a:rPr lang="ru-RU" sz="1800" dirty="0">
                <a:latin typeface="Roboto Condensed Light" pitchFamily="2" charset="0"/>
              </a:rPr>
              <a:t> </a:t>
            </a:r>
            <a:r>
              <a:rPr lang="ru-RU" sz="1800" dirty="0" err="1">
                <a:latin typeface="Roboto Condensed Light" pitchFamily="2" charset="0"/>
              </a:rPr>
              <a:t>сформулював</a:t>
            </a:r>
            <a:r>
              <a:rPr lang="ru-RU" sz="1800" dirty="0">
                <a:latin typeface="Roboto Condensed Light" pitchFamily="2" charset="0"/>
              </a:rPr>
              <a:t> </a:t>
            </a:r>
            <a:r>
              <a:rPr lang="ru-RU" sz="1800" dirty="0" err="1">
                <a:latin typeface="Roboto Condensed Light" pitchFamily="2" charset="0"/>
              </a:rPr>
              <a:t>Верховний</a:t>
            </a:r>
            <a:r>
              <a:rPr lang="ru-RU" sz="1800" dirty="0">
                <a:latin typeface="Roboto Condensed Light" pitchFamily="2" charset="0"/>
              </a:rPr>
              <a:t> Суд у </a:t>
            </a:r>
            <a:r>
              <a:rPr lang="ru-RU" sz="1800" dirty="0" err="1">
                <a:latin typeface="Roboto Condensed Light" pitchFamily="2" charset="0"/>
              </a:rPr>
              <a:t>складі</a:t>
            </a:r>
            <a:r>
              <a:rPr lang="ru-RU" sz="1800" dirty="0">
                <a:latin typeface="Roboto Condensed Light" pitchFamily="2" charset="0"/>
              </a:rPr>
              <a:t> </a:t>
            </a:r>
            <a:r>
              <a:rPr lang="ru-RU" sz="1800" dirty="0" err="1">
                <a:latin typeface="Roboto Condensed Light" pitchFamily="2" charset="0"/>
              </a:rPr>
              <a:t>колегії</a:t>
            </a:r>
            <a:r>
              <a:rPr lang="ru-RU" sz="1800" dirty="0">
                <a:latin typeface="Roboto Condensed Light" pitchFamily="2" charset="0"/>
              </a:rPr>
              <a:t> </a:t>
            </a:r>
            <a:r>
              <a:rPr lang="ru-RU" sz="1800" dirty="0" err="1">
                <a:latin typeface="Roboto Condensed Light" pitchFamily="2" charset="0"/>
              </a:rPr>
              <a:t>суддів</a:t>
            </a:r>
            <a:r>
              <a:rPr lang="ru-RU" sz="1800" dirty="0">
                <a:latin typeface="Roboto Condensed Light" pitchFamily="2" charset="0"/>
              </a:rPr>
              <a:t> </a:t>
            </a:r>
            <a:r>
              <a:rPr lang="ru-RU" sz="1800" dirty="0" err="1">
                <a:latin typeface="Roboto Condensed Light" pitchFamily="2" charset="0"/>
              </a:rPr>
              <a:t>Касаційного</a:t>
            </a:r>
            <a:r>
              <a:rPr lang="ru-RU" sz="1800" dirty="0">
                <a:latin typeface="Roboto Condensed Light" pitchFamily="2" charset="0"/>
              </a:rPr>
              <a:t> </a:t>
            </a:r>
            <a:r>
              <a:rPr lang="ru-RU" sz="1800" dirty="0" err="1">
                <a:latin typeface="Roboto Condensed Light" pitchFamily="2" charset="0"/>
              </a:rPr>
              <a:t>господарського</a:t>
            </a:r>
            <a:r>
              <a:rPr lang="ru-RU" sz="1800" dirty="0">
                <a:latin typeface="Roboto Condensed Light" pitchFamily="2" charset="0"/>
              </a:rPr>
              <a:t> суду у </a:t>
            </a:r>
            <a:r>
              <a:rPr lang="ru-RU" sz="1800" dirty="0" err="1">
                <a:latin typeface="Roboto Condensed Light" pitchFamily="2" charset="0"/>
              </a:rPr>
              <a:t>постанові</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14 лютого 2018 року у </a:t>
            </a:r>
            <a:r>
              <a:rPr lang="ru-RU" sz="1800" dirty="0" err="1">
                <a:latin typeface="Roboto Condensed Light" pitchFamily="2" charset="0"/>
              </a:rPr>
              <a:t>справі</a:t>
            </a:r>
            <a:r>
              <a:rPr lang="ru-RU" sz="1800" dirty="0">
                <a:latin typeface="Roboto Condensed Light" pitchFamily="2" charset="0"/>
              </a:rPr>
              <a:t> № 910/16461/16; див. </a:t>
            </a:r>
            <a:r>
              <a:rPr lang="ru-RU" sz="1800" dirty="0" err="1">
                <a:latin typeface="Roboto Condensed Light" pitchFamily="2" charset="0"/>
              </a:rPr>
              <a:t>також</a:t>
            </a:r>
            <a:r>
              <a:rPr lang="ru-RU" sz="1800" dirty="0">
                <a:latin typeface="Roboto Condensed Light" pitchFamily="2" charset="0"/>
              </a:rPr>
              <a:t> пункт 61 постанови </a:t>
            </a:r>
            <a:r>
              <a:rPr lang="ru-RU" sz="1800" dirty="0" err="1">
                <a:latin typeface="Roboto Condensed Light" pitchFamily="2" charset="0"/>
              </a:rPr>
              <a:t>Великої</a:t>
            </a:r>
            <a:r>
              <a:rPr lang="ru-RU" sz="1800" dirty="0">
                <a:latin typeface="Roboto Condensed Light" pitchFamily="2" charset="0"/>
              </a:rPr>
              <a:t> </a:t>
            </a:r>
            <a:r>
              <a:rPr lang="ru-RU" sz="1800" dirty="0" err="1">
                <a:latin typeface="Roboto Condensed Light" pitchFamily="2" charset="0"/>
              </a:rPr>
              <a:t>Палати</a:t>
            </a:r>
            <a:r>
              <a:rPr lang="ru-RU" sz="1800" dirty="0">
                <a:latin typeface="Roboto Condensed Light" pitchFamily="2" charset="0"/>
              </a:rPr>
              <a:t> Верховного Суду </a:t>
            </a:r>
            <a:r>
              <a:rPr lang="ru-RU" sz="1800" dirty="0" err="1">
                <a:latin typeface="Roboto Condensed Light" pitchFamily="2" charset="0"/>
              </a:rPr>
              <a:t>від</a:t>
            </a:r>
            <a:r>
              <a:rPr lang="ru-RU" sz="1800" dirty="0">
                <a:latin typeface="Roboto Condensed Light" pitchFamily="2" charset="0"/>
              </a:rPr>
              <a:t> 17 </a:t>
            </a:r>
            <a:r>
              <a:rPr lang="ru-RU" sz="1800" dirty="0" err="1">
                <a:latin typeface="Roboto Condensed Light" pitchFamily="2" charset="0"/>
              </a:rPr>
              <a:t>квітня</a:t>
            </a:r>
            <a:r>
              <a:rPr lang="ru-RU" sz="1800" dirty="0">
                <a:latin typeface="Roboto Condensed Light" pitchFamily="2" charset="0"/>
              </a:rPr>
              <a:t> 2018 року у </a:t>
            </a:r>
            <a:r>
              <a:rPr lang="ru-RU" sz="1800" dirty="0" err="1">
                <a:latin typeface="Roboto Condensed Light" pitchFamily="2" charset="0"/>
              </a:rPr>
              <a:t>справі</a:t>
            </a:r>
            <a:r>
              <a:rPr lang="ru-RU" sz="1800" dirty="0">
                <a:latin typeface="Roboto Condensed Light" pitchFamily="2" charset="0"/>
              </a:rPr>
              <a:t> № 522/407/15-ц).</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27 </a:t>
            </a:r>
            <a:r>
              <a:rPr lang="ru-RU" dirty="0" err="1">
                <a:solidFill>
                  <a:schemeClr val="bg1"/>
                </a:solidFill>
                <a:latin typeface="Roboto Condensed Light" pitchFamily="2" charset="0"/>
              </a:rPr>
              <a:t>березня</a:t>
            </a:r>
            <a:r>
              <a:rPr lang="ru-RU" dirty="0">
                <a:solidFill>
                  <a:schemeClr val="bg1"/>
                </a:solidFill>
                <a:latin typeface="Roboto Condensed Light" pitchFamily="2" charset="0"/>
              </a:rPr>
              <a:t> 2019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711/4556/16-ц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14-88цс19)</a:t>
            </a:r>
          </a:p>
        </p:txBody>
      </p:sp>
      <p:sp>
        <p:nvSpPr>
          <p:cNvPr id="5" name="Rectangle 4"/>
          <p:cNvSpPr>
            <a:spLocks noChangeArrowheads="1"/>
          </p:cNvSpPr>
          <p:nvPr/>
        </p:nvSpPr>
        <p:spPr bwMode="auto">
          <a:xfrm>
            <a:off x="1728679" y="1605094"/>
            <a:ext cx="8407616" cy="461665"/>
          </a:xfrm>
          <a:prstGeom prst="rect">
            <a:avLst/>
          </a:prstGeom>
          <a:noFill/>
          <a:ln w="9525">
            <a:noFill/>
            <a:miter lim="800000"/>
            <a:headEnd/>
            <a:tailEnd/>
          </a:ln>
        </p:spPr>
        <p:txBody>
          <a:bodyPr wrap="square">
            <a:spAutoFit/>
          </a:bodyPr>
          <a:lstStyle/>
          <a:p>
            <a:pPr algn="ctr" defTabSz="914400"/>
            <a:r>
              <a:rPr lang="ru-RU" sz="2400" b="1" dirty="0" err="1">
                <a:solidFill>
                  <a:schemeClr val="bg1"/>
                </a:solidFill>
                <a:latin typeface="Roboto Condensed Light" panose="02000000000000000000" pitchFamily="2" charset="0"/>
                <a:ea typeface="Roboto Condensed Light" panose="02000000000000000000" pitchFamily="2" charset="0"/>
              </a:rPr>
              <a:t>Припинення</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іпотеки</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чи</a:t>
            </a:r>
            <a:r>
              <a:rPr lang="ru-RU" sz="2400" b="1" dirty="0">
                <a:solidFill>
                  <a:schemeClr val="bg1"/>
                </a:solidFill>
                <a:latin typeface="Roboto Condensed Light" panose="02000000000000000000" pitchFamily="2" charset="0"/>
                <a:ea typeface="Roboto Condensed Light" panose="02000000000000000000" pitchFamily="2" charset="0"/>
              </a:rPr>
              <a:t> договору </a:t>
            </a:r>
            <a:r>
              <a:rPr lang="ru-RU" sz="2400" b="1" dirty="0" err="1">
                <a:solidFill>
                  <a:schemeClr val="bg1"/>
                </a:solidFill>
                <a:latin typeface="Roboto Condensed Light" panose="02000000000000000000" pitchFamily="2" charset="0"/>
                <a:ea typeface="Roboto Condensed Light" panose="02000000000000000000" pitchFamily="2" charset="0"/>
              </a:rPr>
              <a:t>іпотеки</a:t>
            </a:r>
            <a:r>
              <a:rPr lang="ru-RU" sz="2400" b="1" dirty="0">
                <a:solidFill>
                  <a:schemeClr val="bg1"/>
                </a:solidFill>
                <a:latin typeface="Roboto Condensed Light" panose="02000000000000000000" pitchFamily="2" charset="0"/>
                <a:ea typeface="Roboto Condensed Light" panose="02000000000000000000" pitchFamily="2" charset="0"/>
              </a:rPr>
              <a:t>?!</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600087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741145" y="2358190"/>
            <a:ext cx="9597810" cy="3740887"/>
          </a:xfrm>
        </p:spPr>
        <p:txBody>
          <a:bodyPr/>
          <a:lstStyle/>
          <a:p>
            <a:r>
              <a:rPr lang="ru-RU" sz="1800" dirty="0">
                <a:latin typeface="Roboto Condensed Light" pitchFamily="2" charset="0"/>
              </a:rPr>
              <a:t>73. Велика Палата Верховного Суду </a:t>
            </a:r>
            <a:r>
              <a:rPr lang="ru-RU" sz="1800" dirty="0" err="1">
                <a:latin typeface="Roboto Condensed Light" pitchFamily="2" charset="0"/>
              </a:rPr>
              <a:t>вважає</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зміст</a:t>
            </a:r>
            <a:r>
              <a:rPr lang="ru-RU" sz="1800" dirty="0">
                <a:latin typeface="Roboto Condensed Light" pitchFamily="2" charset="0"/>
              </a:rPr>
              <a:t> і характер </a:t>
            </a:r>
            <a:r>
              <a:rPr lang="ru-RU" sz="1800" dirty="0" err="1">
                <a:latin typeface="Roboto Condensed Light" pitchFamily="2" charset="0"/>
              </a:rPr>
              <a:t>відносин</a:t>
            </a:r>
            <a:r>
              <a:rPr lang="ru-RU" sz="1800" dirty="0">
                <a:latin typeface="Roboto Condensed Light" pitchFamily="2" charset="0"/>
              </a:rPr>
              <a:t> </a:t>
            </a:r>
            <a:r>
              <a:rPr lang="ru-RU" sz="1800" dirty="0" err="1">
                <a:latin typeface="Roboto Condensed Light" pitchFamily="2" charset="0"/>
              </a:rPr>
              <a:t>між</a:t>
            </a:r>
            <a:r>
              <a:rPr lang="ru-RU" sz="1800" dirty="0">
                <a:latin typeface="Roboto Condensed Light" pitchFamily="2" charset="0"/>
              </a:rPr>
              <a:t> </a:t>
            </a:r>
            <a:r>
              <a:rPr lang="ru-RU" sz="1800" dirty="0" err="1">
                <a:latin typeface="Roboto Condensed Light" pitchFamily="2" charset="0"/>
              </a:rPr>
              <a:t>учасниками</a:t>
            </a:r>
            <a:r>
              <a:rPr lang="ru-RU" sz="1800" dirty="0">
                <a:latin typeface="Roboto Condensed Light" pitchFamily="2" charset="0"/>
              </a:rPr>
              <a:t> </a:t>
            </a:r>
            <a:r>
              <a:rPr lang="ru-RU" sz="1800" dirty="0" err="1">
                <a:latin typeface="Roboto Condensed Light" pitchFamily="2" charset="0"/>
              </a:rPr>
              <a:t>справи</a:t>
            </a:r>
            <a:r>
              <a:rPr lang="ru-RU" sz="1800" dirty="0">
                <a:latin typeface="Roboto Condensed Light" pitchFamily="2" charset="0"/>
              </a:rPr>
              <a:t>, </a:t>
            </a:r>
            <a:r>
              <a:rPr lang="ru-RU" sz="1800" dirty="0" err="1">
                <a:latin typeface="Roboto Condensed Light" pitchFamily="2" charset="0"/>
              </a:rPr>
              <a:t>встановлені</a:t>
            </a:r>
            <a:r>
              <a:rPr lang="ru-RU" sz="1800" dirty="0">
                <a:latin typeface="Roboto Condensed Light" pitchFamily="2" charset="0"/>
              </a:rPr>
              <a:t> судами </a:t>
            </a:r>
            <a:r>
              <a:rPr lang="ru-RU" sz="1800" dirty="0" err="1">
                <a:latin typeface="Roboto Condensed Light" pitchFamily="2" charset="0"/>
              </a:rPr>
              <a:t>попередніх</a:t>
            </a:r>
            <a:r>
              <a:rPr lang="ru-RU" sz="1800" dirty="0">
                <a:latin typeface="Roboto Condensed Light" pitchFamily="2" charset="0"/>
              </a:rPr>
              <a:t> </a:t>
            </a:r>
            <a:r>
              <a:rPr lang="ru-RU" sz="1800" dirty="0" err="1">
                <a:latin typeface="Roboto Condensed Light" pitchFamily="2" charset="0"/>
              </a:rPr>
              <a:t>інстанцій</a:t>
            </a:r>
            <a:r>
              <a:rPr lang="ru-RU" sz="1800" dirty="0">
                <a:latin typeface="Roboto Condensed Light" pitchFamily="2" charset="0"/>
              </a:rPr>
              <a:t> </a:t>
            </a:r>
            <a:r>
              <a:rPr lang="ru-RU" sz="1800" dirty="0" err="1">
                <a:latin typeface="Roboto Condensed Light" pitchFamily="2" charset="0"/>
              </a:rPr>
              <a:t>обставини</a:t>
            </a:r>
            <a:r>
              <a:rPr lang="ru-RU" sz="1800" dirty="0">
                <a:latin typeface="Roboto Condensed Light" pitchFamily="2" charset="0"/>
              </a:rPr>
              <a:t> </a:t>
            </a:r>
            <a:r>
              <a:rPr lang="ru-RU" sz="1800" dirty="0" err="1">
                <a:latin typeface="Roboto Condensed Light" pitchFamily="2" charset="0"/>
              </a:rPr>
              <a:t>справи</a:t>
            </a:r>
            <a:r>
              <a:rPr lang="ru-RU" sz="1800" dirty="0">
                <a:latin typeface="Roboto Condensed Light" pitchFamily="2" charset="0"/>
              </a:rPr>
              <a:t> </a:t>
            </a:r>
            <a:r>
              <a:rPr lang="ru-RU" sz="1800" dirty="0" err="1">
                <a:latin typeface="Roboto Condensed Light" pitchFamily="2" charset="0"/>
              </a:rPr>
              <a:t>підтверджують</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спір</a:t>
            </a:r>
            <a:r>
              <a:rPr lang="ru-RU" sz="1800" dirty="0">
                <a:latin typeface="Roboto Condensed Light" pitchFamily="2" charset="0"/>
              </a:rPr>
              <a:t> у </a:t>
            </a:r>
            <a:r>
              <a:rPr lang="ru-RU" sz="1800" dirty="0" err="1">
                <a:latin typeface="Roboto Condensed Light" pitchFamily="2" charset="0"/>
              </a:rPr>
              <a:t>позивачки</a:t>
            </a:r>
            <a:r>
              <a:rPr lang="ru-RU" sz="1800" dirty="0">
                <a:latin typeface="Roboto Condensed Light" pitchFamily="2" charset="0"/>
              </a:rPr>
              <a:t> є </a:t>
            </a:r>
            <a:r>
              <a:rPr lang="ru-RU" sz="1800" dirty="0" err="1">
                <a:latin typeface="Roboto Condensed Light" pitchFamily="2" charset="0"/>
              </a:rPr>
              <a:t>саме</a:t>
            </a:r>
            <a:r>
              <a:rPr lang="ru-RU" sz="1800" dirty="0">
                <a:latin typeface="Roboto Condensed Light" pitchFamily="2" charset="0"/>
              </a:rPr>
              <a:t> з </a:t>
            </a:r>
            <a:r>
              <a:rPr lang="ru-RU" sz="1800" dirty="0" err="1">
                <a:latin typeface="Roboto Condensed Light" pitchFamily="2" charset="0"/>
              </a:rPr>
              <a:t>ТзОВ</a:t>
            </a:r>
            <a:r>
              <a:rPr lang="ru-RU" sz="1800" dirty="0">
                <a:latin typeface="Roboto Condensed Light" pitchFamily="2" charset="0"/>
              </a:rPr>
              <a:t> «Кей-</a:t>
            </a:r>
            <a:r>
              <a:rPr lang="ru-RU" sz="1800" dirty="0" err="1">
                <a:latin typeface="Roboto Condensed Light" pitchFamily="2" charset="0"/>
              </a:rPr>
              <a:t>Колект</a:t>
            </a:r>
            <a:r>
              <a:rPr lang="ru-RU" sz="1800" dirty="0">
                <a:latin typeface="Roboto Condensed Light" pitchFamily="2" charset="0"/>
              </a:rPr>
              <a:t>» з приводу </a:t>
            </a:r>
            <a:r>
              <a:rPr lang="ru-RU" sz="1800" dirty="0" err="1">
                <a:latin typeface="Roboto Condensed Light" pitchFamily="2" charset="0"/>
              </a:rPr>
              <a:t>порушення</a:t>
            </a:r>
            <a:r>
              <a:rPr lang="ru-RU" sz="1800" dirty="0">
                <a:latin typeface="Roboto Condensed Light" pitchFamily="2" charset="0"/>
              </a:rPr>
              <a:t> ним права </a:t>
            </a:r>
            <a:r>
              <a:rPr lang="ru-RU" sz="1800" dirty="0" err="1">
                <a:latin typeface="Roboto Condensed Light" pitchFamily="2" charset="0"/>
              </a:rPr>
              <a:t>власності</a:t>
            </a:r>
            <a:r>
              <a:rPr lang="ru-RU" sz="1800" dirty="0">
                <a:latin typeface="Roboto Condensed Light" pitchFamily="2" charset="0"/>
              </a:rPr>
              <a:t> </a:t>
            </a:r>
            <a:r>
              <a:rPr lang="ru-RU" sz="1800" dirty="0" err="1">
                <a:latin typeface="Roboto Condensed Light" pitchFamily="2" charset="0"/>
              </a:rPr>
              <a:t>позивачки</a:t>
            </a:r>
            <a:r>
              <a:rPr lang="ru-RU" sz="1800" dirty="0">
                <a:latin typeface="Roboto Condensed Light" pitchFamily="2" charset="0"/>
              </a:rPr>
              <a:t> на квартиру </a:t>
            </a:r>
            <a:r>
              <a:rPr lang="ru-RU" sz="1800" dirty="0" err="1">
                <a:latin typeface="Roboto Condensed Light" pitchFamily="2" charset="0"/>
              </a:rPr>
              <a:t>внаслідок</a:t>
            </a:r>
            <a:r>
              <a:rPr lang="ru-RU" sz="1800" dirty="0">
                <a:latin typeface="Roboto Condensed Light" pitchFamily="2" charset="0"/>
              </a:rPr>
              <a:t> </a:t>
            </a:r>
            <a:r>
              <a:rPr lang="ru-RU" sz="1800" dirty="0" err="1">
                <a:latin typeface="Roboto Condensed Light" pitchFamily="2" charset="0"/>
              </a:rPr>
              <a:t>дій</a:t>
            </a:r>
            <a:r>
              <a:rPr lang="ru-RU" sz="1800" dirty="0">
                <a:latin typeface="Roboto Condensed Light" pitchFamily="2" charset="0"/>
              </a:rPr>
              <a:t> </a:t>
            </a:r>
            <a:r>
              <a:rPr lang="ru-RU" sz="1800" dirty="0" err="1">
                <a:latin typeface="Roboto Condensed Light" pitchFamily="2" charset="0"/>
              </a:rPr>
              <a:t>ТзОВ</a:t>
            </a:r>
            <a:r>
              <a:rPr lang="ru-RU" sz="1800" dirty="0">
                <a:latin typeface="Roboto Condensed Light" pitchFamily="2" charset="0"/>
              </a:rPr>
              <a:t> «Кей-</a:t>
            </a:r>
            <a:r>
              <a:rPr lang="ru-RU" sz="1800" dirty="0" err="1">
                <a:latin typeface="Roboto Condensed Light" pitchFamily="2" charset="0"/>
              </a:rPr>
              <a:t>Колект</a:t>
            </a:r>
            <a:r>
              <a:rPr lang="ru-RU" sz="1800" dirty="0">
                <a:latin typeface="Roboto Condensed Light" pitchFamily="2" charset="0"/>
              </a:rPr>
              <a:t>» </a:t>
            </a:r>
            <a:r>
              <a:rPr lang="ru-RU" sz="1800" dirty="0" err="1">
                <a:latin typeface="Roboto Condensed Light" pitchFamily="2" charset="0"/>
              </a:rPr>
              <a:t>щодо</a:t>
            </a:r>
            <a:r>
              <a:rPr lang="ru-RU" sz="1800" dirty="0">
                <a:latin typeface="Roboto Condensed Light" pitchFamily="2" charset="0"/>
              </a:rPr>
              <a:t> </a:t>
            </a:r>
            <a:r>
              <a:rPr lang="ru-RU" sz="1800" dirty="0" err="1">
                <a:latin typeface="Roboto Condensed Light" pitchFamily="2" charset="0"/>
              </a:rPr>
              <a:t>реєстрації</a:t>
            </a:r>
            <a:r>
              <a:rPr lang="ru-RU" sz="1800" dirty="0">
                <a:latin typeface="Roboto Condensed Light" pitchFamily="2" charset="0"/>
              </a:rPr>
              <a:t> за ним такого права. </a:t>
            </a:r>
            <a:r>
              <a:rPr lang="ru-RU" sz="1800" dirty="0" err="1">
                <a:latin typeface="Roboto Condensed Light" pitchFamily="2" charset="0"/>
              </a:rPr>
              <a:t>Фізична</a:t>
            </a:r>
            <a:r>
              <a:rPr lang="ru-RU" sz="1800" dirty="0">
                <a:latin typeface="Roboto Condensed Light" pitchFamily="2" charset="0"/>
              </a:rPr>
              <a:t> особа, яка </a:t>
            </a:r>
            <a:r>
              <a:rPr lang="ru-RU" sz="1800" dirty="0" err="1">
                <a:latin typeface="Roboto Condensed Light" pitchFamily="2" charset="0"/>
              </a:rPr>
              <a:t>досягла</a:t>
            </a:r>
            <a:r>
              <a:rPr lang="ru-RU" sz="1800" dirty="0">
                <a:latin typeface="Roboto Condensed Light" pitchFamily="2" charset="0"/>
              </a:rPr>
              <a:t> </a:t>
            </a:r>
            <a:r>
              <a:rPr lang="ru-RU" sz="1800" dirty="0" err="1">
                <a:latin typeface="Roboto Condensed Light" pitchFamily="2" charset="0"/>
              </a:rPr>
              <a:t>повноліття</a:t>
            </a:r>
            <a:r>
              <a:rPr lang="ru-RU" sz="1800" dirty="0">
                <a:latin typeface="Roboto Condensed Light" pitchFamily="2" charset="0"/>
              </a:rPr>
              <a:t>, у </a:t>
            </a:r>
            <a:r>
              <a:rPr lang="ru-RU" sz="1800" dirty="0" err="1">
                <a:latin typeface="Roboto Condensed Light" pitchFamily="2" charset="0"/>
              </a:rPr>
              <a:t>цивільному</a:t>
            </a:r>
            <a:r>
              <a:rPr lang="ru-RU" sz="1800" dirty="0">
                <a:latin typeface="Roboto Condensed Light" pitchFamily="2" charset="0"/>
              </a:rPr>
              <a:t> </a:t>
            </a:r>
            <a:r>
              <a:rPr lang="ru-RU" sz="1800" dirty="0" err="1">
                <a:latin typeface="Roboto Condensed Light" pitchFamily="2" charset="0"/>
              </a:rPr>
              <a:t>процесі</a:t>
            </a:r>
            <a:r>
              <a:rPr lang="ru-RU" sz="1800" dirty="0">
                <a:latin typeface="Roboto Condensed Light" pitchFamily="2" charset="0"/>
              </a:rPr>
              <a:t> </a:t>
            </a:r>
            <a:r>
              <a:rPr lang="ru-RU" sz="1800" dirty="0" err="1">
                <a:latin typeface="Roboto Condensed Light" pitchFamily="2" charset="0"/>
              </a:rPr>
              <a:t>може</a:t>
            </a:r>
            <a:r>
              <a:rPr lang="ru-RU" sz="1800" dirty="0">
                <a:latin typeface="Roboto Condensed Light" pitchFamily="2" charset="0"/>
              </a:rPr>
              <a:t> бути стороною </a:t>
            </a:r>
            <a:r>
              <a:rPr lang="ru-RU" sz="1800" dirty="0" err="1">
                <a:latin typeface="Roboto Condensed Light" pitchFamily="2" charset="0"/>
              </a:rPr>
              <a:t>саме</a:t>
            </a:r>
            <a:r>
              <a:rPr lang="ru-RU" sz="1800" dirty="0">
                <a:latin typeface="Roboto Condensed Light" pitchFamily="2" charset="0"/>
              </a:rPr>
              <a:t> як </a:t>
            </a:r>
            <a:r>
              <a:rPr lang="ru-RU" sz="1800" dirty="0" err="1">
                <a:latin typeface="Roboto Condensed Light" pitchFamily="2" charset="0"/>
              </a:rPr>
              <a:t>така</a:t>
            </a:r>
            <a:r>
              <a:rPr lang="ru-RU" sz="1800" dirty="0">
                <a:latin typeface="Roboto Condensed Light" pitchFamily="2" charset="0"/>
              </a:rPr>
              <a:t> особа, а не як </a:t>
            </a:r>
            <a:r>
              <a:rPr lang="ru-RU" sz="1800" dirty="0" err="1">
                <a:latin typeface="Roboto Condensed Light" pitchFamily="2" charset="0"/>
              </a:rPr>
              <a:t>нотаріус</a:t>
            </a:r>
            <a:r>
              <a:rPr lang="ru-RU" sz="1800" dirty="0">
                <a:latin typeface="Roboto Condensed Light" pitchFamily="2" charset="0"/>
              </a:rPr>
              <a:t>, </a:t>
            </a:r>
            <a:r>
              <a:rPr lang="ru-RU" sz="1800" dirty="0" err="1">
                <a:latin typeface="Roboto Condensed Light" pitchFamily="2" charset="0"/>
              </a:rPr>
              <a:t>державний</a:t>
            </a:r>
            <a:r>
              <a:rPr lang="ru-RU" sz="1800" dirty="0">
                <a:latin typeface="Roboto Condensed Light" pitchFamily="2" charset="0"/>
              </a:rPr>
              <a:t> </a:t>
            </a:r>
            <a:r>
              <a:rPr lang="ru-RU" sz="1800" dirty="0" err="1">
                <a:latin typeface="Roboto Condensed Light" pitchFamily="2" charset="0"/>
              </a:rPr>
              <a:t>реєстратор</a:t>
            </a:r>
            <a:r>
              <a:rPr lang="ru-RU" sz="1800" dirty="0">
                <a:latin typeface="Roboto Condensed Light" pitchFamily="2" charset="0"/>
              </a:rPr>
              <a:t> </a:t>
            </a:r>
            <a:r>
              <a:rPr lang="ru-RU" sz="1800" dirty="0" err="1">
                <a:latin typeface="Roboto Condensed Light" pitchFamily="2" charset="0"/>
              </a:rPr>
              <a:t>тощо</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r>
              <a:rPr lang="ru-RU" sz="1800" dirty="0">
                <a:latin typeface="Roboto Condensed Light" pitchFamily="2" charset="0"/>
              </a:rPr>
              <a:t>74. </a:t>
            </a:r>
            <a:r>
              <a:rPr lang="ru-RU" sz="1800" dirty="0" err="1">
                <a:latin typeface="Roboto Condensed Light" pitchFamily="2" charset="0"/>
              </a:rPr>
              <a:t>Отже</a:t>
            </a:r>
            <a:r>
              <a:rPr lang="ru-RU" sz="1800" dirty="0">
                <a:latin typeface="Roboto Condensed Light" pitchFamily="2" charset="0"/>
              </a:rPr>
              <a:t> </a:t>
            </a:r>
            <a:r>
              <a:rPr lang="ru-RU" sz="1800" dirty="0" err="1">
                <a:latin typeface="Roboto Condensed Light" pitchFamily="2" charset="0"/>
              </a:rPr>
              <a:t>позовна</a:t>
            </a:r>
            <a:r>
              <a:rPr lang="ru-RU" sz="1800" dirty="0">
                <a:latin typeface="Roboto Condensed Light" pitchFamily="2" charset="0"/>
              </a:rPr>
              <a:t> </a:t>
            </a:r>
            <a:r>
              <a:rPr lang="ru-RU" sz="1800" dirty="0" err="1">
                <a:latin typeface="Roboto Condensed Light" pitchFamily="2" charset="0"/>
              </a:rPr>
              <a:t>вимога</a:t>
            </a:r>
            <a:r>
              <a:rPr lang="ru-RU" sz="1800" dirty="0">
                <a:latin typeface="Roboto Condensed Light" pitchFamily="2" charset="0"/>
              </a:rPr>
              <a:t> про </a:t>
            </a:r>
            <a:r>
              <a:rPr lang="ru-RU" sz="1800" dirty="0" err="1">
                <a:latin typeface="Roboto Condensed Light" pitchFamily="2" charset="0"/>
              </a:rPr>
              <a:t>визнання</a:t>
            </a:r>
            <a:r>
              <a:rPr lang="ru-RU" sz="1800" dirty="0">
                <a:latin typeface="Roboto Condensed Light" pitchFamily="2" charset="0"/>
              </a:rPr>
              <a:t> незаконною та </a:t>
            </a:r>
            <a:r>
              <a:rPr lang="ru-RU" sz="1800" dirty="0" err="1">
                <a:latin typeface="Roboto Condensed Light" pitchFamily="2" charset="0"/>
              </a:rPr>
              <a:t>скасування</a:t>
            </a:r>
            <a:r>
              <a:rPr lang="ru-RU" sz="1800" dirty="0">
                <a:latin typeface="Roboto Condensed Light" pitchFamily="2" charset="0"/>
              </a:rPr>
              <a:t> </a:t>
            </a:r>
            <a:r>
              <a:rPr lang="ru-RU" sz="1800" dirty="0" err="1">
                <a:latin typeface="Roboto Condensed Light" pitchFamily="2" charset="0"/>
              </a:rPr>
              <a:t>державної</a:t>
            </a:r>
            <a:r>
              <a:rPr lang="ru-RU" sz="1800" dirty="0">
                <a:latin typeface="Roboto Condensed Light" pitchFamily="2" charset="0"/>
              </a:rPr>
              <a:t> </a:t>
            </a:r>
            <a:r>
              <a:rPr lang="ru-RU" sz="1800" dirty="0" err="1">
                <a:latin typeface="Roboto Condensed Light" pitchFamily="2" charset="0"/>
              </a:rPr>
              <a:t>реєстрації</a:t>
            </a:r>
            <a:r>
              <a:rPr lang="ru-RU" sz="1800" dirty="0">
                <a:latin typeface="Roboto Condensed Light" pitchFamily="2" charset="0"/>
              </a:rPr>
              <a:t> права </a:t>
            </a:r>
            <a:r>
              <a:rPr lang="ru-RU" sz="1800" dirty="0" err="1">
                <a:latin typeface="Roboto Condensed Light" pitchFamily="2" charset="0"/>
              </a:rPr>
              <a:t>власності</a:t>
            </a:r>
            <a:r>
              <a:rPr lang="ru-RU" sz="1800" dirty="0">
                <a:latin typeface="Roboto Condensed Light" pitchFamily="2" charset="0"/>
              </a:rPr>
              <a:t> на квартиру не </a:t>
            </a:r>
            <a:r>
              <a:rPr lang="ru-RU" sz="1800" dirty="0" err="1">
                <a:latin typeface="Roboto Condensed Light" pitchFamily="2" charset="0"/>
              </a:rPr>
              <a:t>може</a:t>
            </a:r>
            <a:r>
              <a:rPr lang="ru-RU" sz="1800" dirty="0">
                <a:latin typeface="Roboto Condensed Light" pitchFamily="2" charset="0"/>
              </a:rPr>
              <a:t> бути </a:t>
            </a:r>
            <a:r>
              <a:rPr lang="ru-RU" sz="1800" dirty="0" err="1">
                <a:latin typeface="Roboto Condensed Light" pitchFamily="2" charset="0"/>
              </a:rPr>
              <a:t>звернена</a:t>
            </a:r>
            <a:r>
              <a:rPr lang="ru-RU" sz="1800" dirty="0">
                <a:latin typeface="Roboto Condensed Light" pitchFamily="2" charset="0"/>
              </a:rPr>
              <a:t> до приватного </a:t>
            </a:r>
            <a:r>
              <a:rPr lang="ru-RU" sz="1800" dirty="0" err="1">
                <a:latin typeface="Roboto Condensed Light" pitchFamily="2" charset="0"/>
              </a:rPr>
              <a:t>нотаріуса</a:t>
            </a:r>
            <a:r>
              <a:rPr lang="ru-RU" sz="1800" dirty="0">
                <a:latin typeface="Roboto Condensed Light" pitchFamily="2" charset="0"/>
              </a:rPr>
              <a:t>, яку </a:t>
            </a:r>
            <a:r>
              <a:rPr lang="ru-RU" sz="1800" dirty="0" err="1">
                <a:latin typeface="Roboto Condensed Light" pitchFamily="2" charset="0"/>
              </a:rPr>
              <a:t>позивачка</a:t>
            </a:r>
            <a:r>
              <a:rPr lang="ru-RU" sz="1800" dirty="0">
                <a:latin typeface="Roboto Condensed Light" pitchFamily="2" charset="0"/>
              </a:rPr>
              <a:t> </a:t>
            </a:r>
            <a:r>
              <a:rPr lang="ru-RU" sz="1800" dirty="0" err="1">
                <a:latin typeface="Roboto Condensed Light" pitchFamily="2" charset="0"/>
              </a:rPr>
              <a:t>визначила</a:t>
            </a:r>
            <a:r>
              <a:rPr lang="ru-RU" sz="1800" dirty="0">
                <a:latin typeface="Roboto Condensed Light" pitchFamily="2" charset="0"/>
              </a:rPr>
              <a:t> </a:t>
            </a:r>
            <a:r>
              <a:rPr lang="ru-RU" sz="1800" dirty="0" err="1">
                <a:latin typeface="Roboto Condensed Light" pitchFamily="2" charset="0"/>
              </a:rPr>
              <a:t>співвідповідачем</a:t>
            </a:r>
            <a:r>
              <a:rPr lang="ru-RU" sz="1800" dirty="0">
                <a:latin typeface="Roboto Condensed Light" pitchFamily="2" charset="0"/>
              </a:rPr>
              <a:t>. </a:t>
            </a:r>
            <a:r>
              <a:rPr lang="ru-RU" sz="1800" dirty="0" err="1">
                <a:latin typeface="Roboto Condensed Light" pitchFamily="2" charset="0"/>
              </a:rPr>
              <a:t>Державний</a:t>
            </a:r>
            <a:r>
              <a:rPr lang="ru-RU" sz="1800" dirty="0">
                <a:latin typeface="Roboto Condensed Light" pitchFamily="2" charset="0"/>
              </a:rPr>
              <a:t> </a:t>
            </a:r>
            <a:r>
              <a:rPr lang="ru-RU" sz="1800" dirty="0" err="1">
                <a:latin typeface="Roboto Condensed Light" pitchFamily="2" charset="0"/>
              </a:rPr>
              <a:t>реєстратор</a:t>
            </a:r>
            <a:r>
              <a:rPr lang="ru-RU" sz="1800" dirty="0">
                <a:latin typeface="Roboto Condensed Light" pitchFamily="2" charset="0"/>
              </a:rPr>
              <a:t>, </a:t>
            </a:r>
            <a:r>
              <a:rPr lang="ru-RU" sz="1800" dirty="0" err="1">
                <a:latin typeface="Roboto Condensed Light" pitchFamily="2" charset="0"/>
              </a:rPr>
              <a:t>зокрема</a:t>
            </a:r>
            <a:r>
              <a:rPr lang="ru-RU" sz="1800" dirty="0">
                <a:latin typeface="Roboto Condensed Light" pitchFamily="2" charset="0"/>
              </a:rPr>
              <a:t> і </a:t>
            </a:r>
            <a:r>
              <a:rPr lang="ru-RU" sz="1800" dirty="0" err="1">
                <a:latin typeface="Roboto Condensed Light" pitchFamily="2" charset="0"/>
              </a:rPr>
              <a:t>приватний</a:t>
            </a:r>
            <a:r>
              <a:rPr lang="ru-RU" sz="1800" dirty="0">
                <a:latin typeface="Roboto Condensed Light" pitchFamily="2" charset="0"/>
              </a:rPr>
              <a:t> </a:t>
            </a:r>
            <a:r>
              <a:rPr lang="ru-RU" sz="1800" dirty="0" err="1">
                <a:latin typeface="Roboto Condensed Light" pitchFamily="2" charset="0"/>
              </a:rPr>
              <a:t>нотаріус</a:t>
            </a:r>
            <a:r>
              <a:rPr lang="ru-RU" sz="1800" dirty="0">
                <a:latin typeface="Roboto Condensed Light" pitchFamily="2" charset="0"/>
              </a:rPr>
              <a:t>, </a:t>
            </a:r>
            <a:r>
              <a:rPr lang="ru-RU" sz="1800" dirty="0" err="1">
                <a:latin typeface="Roboto Condensed Light" pitchFamily="2" charset="0"/>
              </a:rPr>
              <a:t>зобов`язаний</a:t>
            </a:r>
            <a:r>
              <a:rPr lang="ru-RU" sz="1800" dirty="0">
                <a:latin typeface="Roboto Condensed Light" pitchFamily="2" charset="0"/>
              </a:rPr>
              <a:t> </a:t>
            </a:r>
            <a:r>
              <a:rPr lang="ru-RU" sz="1800" dirty="0" err="1">
                <a:latin typeface="Roboto Condensed Light" pitchFamily="2" charset="0"/>
              </a:rPr>
              <a:t>виконати</a:t>
            </a:r>
            <a:r>
              <a:rPr lang="ru-RU" sz="1800" dirty="0">
                <a:latin typeface="Roboto Condensed Light" pitchFamily="2" charset="0"/>
              </a:rPr>
              <a:t> </a:t>
            </a:r>
            <a:r>
              <a:rPr lang="ru-RU" sz="1800" dirty="0" err="1">
                <a:latin typeface="Roboto Condensed Light" pitchFamily="2" charset="0"/>
              </a:rPr>
              <a:t>рішення</a:t>
            </a:r>
            <a:r>
              <a:rPr lang="ru-RU" sz="1800" dirty="0">
                <a:latin typeface="Roboto Condensed Light" pitchFamily="2" charset="0"/>
              </a:rPr>
              <a:t> суду </a:t>
            </a:r>
            <a:r>
              <a:rPr lang="ru-RU" sz="1800" dirty="0" err="1">
                <a:latin typeface="Roboto Condensed Light" pitchFamily="2" charset="0"/>
              </a:rPr>
              <a:t>щодо</a:t>
            </a:r>
            <a:r>
              <a:rPr lang="ru-RU" sz="1800" dirty="0">
                <a:latin typeface="Roboto Condensed Light" pitchFamily="2" charset="0"/>
              </a:rPr>
              <a:t> </a:t>
            </a:r>
            <a:r>
              <a:rPr lang="ru-RU" sz="1800" dirty="0" err="1">
                <a:latin typeface="Roboto Condensed Light" pitchFamily="2" charset="0"/>
              </a:rPr>
              <a:t>скасування</a:t>
            </a:r>
            <a:r>
              <a:rPr lang="ru-RU" sz="1800" dirty="0">
                <a:latin typeface="Roboto Condensed Light" pitchFamily="2" charset="0"/>
              </a:rPr>
              <a:t> </a:t>
            </a:r>
            <a:r>
              <a:rPr lang="ru-RU" sz="1800" dirty="0" err="1">
                <a:latin typeface="Roboto Condensed Light" pitchFamily="2" charset="0"/>
              </a:rPr>
              <a:t>державної</a:t>
            </a:r>
            <a:r>
              <a:rPr lang="ru-RU" sz="1800" dirty="0">
                <a:latin typeface="Roboto Condensed Light" pitchFamily="2" charset="0"/>
              </a:rPr>
              <a:t> </a:t>
            </a:r>
            <a:r>
              <a:rPr lang="ru-RU" sz="1800" dirty="0" err="1">
                <a:latin typeface="Roboto Condensed Light" pitchFamily="2" charset="0"/>
              </a:rPr>
              <a:t>реєстрації</a:t>
            </a:r>
            <a:r>
              <a:rPr lang="ru-RU" sz="1800" dirty="0">
                <a:latin typeface="Roboto Condensed Light" pitchFamily="2" charset="0"/>
              </a:rPr>
              <a:t> </a:t>
            </a:r>
            <a:r>
              <a:rPr lang="ru-RU" sz="1800" dirty="0" err="1">
                <a:latin typeface="Roboto Condensed Light" pitchFamily="2" charset="0"/>
              </a:rPr>
              <a:t>речового</a:t>
            </a:r>
            <a:r>
              <a:rPr lang="ru-RU" sz="1800" dirty="0">
                <a:latin typeface="Roboto Condensed Light" pitchFamily="2" charset="0"/>
              </a:rPr>
              <a:t> права </a:t>
            </a:r>
            <a:r>
              <a:rPr lang="ru-RU" sz="1800" dirty="0" err="1">
                <a:latin typeface="Roboto Condensed Light" pitchFamily="2" charset="0"/>
              </a:rPr>
              <a:t>або</a:t>
            </a:r>
            <a:r>
              <a:rPr lang="ru-RU" sz="1800" dirty="0">
                <a:latin typeface="Roboto Condensed Light" pitchFamily="2" charset="0"/>
              </a:rPr>
              <a:t>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обтяження</a:t>
            </a:r>
            <a:r>
              <a:rPr lang="ru-RU" sz="1800" dirty="0">
                <a:latin typeface="Roboto Condensed Light" pitchFamily="2" charset="0"/>
              </a:rPr>
              <a:t> </a:t>
            </a:r>
            <a:r>
              <a:rPr lang="ru-RU" sz="1800" dirty="0" err="1">
                <a:latin typeface="Roboto Condensed Light" pitchFamily="2" charset="0"/>
              </a:rPr>
              <a:t>незалежно</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того, </a:t>
            </a:r>
            <a:r>
              <a:rPr lang="ru-RU" sz="1800" dirty="0" err="1">
                <a:latin typeface="Roboto Condensed Light" pitchFamily="2" charset="0"/>
              </a:rPr>
              <a:t>чи</a:t>
            </a:r>
            <a:r>
              <a:rPr lang="ru-RU" sz="1800" dirty="0">
                <a:latin typeface="Roboto Condensed Light" pitchFamily="2" charset="0"/>
              </a:rPr>
              <a:t> </a:t>
            </a:r>
            <a:r>
              <a:rPr lang="ru-RU" sz="1800" dirty="0" err="1">
                <a:latin typeface="Roboto Condensed Light" pitchFamily="2" charset="0"/>
              </a:rPr>
              <a:t>був</a:t>
            </a:r>
            <a:r>
              <a:rPr lang="ru-RU" sz="1800" dirty="0">
                <a:latin typeface="Roboto Condensed Light" pitchFamily="2" charset="0"/>
              </a:rPr>
              <a:t> </a:t>
            </a:r>
            <a:r>
              <a:rPr lang="ru-RU" sz="1800" dirty="0" err="1">
                <a:latin typeface="Roboto Condensed Light" pitchFamily="2" charset="0"/>
              </a:rPr>
              <a:t>цей</a:t>
            </a:r>
            <a:r>
              <a:rPr lang="ru-RU" sz="1800" dirty="0">
                <a:latin typeface="Roboto Condensed Light" pitchFamily="2" charset="0"/>
              </a:rPr>
              <a:t> </a:t>
            </a:r>
            <a:r>
              <a:rPr lang="ru-RU" sz="1800" dirty="0" err="1">
                <a:latin typeface="Roboto Condensed Light" pitchFamily="2" charset="0"/>
              </a:rPr>
              <a:t>реєстратор</a:t>
            </a:r>
            <a:r>
              <a:rPr lang="ru-RU" sz="1800" dirty="0">
                <a:latin typeface="Roboto Condensed Light" pitchFamily="2" charset="0"/>
              </a:rPr>
              <a:t> </a:t>
            </a:r>
            <a:r>
              <a:rPr lang="ru-RU" sz="1800" dirty="0" err="1">
                <a:latin typeface="Roboto Condensed Light" pitchFamily="2" charset="0"/>
              </a:rPr>
              <a:t>залучений</a:t>
            </a:r>
            <a:r>
              <a:rPr lang="ru-RU" sz="1800" dirty="0">
                <a:latin typeface="Roboto Condensed Light" pitchFamily="2" charset="0"/>
              </a:rPr>
              <a:t> до </a:t>
            </a:r>
            <a:r>
              <a:rPr lang="ru-RU" sz="1800" dirty="0" err="1">
                <a:latin typeface="Roboto Condensed Light" pitchFamily="2" charset="0"/>
              </a:rPr>
              <a:t>участі</a:t>
            </a:r>
            <a:r>
              <a:rPr lang="ru-RU" sz="1800" dirty="0">
                <a:latin typeface="Roboto Condensed Light" pitchFamily="2" charset="0"/>
              </a:rPr>
              <a:t> у </a:t>
            </a:r>
            <a:r>
              <a:rPr lang="ru-RU" sz="1800" dirty="0" err="1">
                <a:latin typeface="Roboto Condensed Light" pitchFamily="2" charset="0"/>
              </a:rPr>
              <a:t>справі</a:t>
            </a:r>
            <a:r>
              <a:rPr lang="ru-RU" sz="1800" dirty="0">
                <a:latin typeface="Roboto Condensed Light" pitchFamily="2" charset="0"/>
              </a:rPr>
              <a:t> </a:t>
            </a:r>
            <a:r>
              <a:rPr lang="ru-RU" sz="1800" dirty="0" err="1">
                <a:latin typeface="Roboto Condensed Light" pitchFamily="2" charset="0"/>
              </a:rPr>
              <a:t>третьою</a:t>
            </a:r>
            <a:r>
              <a:rPr lang="ru-RU" sz="1800" dirty="0">
                <a:latin typeface="Roboto Condensed Light" pitchFamily="2" charset="0"/>
              </a:rPr>
              <a:t> особою, яка не </a:t>
            </a:r>
            <a:r>
              <a:rPr lang="ru-RU" sz="1800" dirty="0" err="1">
                <a:latin typeface="Roboto Condensed Light" pitchFamily="2" charset="0"/>
              </a:rPr>
              <a:t>заявляє</a:t>
            </a:r>
            <a:r>
              <a:rPr lang="ru-RU" sz="1800" dirty="0">
                <a:latin typeface="Roboto Condensed Light" pitchFamily="2" charset="0"/>
              </a:rPr>
              <a:t> </a:t>
            </a:r>
            <a:r>
              <a:rPr lang="ru-RU" sz="1800" dirty="0" err="1">
                <a:latin typeface="Roboto Condensed Light" pitchFamily="2" charset="0"/>
              </a:rPr>
              <a:t>самостійні</a:t>
            </a:r>
            <a:r>
              <a:rPr lang="ru-RU" sz="1800" dirty="0">
                <a:latin typeface="Roboto Condensed Light" pitchFamily="2" charset="0"/>
              </a:rPr>
              <a:t> </a:t>
            </a:r>
            <a:r>
              <a:rPr lang="ru-RU" sz="1800" dirty="0" err="1">
                <a:latin typeface="Roboto Condensed Light" pitchFamily="2" charset="0"/>
              </a:rPr>
              <a:t>вимоги</a:t>
            </a:r>
            <a:r>
              <a:rPr lang="ru-RU" sz="1800" dirty="0">
                <a:latin typeface="Roboto Condensed Light" pitchFamily="2" charset="0"/>
              </a:rPr>
              <a:t> </a:t>
            </a:r>
            <a:r>
              <a:rPr lang="ru-RU" sz="1800" dirty="0" err="1">
                <a:latin typeface="Roboto Condensed Light" pitchFamily="2" charset="0"/>
              </a:rPr>
              <a:t>щодо</a:t>
            </a:r>
            <a:r>
              <a:rPr lang="ru-RU" sz="1800" dirty="0">
                <a:latin typeface="Roboto Condensed Light" pitchFamily="2" charset="0"/>
              </a:rPr>
              <a:t> предмета спору, </a:t>
            </a:r>
            <a:r>
              <a:rPr lang="ru-RU" sz="1800" dirty="0" err="1">
                <a:latin typeface="Roboto Condensed Light" pitchFamily="2" charset="0"/>
              </a:rPr>
              <a:t>чи</a:t>
            </a:r>
            <a:r>
              <a:rPr lang="ru-RU" sz="1800" dirty="0">
                <a:latin typeface="Roboto Condensed Light" pitchFamily="2" charset="0"/>
              </a:rPr>
              <a:t> не </a:t>
            </a:r>
            <a:r>
              <a:rPr lang="ru-RU" sz="1800" dirty="0" err="1">
                <a:latin typeface="Roboto Condensed Light" pitchFamily="2" charset="0"/>
              </a:rPr>
              <a:t>був</a:t>
            </a:r>
            <a:r>
              <a:rPr lang="ru-RU" sz="1800" dirty="0">
                <a:latin typeface="Roboto Condensed Light" pitchFamily="2" charset="0"/>
              </a:rPr>
              <a:t> </a:t>
            </a:r>
            <a:r>
              <a:rPr lang="ru-RU" sz="1800" dirty="0" err="1">
                <a:latin typeface="Roboto Condensed Light" pitchFamily="2" charset="0"/>
              </a:rPr>
              <a:t>залучений</a:t>
            </a:r>
            <a:r>
              <a:rPr lang="ru-RU" sz="1800" dirty="0">
                <a:latin typeface="Roboto Condensed Light" pitchFamily="2" charset="0"/>
              </a:rPr>
              <a:t>.</a:t>
            </a: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01 </a:t>
            </a:r>
            <a:r>
              <a:rPr lang="ru-RU" dirty="0" err="1">
                <a:solidFill>
                  <a:schemeClr val="bg1"/>
                </a:solidFill>
                <a:latin typeface="Roboto Condensed Light" pitchFamily="2" charset="0"/>
              </a:rPr>
              <a:t>квітня</a:t>
            </a:r>
            <a:r>
              <a:rPr lang="ru-RU" dirty="0">
                <a:solidFill>
                  <a:schemeClr val="bg1"/>
                </a:solidFill>
                <a:latin typeface="Roboto Condensed Light" pitchFamily="2" charset="0"/>
              </a:rPr>
              <a:t> 2020 року в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№520/13067/17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14-397цс19)</a:t>
            </a:r>
          </a:p>
        </p:txBody>
      </p:sp>
      <p:sp>
        <p:nvSpPr>
          <p:cNvPr id="5" name="Rectangle 4"/>
          <p:cNvSpPr>
            <a:spLocks noChangeArrowheads="1"/>
          </p:cNvSpPr>
          <p:nvPr/>
        </p:nvSpPr>
        <p:spPr bwMode="auto">
          <a:xfrm>
            <a:off x="1728679" y="1463773"/>
            <a:ext cx="8407616" cy="384721"/>
          </a:xfrm>
          <a:prstGeom prst="rect">
            <a:avLst/>
          </a:prstGeom>
          <a:noFill/>
          <a:ln w="9525">
            <a:noFill/>
            <a:miter lim="800000"/>
            <a:headEnd/>
            <a:tailEnd/>
          </a:ln>
        </p:spPr>
        <p:txBody>
          <a:bodyPr wrap="square">
            <a:spAutoFit/>
          </a:bodyPr>
          <a:lstStyle/>
          <a:p>
            <a:pPr algn="ctr" defTabSz="914400"/>
            <a:r>
              <a:rPr lang="ru-RU" b="1" dirty="0" err="1">
                <a:solidFill>
                  <a:schemeClr val="bg1"/>
                </a:solidFill>
                <a:latin typeface="Roboto Condensed Light" panose="02000000000000000000" pitchFamily="2" charset="0"/>
                <a:ea typeface="Roboto Condensed Light" panose="02000000000000000000" pitchFamily="2" charset="0"/>
              </a:rPr>
              <a:t>Нотаріус</a:t>
            </a:r>
            <a:r>
              <a:rPr lang="ru-RU" b="1" dirty="0">
                <a:solidFill>
                  <a:schemeClr val="bg1"/>
                </a:solidFill>
                <a:latin typeface="Roboto Condensed Light" panose="02000000000000000000" pitchFamily="2" charset="0"/>
                <a:ea typeface="Roboto Condensed Light" panose="02000000000000000000" pitchFamily="2" charset="0"/>
              </a:rPr>
              <a:t>/</a:t>
            </a:r>
            <a:r>
              <a:rPr lang="ru-RU" b="1" dirty="0" err="1">
                <a:solidFill>
                  <a:schemeClr val="bg1"/>
                </a:solidFill>
                <a:latin typeface="Roboto Condensed Light" panose="02000000000000000000" pitchFamily="2" charset="0"/>
                <a:ea typeface="Roboto Condensed Light" panose="02000000000000000000" pitchFamily="2" charset="0"/>
              </a:rPr>
              <a:t>державний</a:t>
            </a:r>
            <a:r>
              <a:rPr lang="ru-RU" b="1" dirty="0">
                <a:solidFill>
                  <a:schemeClr val="bg1"/>
                </a:solidFill>
                <a:latin typeface="Roboto Condensed Light" panose="02000000000000000000" pitchFamily="2" charset="0"/>
                <a:ea typeface="Roboto Condensed Light" panose="02000000000000000000" pitchFamily="2" charset="0"/>
              </a:rPr>
              <a:t> </a:t>
            </a:r>
            <a:r>
              <a:rPr lang="ru-RU" b="1" dirty="0" err="1">
                <a:solidFill>
                  <a:schemeClr val="bg1"/>
                </a:solidFill>
                <a:latin typeface="Roboto Condensed Light" panose="02000000000000000000" pitchFamily="2" charset="0"/>
                <a:ea typeface="Roboto Condensed Light" panose="02000000000000000000" pitchFamily="2" charset="0"/>
              </a:rPr>
              <a:t>реєстратор</a:t>
            </a:r>
            <a:r>
              <a:rPr lang="ru-RU" b="1" dirty="0">
                <a:solidFill>
                  <a:schemeClr val="bg1"/>
                </a:solidFill>
                <a:latin typeface="Roboto Condensed Light" panose="02000000000000000000" pitchFamily="2" charset="0"/>
                <a:ea typeface="Roboto Condensed Light" panose="02000000000000000000" pitchFamily="2" charset="0"/>
              </a:rPr>
              <a:t> не є </a:t>
            </a:r>
            <a:r>
              <a:rPr lang="ru-RU" b="1" dirty="0" err="1">
                <a:solidFill>
                  <a:schemeClr val="bg1"/>
                </a:solidFill>
                <a:latin typeface="Roboto Condensed Light" panose="02000000000000000000" pitchFamily="2" charset="0"/>
                <a:ea typeface="Roboto Condensed Light" panose="02000000000000000000" pitchFamily="2" charset="0"/>
              </a:rPr>
              <a:t>відповідачем</a:t>
            </a:r>
            <a:r>
              <a:rPr lang="ru-RU" b="1" dirty="0">
                <a:solidFill>
                  <a:schemeClr val="bg1"/>
                </a:solidFill>
                <a:latin typeface="Roboto Condensed Light" panose="02000000000000000000" pitchFamily="2" charset="0"/>
                <a:ea typeface="Roboto Condensed Light" panose="02000000000000000000" pitchFamily="2" charset="0"/>
              </a:rPr>
              <a:t>/</a:t>
            </a:r>
            <a:r>
              <a:rPr lang="ru-RU" b="1" dirty="0" err="1">
                <a:solidFill>
                  <a:schemeClr val="bg1"/>
                </a:solidFill>
                <a:latin typeface="Roboto Condensed Light" panose="02000000000000000000" pitchFamily="2" charset="0"/>
                <a:ea typeface="Roboto Condensed Light" panose="02000000000000000000" pitchFamily="2" charset="0"/>
              </a:rPr>
              <a:t>співвідповідачем</a:t>
            </a:r>
            <a:endParaRPr lang="uk-UA"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55508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741145" y="2358190"/>
            <a:ext cx="9597810" cy="5065294"/>
          </a:xfrm>
        </p:spPr>
        <p:txBody>
          <a:bodyPr/>
          <a:lstStyle/>
          <a:p>
            <a:pPr algn="just"/>
            <a:br>
              <a:rPr lang="ru-RU" sz="1800" dirty="0">
                <a:latin typeface="Roboto Condensed Light" pitchFamily="2" charset="0"/>
              </a:rPr>
            </a:br>
            <a:br>
              <a:rPr lang="ru-RU" sz="1800" dirty="0">
                <a:latin typeface="Roboto Condensed Light" pitchFamily="2" charset="0"/>
              </a:rPr>
            </a:br>
            <a:br>
              <a:rPr lang="ru-RU" sz="1800" dirty="0">
                <a:latin typeface="Roboto Condensed Light" pitchFamily="2" charset="0"/>
              </a:rPr>
            </a:br>
            <a:r>
              <a:rPr lang="ru-RU" sz="2400" dirty="0">
                <a:latin typeface="Roboto Condensed Light" pitchFamily="2" charset="0"/>
              </a:rPr>
              <a:t>18 </a:t>
            </a:r>
            <a:r>
              <a:rPr lang="ru-RU" sz="2400" dirty="0" err="1">
                <a:latin typeface="Roboto Condensed Light" pitchFamily="2" charset="0"/>
              </a:rPr>
              <a:t>квітня</a:t>
            </a:r>
            <a:r>
              <a:rPr lang="ru-RU" sz="2400" dirty="0">
                <a:latin typeface="Roboto Condensed Light" pitchFamily="2" charset="0"/>
              </a:rPr>
              <a:t> 2016 року </a:t>
            </a:r>
            <a:r>
              <a:rPr lang="ru-RU" sz="2400" dirty="0" err="1">
                <a:latin typeface="Roboto Condensed Light" pitchFamily="2" charset="0"/>
              </a:rPr>
              <a:t>відбувся</a:t>
            </a:r>
            <a:r>
              <a:rPr lang="ru-RU" sz="2400" dirty="0">
                <a:latin typeface="Roboto Condensed Light" pitchFamily="2" charset="0"/>
              </a:rPr>
              <a:t> продаж </a:t>
            </a:r>
            <a:r>
              <a:rPr lang="ru-RU" sz="2400" dirty="0" err="1">
                <a:latin typeface="Roboto Condensed Light" pitchFamily="2" charset="0"/>
              </a:rPr>
              <a:t>квартири</a:t>
            </a:r>
            <a:r>
              <a:rPr lang="ru-RU" sz="2400" dirty="0">
                <a:latin typeface="Roboto Condensed Light" pitchFamily="2" charset="0"/>
              </a:rPr>
              <a:t>, яка </a:t>
            </a:r>
            <a:r>
              <a:rPr lang="ru-RU" sz="2400" dirty="0" err="1">
                <a:latin typeface="Roboto Condensed Light" pitchFamily="2" charset="0"/>
              </a:rPr>
              <a:t>розташована</a:t>
            </a:r>
            <a:r>
              <a:rPr lang="ru-RU" sz="2400" dirty="0">
                <a:latin typeface="Roboto Condensed Light" pitchFamily="2" charset="0"/>
              </a:rPr>
              <a:t> за </a:t>
            </a:r>
            <a:r>
              <a:rPr lang="ru-RU" sz="2400" dirty="0" err="1">
                <a:latin typeface="Roboto Condensed Light" pitchFamily="2" charset="0"/>
              </a:rPr>
              <a:t>адресою</a:t>
            </a:r>
            <a:r>
              <a:rPr lang="ru-RU" sz="2400" dirty="0">
                <a:latin typeface="Roboto Condensed Light" pitchFamily="2" charset="0"/>
              </a:rPr>
              <a:t>: АДРЕСА_1 на </a:t>
            </a:r>
            <a:r>
              <a:rPr lang="ru-RU" sz="2400" dirty="0" err="1">
                <a:latin typeface="Roboto Condensed Light" pitchFamily="2" charset="0"/>
              </a:rPr>
              <a:t>підставі</a:t>
            </a:r>
            <a:r>
              <a:rPr lang="ru-RU" sz="2400" dirty="0">
                <a:latin typeface="Roboto Condensed Light" pitchFamily="2" charset="0"/>
              </a:rPr>
              <a:t> договору </a:t>
            </a:r>
            <a:r>
              <a:rPr lang="ru-RU" sz="2400" dirty="0" err="1">
                <a:latin typeface="Roboto Condensed Light" pitchFamily="2" charset="0"/>
              </a:rPr>
              <a:t>купівлі</a:t>
            </a:r>
            <a:r>
              <a:rPr lang="ru-RU" sz="2400" dirty="0">
                <a:latin typeface="Roboto Condensed Light" pitchFamily="2" charset="0"/>
              </a:rPr>
              <a:t>-продажу, </a:t>
            </a:r>
            <a:r>
              <a:rPr lang="ru-RU" sz="2400" dirty="0" err="1">
                <a:latin typeface="Roboto Condensed Light" pitchFamily="2" charset="0"/>
              </a:rPr>
              <a:t>укладеного</a:t>
            </a:r>
            <a:r>
              <a:rPr lang="ru-RU" sz="2400" dirty="0">
                <a:latin typeface="Roboto Condensed Light" pitchFamily="2" charset="0"/>
              </a:rPr>
              <a:t> </a:t>
            </a:r>
            <a:r>
              <a:rPr lang="ru-RU" sz="2400" dirty="0" err="1">
                <a:latin typeface="Roboto Condensed Light" pitchFamily="2" charset="0"/>
              </a:rPr>
              <a:t>між</a:t>
            </a:r>
            <a:r>
              <a:rPr lang="ru-RU" sz="2400" dirty="0">
                <a:latin typeface="Roboto Condensed Light" pitchFamily="2" charset="0"/>
              </a:rPr>
              <a:t> АТ КБ «</a:t>
            </a:r>
            <a:r>
              <a:rPr lang="ru-RU" sz="2400" dirty="0" err="1">
                <a:latin typeface="Roboto Condensed Light" pitchFamily="2" charset="0"/>
              </a:rPr>
              <a:t>ПриватБанк</a:t>
            </a:r>
            <a:r>
              <a:rPr lang="ru-RU" sz="2400" dirty="0">
                <a:latin typeface="Roboto Condensed Light" pitchFamily="2" charset="0"/>
              </a:rPr>
              <a:t>» та ТОВ «</a:t>
            </a:r>
            <a:r>
              <a:rPr lang="ru-RU" sz="2400" dirty="0" err="1">
                <a:latin typeface="Roboto Condensed Light" pitchFamily="2" charset="0"/>
              </a:rPr>
              <a:t>Естейт</a:t>
            </a:r>
            <a:r>
              <a:rPr lang="ru-RU" sz="2400" dirty="0">
                <a:latin typeface="Roboto Condensed Light" pitchFamily="2" charset="0"/>
              </a:rPr>
              <a:t> </a:t>
            </a:r>
            <a:r>
              <a:rPr lang="ru-RU" sz="2400" dirty="0" err="1">
                <a:latin typeface="Roboto Condensed Light" pitchFamily="2" charset="0"/>
              </a:rPr>
              <a:t>Селлінг»відповідно</a:t>
            </a:r>
            <a:r>
              <a:rPr lang="ru-RU" sz="2400" dirty="0">
                <a:latin typeface="Roboto Condensed Light" pitchFamily="2" charset="0"/>
              </a:rPr>
              <a:t> до </a:t>
            </a:r>
            <a:r>
              <a:rPr lang="ru-RU" sz="2400" dirty="0" err="1">
                <a:latin typeface="Roboto Condensed Light" pitchFamily="2" charset="0"/>
              </a:rPr>
              <a:t>статті</a:t>
            </a:r>
            <a:r>
              <a:rPr lang="ru-RU" sz="2400" dirty="0">
                <a:latin typeface="Roboto Condensed Light" pitchFamily="2" charset="0"/>
              </a:rPr>
              <a:t> 38 Закону </a:t>
            </a:r>
            <a:r>
              <a:rPr lang="ru-RU" sz="2400" dirty="0" err="1">
                <a:latin typeface="Roboto Condensed Light" pitchFamily="2" charset="0"/>
              </a:rPr>
              <a:t>України</a:t>
            </a:r>
            <a:r>
              <a:rPr lang="ru-RU" sz="2400" dirty="0">
                <a:latin typeface="Roboto Condensed Light" pitchFamily="2" charset="0"/>
              </a:rPr>
              <a:t> «Про </a:t>
            </a:r>
            <a:r>
              <a:rPr lang="ru-RU" sz="2400" dirty="0" err="1">
                <a:latin typeface="Roboto Condensed Light" pitchFamily="2" charset="0"/>
              </a:rPr>
              <a:t>іпотеку</a:t>
            </a:r>
            <a:r>
              <a:rPr lang="ru-RU" sz="2400" dirty="0">
                <a:latin typeface="Roboto Condensed Light" pitchFamily="2" charset="0"/>
              </a:rPr>
              <a:t>» та пункту 27 </a:t>
            </a:r>
            <a:r>
              <a:rPr lang="ru-RU" sz="2400" dirty="0" err="1">
                <a:latin typeface="Roboto Condensed Light" pitchFamily="2" charset="0"/>
              </a:rPr>
              <a:t>розділу</a:t>
            </a:r>
            <a:r>
              <a:rPr lang="ru-RU" sz="2400" dirty="0">
                <a:latin typeface="Roboto Condensed Light" pitchFamily="2" charset="0"/>
              </a:rPr>
              <a:t> «</a:t>
            </a:r>
            <a:r>
              <a:rPr lang="ru-RU" sz="2400" dirty="0" err="1">
                <a:latin typeface="Roboto Condensed Light" pitchFamily="2" charset="0"/>
              </a:rPr>
              <a:t>Застереження</a:t>
            </a:r>
            <a:r>
              <a:rPr lang="ru-RU" sz="2400" dirty="0">
                <a:latin typeface="Roboto Condensed Light" pitchFamily="2" charset="0"/>
              </a:rPr>
              <a:t> про </a:t>
            </a:r>
            <a:r>
              <a:rPr lang="ru-RU" sz="2400" dirty="0" err="1">
                <a:latin typeface="Roboto Condensed Light" pitchFamily="2" charset="0"/>
              </a:rPr>
              <a:t>задоволення</a:t>
            </a:r>
            <a:r>
              <a:rPr lang="ru-RU" sz="2400" dirty="0">
                <a:latin typeface="Roboto Condensed Light" pitchFamily="2" charset="0"/>
              </a:rPr>
              <a:t> </a:t>
            </a:r>
            <a:r>
              <a:rPr lang="ru-RU" sz="2400" dirty="0" err="1">
                <a:latin typeface="Roboto Condensed Light" pitchFamily="2" charset="0"/>
              </a:rPr>
              <a:t>вимог</a:t>
            </a:r>
            <a:r>
              <a:rPr lang="ru-RU" sz="2400" dirty="0">
                <a:latin typeface="Roboto Condensed Light" pitchFamily="2" charset="0"/>
              </a:rPr>
              <a:t> </a:t>
            </a:r>
            <a:r>
              <a:rPr lang="ru-RU" sz="2400" dirty="0" err="1">
                <a:latin typeface="Roboto Condensed Light" pitchFamily="2" charset="0"/>
              </a:rPr>
              <a:t>іпотекодержателя</a:t>
            </a:r>
            <a:r>
              <a:rPr lang="ru-RU" sz="2400" dirty="0">
                <a:latin typeface="Roboto Condensed Light" pitchFamily="2" charset="0"/>
              </a:rPr>
              <a:t> </a:t>
            </a:r>
            <a:r>
              <a:rPr lang="ru-RU" sz="2400" dirty="0" err="1">
                <a:latin typeface="Roboto Condensed Light" pitchFamily="2" charset="0"/>
              </a:rPr>
              <a:t>відповідно</a:t>
            </a:r>
            <a:r>
              <a:rPr lang="ru-RU" sz="2400" dirty="0">
                <a:latin typeface="Roboto Condensed Light" pitchFamily="2" charset="0"/>
              </a:rPr>
              <a:t> до </a:t>
            </a:r>
            <a:r>
              <a:rPr lang="ru-RU" sz="2400" dirty="0" err="1">
                <a:latin typeface="Roboto Condensed Light" pitchFamily="2" charset="0"/>
              </a:rPr>
              <a:t>статті</a:t>
            </a:r>
            <a:r>
              <a:rPr lang="ru-RU" sz="2400" dirty="0">
                <a:latin typeface="Roboto Condensed Light" pitchFamily="2" charset="0"/>
              </a:rPr>
              <a:t> 36 Закону </a:t>
            </a:r>
            <a:r>
              <a:rPr lang="ru-RU" sz="2400" dirty="0" err="1">
                <a:latin typeface="Roboto Condensed Light" pitchFamily="2" charset="0"/>
              </a:rPr>
              <a:t>України</a:t>
            </a:r>
            <a:r>
              <a:rPr lang="ru-RU" sz="2400" dirty="0">
                <a:latin typeface="Roboto Condensed Light" pitchFamily="2" charset="0"/>
              </a:rPr>
              <a:t> «Про </a:t>
            </a:r>
            <a:r>
              <a:rPr lang="ru-RU" sz="2400" dirty="0" err="1">
                <a:latin typeface="Roboto Condensed Light" pitchFamily="2" charset="0"/>
              </a:rPr>
              <a:t>іпотеку</a:t>
            </a:r>
            <a:r>
              <a:rPr lang="ru-RU" sz="2400" dirty="0">
                <a:latin typeface="Roboto Condensed Light" pitchFamily="2" charset="0"/>
              </a:rPr>
              <a:t>» </a:t>
            </a:r>
            <a:r>
              <a:rPr lang="ru-RU" sz="2400" dirty="0" err="1">
                <a:latin typeface="Roboto Condensed Light" pitchFamily="2" charset="0"/>
              </a:rPr>
              <a:t>іпотечного</a:t>
            </a:r>
            <a:r>
              <a:rPr lang="ru-RU" sz="2400" dirty="0">
                <a:latin typeface="Roboto Condensed Light" pitchFamily="2" charset="0"/>
              </a:rPr>
              <a:t> договору», а </a:t>
            </a:r>
            <a:r>
              <a:rPr lang="ru-RU" sz="2400" dirty="0" err="1">
                <a:latin typeface="Roboto Condensed Light" pitchFamily="2" charset="0"/>
              </a:rPr>
              <a:t>також</a:t>
            </a:r>
            <a:r>
              <a:rPr lang="ru-RU" sz="2400" dirty="0">
                <a:latin typeface="Roboto Condensed Light" pitchFamily="2" charset="0"/>
              </a:rPr>
              <a:t> </a:t>
            </a:r>
            <a:r>
              <a:rPr lang="ru-RU" sz="2400" dirty="0" err="1">
                <a:latin typeface="Roboto Condensed Light" pitchFamily="2" charset="0"/>
              </a:rPr>
              <a:t>рішення</a:t>
            </a:r>
            <a:r>
              <a:rPr lang="ru-RU" sz="2400" dirty="0">
                <a:latin typeface="Roboto Condensed Light" pitchFamily="2" charset="0"/>
              </a:rPr>
              <a:t> </a:t>
            </a:r>
            <a:r>
              <a:rPr lang="ru-RU" sz="2400" dirty="0" err="1">
                <a:latin typeface="Roboto Condensed Light" pitchFamily="2" charset="0"/>
              </a:rPr>
              <a:t>Зарічного</a:t>
            </a:r>
            <a:r>
              <a:rPr lang="ru-RU" sz="2400" dirty="0">
                <a:latin typeface="Roboto Condensed Light" pitchFamily="2" charset="0"/>
              </a:rPr>
              <a:t> районного суду м. </a:t>
            </a:r>
            <a:r>
              <a:rPr lang="ru-RU" sz="2400" dirty="0" err="1">
                <a:latin typeface="Roboto Condensed Light" pitchFamily="2" charset="0"/>
              </a:rPr>
              <a:t>Суми</a:t>
            </a:r>
            <a:r>
              <a:rPr lang="ru-RU" sz="2400" dirty="0">
                <a:latin typeface="Roboto Condensed Light" pitchFamily="2" charset="0"/>
              </a:rPr>
              <a:t> </a:t>
            </a:r>
            <a:r>
              <a:rPr lang="ru-RU" sz="2400" dirty="0" err="1">
                <a:latin typeface="Roboto Condensed Light" pitchFamily="2" charset="0"/>
              </a:rPr>
              <a:t>від</a:t>
            </a:r>
            <a:r>
              <a:rPr lang="ru-RU" sz="2400" dirty="0">
                <a:latin typeface="Roboto Condensed Light" pitchFamily="2" charset="0"/>
              </a:rPr>
              <a:t> 26 червня 2013 року у </a:t>
            </a:r>
            <a:r>
              <a:rPr lang="ru-RU" sz="2400" dirty="0" err="1">
                <a:latin typeface="Roboto Condensed Light" pitchFamily="2" charset="0"/>
              </a:rPr>
              <a:t>справі</a:t>
            </a:r>
            <a:r>
              <a:rPr lang="ru-RU" sz="2400" dirty="0">
                <a:latin typeface="Roboto Condensed Light" pitchFamily="2" charset="0"/>
              </a:rPr>
              <a:t> № 591/2117/13-ц.</a:t>
            </a:r>
            <a:br>
              <a:rPr lang="ru-RU" sz="2400" dirty="0">
                <a:latin typeface="Roboto Condensed Light" pitchFamily="2" charset="0"/>
              </a:rPr>
            </a:br>
            <a:br>
              <a:rPr lang="ru-RU" sz="2400" dirty="0">
                <a:latin typeface="Roboto Condensed Light" pitchFamily="2" charset="0"/>
              </a:rPr>
            </a:br>
            <a:r>
              <a:rPr lang="ru-RU" sz="2400" dirty="0">
                <a:latin typeface="Roboto Condensed Light" pitchFamily="2" charset="0"/>
              </a:rPr>
              <a:t>У </a:t>
            </a:r>
            <a:r>
              <a:rPr lang="ru-RU" sz="2400" dirty="0" err="1">
                <a:latin typeface="Roboto Condensed Light" pitchFamily="2" charset="0"/>
              </a:rPr>
              <a:t>справі</a:t>
            </a:r>
            <a:r>
              <a:rPr lang="ru-RU" sz="2400" dirty="0">
                <a:latin typeface="Roboto Condensed Light" pitchFamily="2" charset="0"/>
              </a:rPr>
              <a:t>, </a:t>
            </a:r>
            <a:r>
              <a:rPr lang="ru-RU" sz="2400" dirty="0" err="1">
                <a:latin typeface="Roboto Condensed Light" pitchFamily="2" charset="0"/>
              </a:rPr>
              <a:t>що</a:t>
            </a:r>
            <a:r>
              <a:rPr lang="ru-RU" sz="2400" dirty="0">
                <a:latin typeface="Roboto Condensed Light" pitchFamily="2" charset="0"/>
              </a:rPr>
              <a:t> </a:t>
            </a:r>
            <a:r>
              <a:rPr lang="ru-RU" sz="2400" dirty="0" err="1">
                <a:latin typeface="Roboto Condensed Light" pitchFamily="2" charset="0"/>
              </a:rPr>
              <a:t>переглядається</a:t>
            </a:r>
            <a:r>
              <a:rPr lang="ru-RU" sz="2400" dirty="0">
                <a:latin typeface="Roboto Condensed Light" pitchFamily="2" charset="0"/>
              </a:rPr>
              <a:t>, сторонами договору </a:t>
            </a:r>
            <a:r>
              <a:rPr lang="ru-RU" sz="2400" dirty="0" err="1">
                <a:latin typeface="Roboto Condensed Light" pitchFamily="2" charset="0"/>
              </a:rPr>
              <a:t>купівлі</a:t>
            </a:r>
            <a:r>
              <a:rPr lang="ru-RU" sz="2400" dirty="0">
                <a:latin typeface="Roboto Condensed Light" pitchFamily="2" charset="0"/>
              </a:rPr>
              <a:t>-продажу </a:t>
            </a:r>
            <a:r>
              <a:rPr lang="ru-RU" sz="2400" dirty="0" err="1">
                <a:latin typeface="Roboto Condensed Light" pitchFamily="2" charset="0"/>
              </a:rPr>
              <a:t>від</a:t>
            </a:r>
            <a:r>
              <a:rPr lang="ru-RU" sz="2400" dirty="0">
                <a:latin typeface="Roboto Condensed Light" pitchFamily="2" charset="0"/>
              </a:rPr>
              <a:t> 18 </a:t>
            </a:r>
            <a:r>
              <a:rPr lang="ru-RU" sz="2400" dirty="0" err="1">
                <a:latin typeface="Roboto Condensed Light" pitchFamily="2" charset="0"/>
              </a:rPr>
              <a:t>квітня</a:t>
            </a:r>
            <a:r>
              <a:rPr lang="ru-RU" sz="2400" dirty="0">
                <a:latin typeface="Roboto Condensed Light" pitchFamily="2" charset="0"/>
              </a:rPr>
              <a:t> 2016 року є АТ КБ «</a:t>
            </a:r>
            <a:r>
              <a:rPr lang="ru-RU" sz="2400" dirty="0" err="1">
                <a:latin typeface="Roboto Condensed Light" pitchFamily="2" charset="0"/>
              </a:rPr>
              <a:t>ПриватБанк</a:t>
            </a:r>
            <a:r>
              <a:rPr lang="ru-RU" sz="2400" dirty="0">
                <a:latin typeface="Roboto Condensed Light" pitchFamily="2" charset="0"/>
              </a:rPr>
              <a:t>» (</a:t>
            </a:r>
            <a:r>
              <a:rPr lang="ru-RU" sz="2400" dirty="0" err="1">
                <a:latin typeface="Roboto Condensed Light" pitchFamily="2" charset="0"/>
              </a:rPr>
              <a:t>продавець</a:t>
            </a:r>
            <a:r>
              <a:rPr lang="ru-RU" sz="2400" dirty="0">
                <a:latin typeface="Roboto Condensed Light" pitchFamily="2" charset="0"/>
              </a:rPr>
              <a:t>) та ТОВ «</a:t>
            </a:r>
            <a:r>
              <a:rPr lang="ru-RU" sz="2400" dirty="0" err="1">
                <a:latin typeface="Roboto Condensed Light" pitchFamily="2" charset="0"/>
              </a:rPr>
              <a:t>Естейт</a:t>
            </a:r>
            <a:r>
              <a:rPr lang="ru-RU" sz="2400" dirty="0">
                <a:latin typeface="Roboto Condensed Light" pitchFamily="2" charset="0"/>
              </a:rPr>
              <a:t> </a:t>
            </a:r>
            <a:r>
              <a:rPr lang="ru-RU" sz="2400" dirty="0" err="1">
                <a:latin typeface="Roboto Condensed Light" pitchFamily="2" charset="0"/>
              </a:rPr>
              <a:t>Селлінг</a:t>
            </a:r>
            <a:r>
              <a:rPr lang="ru-RU" sz="2400" dirty="0">
                <a:latin typeface="Roboto Condensed Light" pitchFamily="2" charset="0"/>
              </a:rPr>
              <a:t>» (</a:t>
            </a:r>
            <a:r>
              <a:rPr lang="ru-RU" sz="2400" dirty="0" err="1">
                <a:latin typeface="Roboto Condensed Light" pitchFamily="2" charset="0"/>
              </a:rPr>
              <a:t>покупець</a:t>
            </a:r>
            <a:r>
              <a:rPr lang="ru-RU" sz="2400" dirty="0">
                <a:latin typeface="Roboto Condensed Light" pitchFamily="2" charset="0"/>
              </a:rPr>
              <a:t>). </a:t>
            </a:r>
            <a:r>
              <a:rPr lang="ru-RU" sz="2400" dirty="0" err="1">
                <a:latin typeface="Roboto Condensed Light" pitchFamily="2" charset="0"/>
              </a:rPr>
              <a:t>Позов</a:t>
            </a:r>
            <a:r>
              <a:rPr lang="ru-RU" sz="2400" dirty="0">
                <a:latin typeface="Roboto Condensed Light" pitchFamily="2" charset="0"/>
              </a:rPr>
              <a:t> </a:t>
            </a:r>
            <a:r>
              <a:rPr lang="ru-RU" sz="2400" dirty="0" err="1">
                <a:latin typeface="Roboto Condensed Light" pitchFamily="2" charset="0"/>
              </a:rPr>
              <a:t>пред`явлено</a:t>
            </a:r>
            <a:r>
              <a:rPr lang="ru-RU" sz="2400" dirty="0">
                <a:latin typeface="Roboto Condensed Light" pitchFamily="2" charset="0"/>
              </a:rPr>
              <a:t> ОСОБА_2 до ТОВ «</a:t>
            </a:r>
            <a:r>
              <a:rPr lang="ru-RU" sz="2400" dirty="0" err="1">
                <a:latin typeface="Roboto Condensed Light" pitchFamily="2" charset="0"/>
              </a:rPr>
              <a:t>Естейт</a:t>
            </a:r>
            <a:r>
              <a:rPr lang="ru-RU" sz="2400" dirty="0">
                <a:latin typeface="Roboto Condensed Light" pitchFamily="2" charset="0"/>
              </a:rPr>
              <a:t> </a:t>
            </a:r>
            <a:r>
              <a:rPr lang="ru-RU" sz="2400" dirty="0" err="1">
                <a:latin typeface="Roboto Condensed Light" pitchFamily="2" charset="0"/>
              </a:rPr>
              <a:t>Селлінг</a:t>
            </a:r>
            <a:r>
              <a:rPr lang="ru-RU" sz="2400" dirty="0">
                <a:latin typeface="Roboto Condensed Light" pitchFamily="2" charset="0"/>
              </a:rPr>
              <a:t>». АТ КБ «</a:t>
            </a:r>
            <a:r>
              <a:rPr lang="ru-RU" sz="2400" dirty="0" err="1">
                <a:latin typeface="Roboto Condensed Light" pitchFamily="2" charset="0"/>
              </a:rPr>
              <a:t>ПриватБанк</a:t>
            </a:r>
            <a:r>
              <a:rPr lang="ru-RU" sz="2400" dirty="0">
                <a:latin typeface="Roboto Condensed Light" pitchFamily="2" charset="0"/>
              </a:rPr>
              <a:t>» є </a:t>
            </a:r>
            <a:r>
              <a:rPr lang="ru-RU" sz="2400" dirty="0" err="1">
                <a:latin typeface="Roboto Condensed Light" pitchFamily="2" charset="0"/>
              </a:rPr>
              <a:t>третьою</a:t>
            </a:r>
            <a:r>
              <a:rPr lang="ru-RU" sz="2400" dirty="0">
                <a:latin typeface="Roboto Condensed Light" pitchFamily="2" charset="0"/>
              </a:rPr>
              <a:t> особою, а не </a:t>
            </a:r>
            <a:r>
              <a:rPr lang="ru-RU" sz="2400" dirty="0" err="1">
                <a:latin typeface="Roboto Condensed Light" pitchFamily="2" charset="0"/>
              </a:rPr>
              <a:t>співвідповідачем</a:t>
            </a:r>
            <a:r>
              <a:rPr lang="ru-RU" sz="2400" dirty="0">
                <a:latin typeface="Roboto Condensed Light" pitchFamily="2" charset="0"/>
              </a:rPr>
              <a:t>. </a:t>
            </a:r>
            <a:r>
              <a:rPr lang="ru-RU" sz="2400" dirty="0" err="1">
                <a:latin typeface="Roboto Condensed Light" pitchFamily="2" charset="0"/>
              </a:rPr>
              <a:t>Позивач</a:t>
            </a:r>
            <a:r>
              <a:rPr lang="ru-RU" sz="2400" dirty="0">
                <a:latin typeface="Roboto Condensed Light" pitchFamily="2" charset="0"/>
              </a:rPr>
              <a:t> </a:t>
            </a:r>
            <a:r>
              <a:rPr lang="ru-RU" sz="2400" dirty="0" err="1">
                <a:latin typeface="Roboto Condensed Light" pitchFamily="2" charset="0"/>
              </a:rPr>
              <a:t>клопотань</a:t>
            </a:r>
            <a:r>
              <a:rPr lang="ru-RU" sz="2400" dirty="0">
                <a:latin typeface="Roboto Condensed Light" pitchFamily="2" charset="0"/>
              </a:rPr>
              <a:t> про </a:t>
            </a:r>
            <a:r>
              <a:rPr lang="ru-RU" sz="2400" dirty="0" err="1">
                <a:latin typeface="Roboto Condensed Light" pitchFamily="2" charset="0"/>
              </a:rPr>
              <a:t>залучення</a:t>
            </a:r>
            <a:r>
              <a:rPr lang="ru-RU" sz="2400" dirty="0">
                <a:latin typeface="Roboto Condensed Light" pitchFamily="2" charset="0"/>
              </a:rPr>
              <a:t> АТ КБ «</a:t>
            </a:r>
            <a:r>
              <a:rPr lang="ru-RU" sz="2400" dirty="0" err="1">
                <a:latin typeface="Roboto Condensed Light" pitchFamily="2" charset="0"/>
              </a:rPr>
              <a:t>ПриватБанк</a:t>
            </a:r>
            <a:r>
              <a:rPr lang="ru-RU" sz="2400" dirty="0">
                <a:latin typeface="Roboto Condensed Light" pitchFamily="2" charset="0"/>
              </a:rPr>
              <a:t>» </a:t>
            </a:r>
            <a:r>
              <a:rPr lang="ru-RU" sz="2400" dirty="0" err="1">
                <a:latin typeface="Roboto Condensed Light" pitchFamily="2" charset="0"/>
              </a:rPr>
              <a:t>співвідповідачем</a:t>
            </a:r>
            <a:r>
              <a:rPr lang="ru-RU" sz="2400" dirty="0">
                <a:latin typeface="Roboto Condensed Light" pitchFamily="2" charset="0"/>
              </a:rPr>
              <a:t> не заявляла.</a:t>
            </a:r>
            <a:br>
              <a:rPr lang="ru-RU" sz="1800" dirty="0">
                <a:latin typeface="Roboto Condensed Light" pitchFamily="2" charset="0"/>
              </a:rPr>
            </a:b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1261884"/>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Верховного Суду у </a:t>
            </a:r>
            <a:r>
              <a:rPr lang="ru-RU" dirty="0" err="1">
                <a:solidFill>
                  <a:schemeClr val="bg1"/>
                </a:solidFill>
                <a:latin typeface="Roboto Condensed Light" pitchFamily="2" charset="0"/>
              </a:rPr>
              <a:t>складі</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колегії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суддів</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Другої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судової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Касаційного</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цивільного</a:t>
            </a:r>
            <a:r>
              <a:rPr lang="ru-RU" dirty="0">
                <a:solidFill>
                  <a:schemeClr val="bg1"/>
                </a:solidFill>
                <a:latin typeface="Roboto Condensed Light" pitchFamily="2" charset="0"/>
              </a:rPr>
              <a:t>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20.05.2020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591/4618/16-ц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61-12775св18)</a:t>
            </a:r>
          </a:p>
          <a:p>
            <a:pPr algn="ctr" defTabSz="914400"/>
            <a:endParaRPr lang="ru-RU" dirty="0">
              <a:solidFill>
                <a:schemeClr val="bg1"/>
              </a:solidFill>
              <a:latin typeface="Roboto Condensed Light" pitchFamily="2" charset="0"/>
            </a:endParaRPr>
          </a:p>
        </p:txBody>
      </p:sp>
      <p:sp>
        <p:nvSpPr>
          <p:cNvPr id="5" name="Rectangle 4"/>
          <p:cNvSpPr>
            <a:spLocks noChangeArrowheads="1"/>
          </p:cNvSpPr>
          <p:nvPr/>
        </p:nvSpPr>
        <p:spPr bwMode="auto">
          <a:xfrm>
            <a:off x="1728679" y="1463773"/>
            <a:ext cx="8407616" cy="677108"/>
          </a:xfrm>
          <a:prstGeom prst="rect">
            <a:avLst/>
          </a:prstGeom>
          <a:noFill/>
          <a:ln w="9525">
            <a:noFill/>
            <a:miter lim="800000"/>
            <a:headEnd/>
            <a:tailEnd/>
          </a:ln>
        </p:spPr>
        <p:txBody>
          <a:bodyPr wrap="square">
            <a:spAutoFit/>
          </a:bodyPr>
          <a:lstStyle/>
          <a:p>
            <a:pPr algn="ctr" defTabSz="914400"/>
            <a:endParaRPr lang="uk-UA" dirty="0">
              <a:solidFill>
                <a:schemeClr val="bg1"/>
              </a:solidFill>
              <a:latin typeface="Roboto Condensed Light" panose="02000000000000000000" pitchFamily="2" charset="0"/>
              <a:ea typeface="Roboto Condensed Light" panose="02000000000000000000" pitchFamily="2" charset="0"/>
            </a:endParaRPr>
          </a:p>
          <a:p>
            <a:pPr algn="ctr" defTabSz="914400"/>
            <a:r>
              <a:rPr lang="uk-UA" dirty="0">
                <a:solidFill>
                  <a:schemeClr val="bg1"/>
                </a:solidFill>
                <a:latin typeface="Roboto Condensed Light" panose="02000000000000000000" pitchFamily="2" charset="0"/>
                <a:ea typeface="Roboto Condensed Light" panose="02000000000000000000" pitchFamily="2" charset="0"/>
              </a:rPr>
              <a:t>Належний відповідач в спорах про недійсність договору щодо предмета іпотеки</a:t>
            </a:r>
          </a:p>
        </p:txBody>
      </p:sp>
    </p:spTree>
    <p:extLst>
      <p:ext uri="{BB962C8B-B14F-4D97-AF65-F5344CB8AC3E}">
        <p14:creationId xmlns:p14="http://schemas.microsoft.com/office/powerpoint/2010/main" val="192034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1547920" y="2598822"/>
            <a:ext cx="8588375" cy="4167738"/>
          </a:xfrm>
        </p:spPr>
        <p:txBody>
          <a:bodyPr/>
          <a:lstStyle/>
          <a:p>
            <a:br>
              <a:rPr lang="kk-KZ" sz="1800" dirty="0">
                <a:latin typeface="Roboto Condensed Light" pitchFamily="2" charset="0"/>
              </a:rPr>
            </a:br>
            <a:r>
              <a:rPr lang="kk-KZ" sz="1800" dirty="0">
                <a:latin typeface="Roboto Condensed Light" pitchFamily="2" charset="0"/>
              </a:rPr>
              <a:t>Добросовісність (пункт 6 статті 3 ЦК) - це певний стандарт поведінки, що характеризується чесністю, відкритістю і повагою інтересів іншої сторони договору або відповідного правовідношення.</a:t>
            </a:r>
            <a:br>
              <a:rPr lang="kk-KZ" sz="1800" dirty="0">
                <a:latin typeface="Roboto Condensed Light" pitchFamily="2" charset="0"/>
              </a:rPr>
            </a:br>
            <a:br>
              <a:rPr lang="kk-KZ" sz="1800" dirty="0">
                <a:latin typeface="Roboto Condensed Light" pitchFamily="2" charset="0"/>
              </a:rPr>
            </a:br>
            <a:r>
              <a:rPr lang="kk-KZ" sz="1800" dirty="0">
                <a:latin typeface="Roboto Condensed Light" pitchFamily="2" charset="0"/>
              </a:rPr>
              <a:t>Суди встановили, що на момент укладення договору іпотеки ОСОБА_9 був власником житлового будинку переданого в іпотеку, була згода його дружини на укладення цього договору, інших зареєстрованих співвласників на той час не існувало. Право власності на 1/2 будинку за його батьком не було зареєстроване. І лише рішенням Перемишлянського районного суду 27 квітня 2015 року було визнано право власності на частки в цьому будинку як за спадкоємцями ОСОБА_9 (який помер у 2006 році) так і спадкоємцями ОСОБА_12 - батька іпотекодавця ОСОБА_9 (який помер в 2008 році).</a:t>
            </a:r>
            <a:br>
              <a:rPr lang="kk-KZ" sz="1800" dirty="0">
                <a:latin typeface="Roboto Condensed Light" pitchFamily="2" charset="0"/>
              </a:rPr>
            </a:br>
            <a:br>
              <a:rPr lang="kk-KZ" sz="1800" dirty="0">
                <a:latin typeface="Roboto Condensed Light" pitchFamily="2" charset="0"/>
              </a:rPr>
            </a:br>
            <a:r>
              <a:rPr lang="kk-KZ" sz="1800" dirty="0">
                <a:latin typeface="Roboto Condensed Light" pitchFamily="2" charset="0"/>
              </a:rPr>
              <a:t>Банк, як добросовісний іпотекодержатель, який поклався на дані реєстру прав на нерухомість, про те, що ОСОБА_9 був одноособовим власником житлового будинку, і тому уклав договір іпотеки. В такій ситуації відмова у задоволенні позову про звернення стягнення на предмет іпотеки суперечить захисту інтересів добросовісного іпотекодержателя.</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Верховного Суду у складі колегії суддів Другої судової палати Касаційного цивільного суду від 16 травня 2018 року у справі № 449/1154/14</a:t>
            </a:r>
            <a:br>
              <a:rPr lang="uk-UA" dirty="0">
                <a:solidFill>
                  <a:schemeClr val="bg1"/>
                </a:solidFill>
                <a:latin typeface="Roboto Condensed Light" pitchFamily="2" charset="0"/>
              </a:rPr>
            </a:br>
            <a:r>
              <a:rPr lang="uk-UA" dirty="0">
                <a:solidFill>
                  <a:schemeClr val="bg1"/>
                </a:solidFill>
                <a:latin typeface="Roboto Condensed Light" pitchFamily="2" charset="0"/>
              </a:rPr>
              <a:t>(провадження № 61-1137св18)</a:t>
            </a:r>
          </a:p>
        </p:txBody>
      </p:sp>
      <p:sp>
        <p:nvSpPr>
          <p:cNvPr id="5" name="Rectangle 4"/>
          <p:cNvSpPr>
            <a:spLocks noChangeArrowheads="1"/>
          </p:cNvSpPr>
          <p:nvPr/>
        </p:nvSpPr>
        <p:spPr bwMode="auto">
          <a:xfrm>
            <a:off x="1638300" y="2001428"/>
            <a:ext cx="8407616" cy="461665"/>
          </a:xfrm>
          <a:prstGeom prst="rect">
            <a:avLst/>
          </a:prstGeom>
          <a:noFill/>
          <a:ln w="9525">
            <a:noFill/>
            <a:miter lim="800000"/>
            <a:headEnd/>
            <a:tailEnd/>
          </a:ln>
        </p:spPr>
        <p:txBody>
          <a:bodyPr wrap="square">
            <a:spAutoFit/>
          </a:bodyPr>
          <a:lstStyle/>
          <a:p>
            <a:pPr algn="ctr" defTabSz="914400"/>
            <a:r>
              <a:rPr lang="uk-UA" sz="2400" b="1" dirty="0">
                <a:solidFill>
                  <a:schemeClr val="bg1"/>
                </a:solidFill>
                <a:latin typeface="Roboto Condensed Light" panose="02000000000000000000" pitchFamily="2" charset="0"/>
                <a:ea typeface="Roboto Condensed Light" panose="02000000000000000000" pitchFamily="2" charset="0"/>
              </a:rPr>
              <a:t>Охорона інтересів добросовісного іпотекодержателя</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741145" y="2358190"/>
            <a:ext cx="9597810" cy="3740887"/>
          </a:xfrm>
        </p:spPr>
        <p:txBody>
          <a:bodyPr/>
          <a:lstStyle/>
          <a:p>
            <a:pPr algn="just"/>
            <a:r>
              <a:rPr lang="ru-RU" sz="1800" dirty="0">
                <a:latin typeface="Roboto Condensed Light" pitchFamily="2" charset="0"/>
              </a:rPr>
              <a:t>6.27. </a:t>
            </a:r>
            <a:r>
              <a:rPr lang="ru-RU" sz="1800" dirty="0" err="1">
                <a:latin typeface="Roboto Condensed Light" pitchFamily="2" charset="0"/>
              </a:rPr>
              <a:t>Спір</a:t>
            </a:r>
            <a:r>
              <a:rPr lang="ru-RU" sz="1800" dirty="0">
                <a:latin typeface="Roboto Condensed Light" pitchFamily="2" charset="0"/>
              </a:rPr>
              <a:t> про </a:t>
            </a:r>
            <a:r>
              <a:rPr lang="ru-RU" sz="1800" dirty="0" err="1">
                <a:latin typeface="Roboto Condensed Light" pitchFamily="2" charset="0"/>
              </a:rPr>
              <a:t>виконання</a:t>
            </a:r>
            <a:r>
              <a:rPr lang="ru-RU" sz="1800" dirty="0">
                <a:latin typeface="Roboto Condensed Light" pitchFamily="2" charset="0"/>
              </a:rPr>
              <a:t> </a:t>
            </a:r>
            <a:r>
              <a:rPr lang="ru-RU" sz="1800" dirty="0" err="1">
                <a:latin typeface="Roboto Condensed Light" pitchFamily="2" charset="0"/>
              </a:rPr>
              <a:t>позичальником</a:t>
            </a:r>
            <a:r>
              <a:rPr lang="ru-RU" sz="1800" dirty="0">
                <a:latin typeface="Roboto Condensed Light" pitchFamily="2" charset="0"/>
              </a:rPr>
              <a:t> - </a:t>
            </a:r>
            <a:r>
              <a:rPr lang="ru-RU" sz="1800" dirty="0" err="1">
                <a:latin typeface="Roboto Condensed Light" pitchFamily="2" charset="0"/>
              </a:rPr>
              <a:t>фізичною</a:t>
            </a:r>
            <a:r>
              <a:rPr lang="ru-RU" sz="1800" dirty="0">
                <a:latin typeface="Roboto Condensed Light" pitchFamily="2" charset="0"/>
              </a:rPr>
              <a:t> особою - </a:t>
            </a:r>
            <a:r>
              <a:rPr lang="ru-RU" sz="1800" dirty="0" err="1">
                <a:latin typeface="Roboto Condensed Light" pitchFamily="2" charset="0"/>
              </a:rPr>
              <a:t>підприємцем</a:t>
            </a:r>
            <a:r>
              <a:rPr lang="ru-RU" sz="1800" dirty="0">
                <a:latin typeface="Roboto Condensed Light" pitchFamily="2" charset="0"/>
              </a:rPr>
              <a:t> </a:t>
            </a:r>
            <a:r>
              <a:rPr lang="ru-RU" sz="1800" dirty="0" err="1">
                <a:latin typeface="Roboto Condensed Light" pitchFamily="2" charset="0"/>
              </a:rPr>
              <a:t>господарського</a:t>
            </a:r>
            <a:r>
              <a:rPr lang="ru-RU" sz="1800" dirty="0">
                <a:latin typeface="Roboto Condensed Light" pitchFamily="2" charset="0"/>
              </a:rPr>
              <a:t> кредитного договору, </a:t>
            </a:r>
            <a:r>
              <a:rPr lang="ru-RU" sz="1800" dirty="0" err="1">
                <a:latin typeface="Roboto Condensed Light" pitchFamily="2" charset="0"/>
              </a:rPr>
              <a:t>господарське</a:t>
            </a:r>
            <a:r>
              <a:rPr lang="ru-RU" sz="1800" dirty="0">
                <a:latin typeface="Roboto Condensed Light" pitchFamily="2" charset="0"/>
              </a:rPr>
              <a:t> </a:t>
            </a:r>
            <a:r>
              <a:rPr lang="ru-RU" sz="1800" dirty="0" err="1">
                <a:latin typeface="Roboto Condensed Light" pitchFamily="2" charset="0"/>
              </a:rPr>
              <a:t>зобов`язання</a:t>
            </a:r>
            <a:r>
              <a:rPr lang="ru-RU" sz="1800" dirty="0">
                <a:latin typeface="Roboto Condensed Light" pitchFamily="2" charset="0"/>
              </a:rPr>
              <a:t> за </a:t>
            </a:r>
            <a:r>
              <a:rPr lang="ru-RU" sz="1800" dirty="0" err="1">
                <a:latin typeface="Roboto Condensed Light" pitchFamily="2" charset="0"/>
              </a:rPr>
              <a:t>яким</a:t>
            </a:r>
            <a:r>
              <a:rPr lang="ru-RU" sz="1800" dirty="0">
                <a:latin typeface="Roboto Condensed Light" pitchFamily="2" charset="0"/>
              </a:rPr>
              <a:t> </a:t>
            </a:r>
            <a:r>
              <a:rPr lang="ru-RU" sz="1800" dirty="0" err="1">
                <a:latin typeface="Roboto Condensed Light" pitchFamily="2" charset="0"/>
              </a:rPr>
              <a:t>забезпечене</a:t>
            </a:r>
            <a:r>
              <a:rPr lang="ru-RU" sz="1800" dirty="0">
                <a:latin typeface="Roboto Condensed Light" pitchFamily="2" charset="0"/>
              </a:rPr>
              <a:t> </a:t>
            </a:r>
            <a:r>
              <a:rPr lang="ru-RU" sz="1800" dirty="0" err="1">
                <a:latin typeface="Roboto Condensed Light" pitchFamily="2" charset="0"/>
              </a:rPr>
              <a:t>іпотекою</a:t>
            </a:r>
            <a:r>
              <a:rPr lang="ru-RU" sz="1800" dirty="0">
                <a:latin typeface="Roboto Condensed Light" pitchFamily="2" charset="0"/>
              </a:rPr>
              <a:t> </a:t>
            </a:r>
            <a:r>
              <a:rPr lang="ru-RU" sz="1800" dirty="0" err="1">
                <a:latin typeface="Roboto Condensed Light" pitchFamily="2" charset="0"/>
              </a:rPr>
              <a:t>комерційної</a:t>
            </a:r>
            <a:r>
              <a:rPr lang="ru-RU" sz="1800" dirty="0">
                <a:latin typeface="Roboto Condensed Light" pitchFamily="2" charset="0"/>
              </a:rPr>
              <a:t> </a:t>
            </a:r>
            <a:r>
              <a:rPr lang="ru-RU" sz="1800" dirty="0" err="1">
                <a:latin typeface="Roboto Condensed Light" pitchFamily="2" charset="0"/>
              </a:rPr>
              <a:t>нерухомості</a:t>
            </a:r>
            <a:r>
              <a:rPr lang="ru-RU" sz="1800" dirty="0">
                <a:latin typeface="Roboto Condensed Light" pitchFamily="2" charset="0"/>
              </a:rPr>
              <a:t> такого </a:t>
            </a:r>
            <a:r>
              <a:rPr lang="ru-RU" sz="1800" dirty="0" err="1">
                <a:latin typeface="Roboto Condensed Light" pitchFamily="2" charset="0"/>
              </a:rPr>
              <a:t>позичальника</a:t>
            </a:r>
            <a:r>
              <a:rPr lang="ru-RU" sz="1800" dirty="0">
                <a:latin typeface="Roboto Condensed Light" pitchFamily="2" charset="0"/>
              </a:rPr>
              <a:t> </a:t>
            </a:r>
            <a:r>
              <a:rPr lang="ru-RU" sz="1800" dirty="0" err="1">
                <a:latin typeface="Roboto Condensed Light" pitchFamily="2" charset="0"/>
              </a:rPr>
              <a:t>належить</a:t>
            </a:r>
            <a:r>
              <a:rPr lang="ru-RU" sz="1800" dirty="0">
                <a:latin typeface="Roboto Condensed Light" pitchFamily="2" charset="0"/>
              </a:rPr>
              <a:t> до </a:t>
            </a:r>
            <a:r>
              <a:rPr lang="ru-RU" sz="1800" dirty="0" err="1">
                <a:latin typeface="Roboto Condensed Light" pitchFamily="2" charset="0"/>
              </a:rPr>
              <a:t>юрисдикції</a:t>
            </a:r>
            <a:r>
              <a:rPr lang="ru-RU" sz="1800" dirty="0">
                <a:latin typeface="Roboto Condensed Light" pitchFamily="2" charset="0"/>
              </a:rPr>
              <a:t> </a:t>
            </a:r>
            <a:r>
              <a:rPr lang="ru-RU" sz="1800" dirty="0" err="1">
                <a:latin typeface="Roboto Condensed Light" pitchFamily="2" charset="0"/>
              </a:rPr>
              <a:t>господарських</a:t>
            </a:r>
            <a:r>
              <a:rPr lang="ru-RU" sz="1800" dirty="0">
                <a:latin typeface="Roboto Condensed Light" pitchFamily="2" charset="0"/>
              </a:rPr>
              <a:t> </a:t>
            </a:r>
            <a:r>
              <a:rPr lang="ru-RU" sz="1800" dirty="0" err="1">
                <a:latin typeface="Roboto Condensed Light" pitchFamily="2" charset="0"/>
              </a:rPr>
              <a:t>судів</a:t>
            </a:r>
            <a:r>
              <a:rPr lang="ru-RU" sz="1800" dirty="0">
                <a:latin typeface="Roboto Condensed Light" pitchFamily="2" charset="0"/>
              </a:rPr>
              <a:t>.</a:t>
            </a:r>
            <a:br>
              <a:rPr lang="ru-RU" sz="1800" dirty="0">
                <a:latin typeface="Roboto Condensed Light" pitchFamily="2" charset="0"/>
              </a:rPr>
            </a:br>
            <a:r>
              <a:rPr lang="ru-RU" sz="1800" dirty="0">
                <a:latin typeface="Roboto Condensed Light" pitchFamily="2" charset="0"/>
              </a:rPr>
              <a:t>6.28. Як уже </a:t>
            </a:r>
            <a:r>
              <a:rPr lang="ru-RU" sz="1800" dirty="0" err="1">
                <a:latin typeface="Roboto Condensed Light" pitchFamily="2" charset="0"/>
              </a:rPr>
              <a:t>зазначалося</a:t>
            </a:r>
            <a:r>
              <a:rPr lang="ru-RU" sz="1800" dirty="0">
                <a:latin typeface="Roboto Condensed Light" pitchFamily="2" charset="0"/>
              </a:rPr>
              <a:t> </a:t>
            </a:r>
            <a:r>
              <a:rPr lang="ru-RU" sz="1800" dirty="0" err="1">
                <a:latin typeface="Roboto Condensed Light" pitchFamily="2" charset="0"/>
              </a:rPr>
              <a:t>вище</a:t>
            </a:r>
            <a:r>
              <a:rPr lang="ru-RU" sz="1800" dirty="0">
                <a:latin typeface="Roboto Condensed Light" pitchFamily="2" charset="0"/>
              </a:rPr>
              <a:t>, у </a:t>
            </a:r>
            <a:r>
              <a:rPr lang="ru-RU" sz="1800" dirty="0" err="1">
                <a:latin typeface="Roboto Condensed Light" pitchFamily="2" charset="0"/>
              </a:rPr>
              <a:t>справі</a:t>
            </a:r>
            <a:r>
              <a:rPr lang="ru-RU" sz="1800" dirty="0">
                <a:latin typeface="Roboto Condensed Light" pitchFamily="2" charset="0"/>
              </a:rPr>
              <a:t>, яка </a:t>
            </a:r>
            <a:r>
              <a:rPr lang="ru-RU" sz="1800" dirty="0" err="1">
                <a:latin typeface="Roboto Condensed Light" pitchFamily="2" charset="0"/>
              </a:rPr>
              <a:t>переглядається</a:t>
            </a:r>
            <a:r>
              <a:rPr lang="ru-RU" sz="1800" dirty="0">
                <a:latin typeface="Roboto Condensed Light" pitchFamily="2" charset="0"/>
              </a:rPr>
              <a:t>, </a:t>
            </a:r>
            <a:r>
              <a:rPr lang="ru-RU" sz="1800" dirty="0" err="1">
                <a:latin typeface="Roboto Condensed Light" pitchFamily="2" charset="0"/>
              </a:rPr>
              <a:t>позивачка</a:t>
            </a:r>
            <a:r>
              <a:rPr lang="ru-RU" sz="1800" dirty="0">
                <a:latin typeface="Roboto Condensed Light" pitchFamily="2" charset="0"/>
              </a:rPr>
              <a:t> просила </a:t>
            </a:r>
            <a:r>
              <a:rPr lang="ru-RU" sz="1800" dirty="0" err="1">
                <a:latin typeface="Roboto Condensed Light" pitchFamily="2" charset="0"/>
              </a:rPr>
              <a:t>визнати</a:t>
            </a:r>
            <a:r>
              <a:rPr lang="ru-RU" sz="1800" dirty="0">
                <a:latin typeface="Roboto Condensed Light" pitchFamily="2" charset="0"/>
              </a:rPr>
              <a:t> </a:t>
            </a:r>
            <a:r>
              <a:rPr lang="ru-RU" sz="1800" dirty="0" err="1">
                <a:latin typeface="Roboto Condensed Light" pitchFamily="2" charset="0"/>
              </a:rPr>
              <a:t>припиненими</a:t>
            </a:r>
            <a:r>
              <a:rPr lang="ru-RU" sz="1800" dirty="0">
                <a:latin typeface="Roboto Condensed Light" pitchFamily="2" charset="0"/>
              </a:rPr>
              <a:t> </a:t>
            </a:r>
            <a:r>
              <a:rPr lang="ru-RU" sz="1800" dirty="0" err="1">
                <a:latin typeface="Roboto Condensed Light" pitchFamily="2" charset="0"/>
              </a:rPr>
              <a:t>зобов`язання</a:t>
            </a:r>
            <a:r>
              <a:rPr lang="ru-RU" sz="1800" dirty="0">
                <a:latin typeface="Roboto Condensed Light" pitchFamily="2" charset="0"/>
              </a:rPr>
              <a:t> за </a:t>
            </a:r>
            <a:r>
              <a:rPr lang="ru-RU" sz="1800" dirty="0" err="1">
                <a:latin typeface="Roboto Condensed Light" pitchFamily="2" charset="0"/>
              </a:rPr>
              <a:t>укладеними</a:t>
            </a:r>
            <a:r>
              <a:rPr lang="ru-RU" sz="1800" dirty="0">
                <a:latin typeface="Roboto Condensed Light" pitchFamily="2" charset="0"/>
              </a:rPr>
              <a:t> нею </a:t>
            </a:r>
            <a:r>
              <a:rPr lang="ru-RU" sz="1800" dirty="0" err="1">
                <a:latin typeface="Roboto Condensed Light" pitchFamily="2" charset="0"/>
              </a:rPr>
              <a:t>кредитним</a:t>
            </a:r>
            <a:r>
              <a:rPr lang="ru-RU" sz="1800" dirty="0">
                <a:latin typeface="Roboto Condensed Light" pitchFamily="2" charset="0"/>
              </a:rPr>
              <a:t> договором та </a:t>
            </a:r>
            <a:r>
              <a:rPr lang="ru-RU" sz="1800" dirty="0" err="1">
                <a:latin typeface="Roboto Condensed Light" pitchFamily="2" charset="0"/>
              </a:rPr>
              <a:t>іпотекою</a:t>
            </a:r>
            <a:r>
              <a:rPr lang="ru-RU" sz="1800" dirty="0">
                <a:latin typeface="Roboto Condensed Light" pitchFamily="2" charset="0"/>
              </a:rPr>
              <a:t>. При </a:t>
            </a:r>
            <a:r>
              <a:rPr lang="ru-RU" sz="1800" dirty="0" err="1">
                <a:latin typeface="Roboto Condensed Light" pitchFamily="2" charset="0"/>
              </a:rPr>
              <a:t>цьому</a:t>
            </a:r>
            <a:r>
              <a:rPr lang="ru-RU" sz="1800" dirty="0">
                <a:latin typeface="Roboto Condensed Light" pitchFamily="2" charset="0"/>
              </a:rPr>
              <a:t> в кредитному </a:t>
            </a:r>
            <a:r>
              <a:rPr lang="ru-RU" sz="1800" dirty="0" err="1">
                <a:latin typeface="Roboto Condensed Light" pitchFamily="2" charset="0"/>
              </a:rPr>
              <a:t>договорі</a:t>
            </a:r>
            <a:r>
              <a:rPr lang="ru-RU" sz="1800" dirty="0">
                <a:latin typeface="Roboto Condensed Light" pitchFamily="2" charset="0"/>
              </a:rPr>
              <a:t> </a:t>
            </a:r>
            <a:r>
              <a:rPr lang="ru-RU" sz="1800" dirty="0" err="1">
                <a:latin typeface="Roboto Condensed Light" pitchFamily="2" charset="0"/>
              </a:rPr>
              <a:t>відображено</a:t>
            </a:r>
            <a:r>
              <a:rPr lang="ru-RU" sz="1800" dirty="0">
                <a:latin typeface="Roboto Condensed Light" pitchFamily="2" charset="0"/>
              </a:rPr>
              <a:t> статус </a:t>
            </a:r>
            <a:r>
              <a:rPr lang="ru-RU" sz="1800" dirty="0" err="1">
                <a:latin typeface="Roboto Condensed Light" pitchFamily="2" charset="0"/>
              </a:rPr>
              <a:t>позивачки</a:t>
            </a:r>
            <a:r>
              <a:rPr lang="ru-RU" sz="1800" dirty="0">
                <a:latin typeface="Roboto Condensed Light" pitchFamily="2" charset="0"/>
              </a:rPr>
              <a:t> як </a:t>
            </a:r>
            <a:r>
              <a:rPr lang="ru-RU" sz="1800" dirty="0" err="1">
                <a:latin typeface="Roboto Condensed Light" pitchFamily="2" charset="0"/>
              </a:rPr>
              <a:t>фізичної</a:t>
            </a:r>
            <a:r>
              <a:rPr lang="ru-RU" sz="1800" dirty="0">
                <a:latin typeface="Roboto Condensed Light" pitchFamily="2" charset="0"/>
              </a:rPr>
              <a:t> особи - </a:t>
            </a:r>
            <a:r>
              <a:rPr lang="ru-RU" sz="1800" dirty="0" err="1">
                <a:latin typeface="Roboto Condensed Light" pitchFamily="2" charset="0"/>
              </a:rPr>
              <a:t>підприємця</a:t>
            </a:r>
            <a:r>
              <a:rPr lang="ru-RU" sz="1800" dirty="0">
                <a:latin typeface="Roboto Condensed Light" pitchFamily="2" charset="0"/>
              </a:rPr>
              <a:t>, а </a:t>
            </a:r>
            <a:r>
              <a:rPr lang="ru-RU" sz="1800" dirty="0" err="1">
                <a:latin typeface="Roboto Condensed Light" pitchFamily="2" charset="0"/>
              </a:rPr>
              <a:t>договір</a:t>
            </a:r>
            <a:r>
              <a:rPr lang="ru-RU" sz="1800" dirty="0">
                <a:latin typeface="Roboto Condensed Light" pitchFamily="2" charset="0"/>
              </a:rPr>
              <a:t>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містить</a:t>
            </a:r>
            <a:r>
              <a:rPr lang="ru-RU" sz="1800" dirty="0">
                <a:latin typeface="Roboto Condensed Light" pitchFamily="2" charset="0"/>
              </a:rPr>
              <a:t> </a:t>
            </a:r>
            <a:r>
              <a:rPr lang="ru-RU" sz="1800" dirty="0" err="1">
                <a:latin typeface="Roboto Condensed Light" pitchFamily="2" charset="0"/>
              </a:rPr>
              <a:t>вказівку</a:t>
            </a:r>
            <a:r>
              <a:rPr lang="ru-RU" sz="1800" dirty="0">
                <a:latin typeface="Roboto Condensed Light" pitchFamily="2" charset="0"/>
              </a:rPr>
              <a:t> про </a:t>
            </a:r>
            <a:r>
              <a:rPr lang="ru-RU" sz="1800" dirty="0" err="1">
                <a:latin typeface="Roboto Condensed Light" pitchFamily="2" charset="0"/>
              </a:rPr>
              <a:t>підписання</a:t>
            </a:r>
            <a:r>
              <a:rPr lang="ru-RU" sz="1800" dirty="0">
                <a:latin typeface="Roboto Condensed Light" pitchFamily="2" charset="0"/>
              </a:rPr>
              <a:t>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фізичною</a:t>
            </a:r>
            <a:r>
              <a:rPr lang="ru-RU" sz="1800" dirty="0">
                <a:latin typeface="Roboto Condensed Light" pitchFamily="2" charset="0"/>
              </a:rPr>
              <a:t> особою, не </a:t>
            </a:r>
            <a:r>
              <a:rPr lang="ru-RU" sz="1800" dirty="0" err="1">
                <a:latin typeface="Roboto Condensed Light" pitchFamily="2" charset="0"/>
              </a:rPr>
              <a:t>зазначаючи</a:t>
            </a:r>
            <a:r>
              <a:rPr lang="ru-RU" sz="1800" dirty="0">
                <a:latin typeface="Roboto Condensed Light" pitchFamily="2" charset="0"/>
              </a:rPr>
              <a:t> про статус </a:t>
            </a:r>
            <a:r>
              <a:rPr lang="ru-RU" sz="1800" dirty="0" err="1">
                <a:latin typeface="Roboto Condensed Light" pitchFamily="2" charset="0"/>
              </a:rPr>
              <a:t>іпотекодавця</a:t>
            </a:r>
            <a:r>
              <a:rPr lang="ru-RU" sz="1800" dirty="0">
                <a:latin typeface="Roboto Condensed Light" pitchFamily="2" charset="0"/>
              </a:rPr>
              <a:t> як </a:t>
            </a:r>
            <a:r>
              <a:rPr lang="ru-RU" sz="1800" dirty="0" err="1">
                <a:latin typeface="Roboto Condensed Light" pitchFamily="2" charset="0"/>
              </a:rPr>
              <a:t>суб`єкта</a:t>
            </a:r>
            <a:r>
              <a:rPr lang="ru-RU" sz="1800" dirty="0">
                <a:latin typeface="Roboto Condensed Light" pitchFamily="2" charset="0"/>
              </a:rPr>
              <a:t> </a:t>
            </a:r>
            <a:r>
              <a:rPr lang="ru-RU" sz="1800" dirty="0" err="1">
                <a:latin typeface="Roboto Condensed Light" pitchFamily="2" charset="0"/>
              </a:rPr>
              <a:t>господарювання</a:t>
            </a:r>
            <a:r>
              <a:rPr lang="ru-RU" sz="1800" dirty="0">
                <a:latin typeface="Roboto Condensed Light" pitchFamily="2" charset="0"/>
              </a:rPr>
              <a:t>.</a:t>
            </a:r>
            <a:br>
              <a:rPr lang="ru-RU" sz="1800" dirty="0">
                <a:latin typeface="Roboto Condensed Light" pitchFamily="2" charset="0"/>
              </a:rPr>
            </a:br>
            <a:r>
              <a:rPr lang="ru-RU" sz="1800" dirty="0">
                <a:latin typeface="Roboto Condensed Light" pitchFamily="2" charset="0"/>
              </a:rPr>
              <a:t>6.35. </a:t>
            </a:r>
            <a:r>
              <a:rPr lang="ru-RU" sz="1800" dirty="0" err="1">
                <a:latin typeface="Roboto Condensed Light" pitchFamily="2" charset="0"/>
              </a:rPr>
              <a:t>Водночас</a:t>
            </a:r>
            <a:r>
              <a:rPr lang="ru-RU" sz="1800" dirty="0">
                <a:latin typeface="Roboto Condensed Light" pitchFamily="2" charset="0"/>
              </a:rPr>
              <a:t> </a:t>
            </a:r>
            <a:r>
              <a:rPr lang="ru-RU" sz="1800" dirty="0" err="1">
                <a:latin typeface="Roboto Condensed Light" pitchFamily="2" charset="0"/>
              </a:rPr>
              <a:t>лише</a:t>
            </a:r>
            <a:r>
              <a:rPr lang="ru-RU" sz="1800" dirty="0">
                <a:latin typeface="Roboto Condensed Light" pitchFamily="2" charset="0"/>
              </a:rPr>
              <a:t> та </a:t>
            </a:r>
            <a:r>
              <a:rPr lang="ru-RU" sz="1800" dirty="0" err="1">
                <a:latin typeface="Roboto Condensed Light" pitchFamily="2" charset="0"/>
              </a:rPr>
              <a:t>обставина</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фізична</a:t>
            </a:r>
            <a:r>
              <a:rPr lang="ru-RU" sz="1800" dirty="0">
                <a:latin typeface="Roboto Condensed Light" pitchFamily="2" charset="0"/>
              </a:rPr>
              <a:t> особа - </a:t>
            </a:r>
            <a:r>
              <a:rPr lang="ru-RU" sz="1800" dirty="0" err="1">
                <a:latin typeface="Roboto Condensed Light" pitchFamily="2" charset="0"/>
              </a:rPr>
              <a:t>підприємець</a:t>
            </a:r>
            <a:r>
              <a:rPr lang="ru-RU" sz="1800" dirty="0">
                <a:latin typeface="Roboto Condensed Light" pitchFamily="2" charset="0"/>
              </a:rPr>
              <a:t> не </a:t>
            </a:r>
            <a:r>
              <a:rPr lang="ru-RU" sz="1800" dirty="0" err="1">
                <a:latin typeface="Roboto Condensed Light" pitchFamily="2" charset="0"/>
              </a:rPr>
              <a:t>відобразила</a:t>
            </a:r>
            <a:r>
              <a:rPr lang="ru-RU" sz="1800" dirty="0">
                <a:latin typeface="Roboto Condensed Light" pitchFamily="2" charset="0"/>
              </a:rPr>
              <a:t> </a:t>
            </a:r>
            <a:r>
              <a:rPr lang="ru-RU" sz="1800" dirty="0" err="1">
                <a:latin typeface="Roboto Condensed Light" pitchFamily="2" charset="0"/>
              </a:rPr>
              <a:t>наявність</a:t>
            </a:r>
            <a:r>
              <a:rPr lang="ru-RU" sz="1800" dirty="0">
                <a:latin typeface="Roboto Condensed Light" pitchFamily="2" charset="0"/>
              </a:rPr>
              <a:t> у </a:t>
            </a:r>
            <a:r>
              <a:rPr lang="ru-RU" sz="1800" dirty="0" err="1">
                <a:latin typeface="Roboto Condensed Light" pitchFamily="2" charset="0"/>
              </a:rPr>
              <a:t>неї</a:t>
            </a:r>
            <a:r>
              <a:rPr lang="ru-RU" sz="1800" dirty="0">
                <a:latin typeface="Roboto Condensed Light" pitchFamily="2" charset="0"/>
              </a:rPr>
              <a:t> такого статусу в </a:t>
            </a:r>
            <a:r>
              <a:rPr lang="ru-RU" sz="1800" dirty="0" err="1">
                <a:latin typeface="Roboto Condensed Light" pitchFamily="2" charset="0"/>
              </a:rPr>
              <a:t>тексті</a:t>
            </a:r>
            <a:r>
              <a:rPr lang="ru-RU" sz="1800" dirty="0">
                <a:latin typeface="Roboto Condensed Light" pitchFamily="2" charset="0"/>
              </a:rPr>
              <a:t> </a:t>
            </a:r>
            <a:r>
              <a:rPr lang="ru-RU" sz="1800" dirty="0" err="1">
                <a:latin typeface="Roboto Condensed Light" pitchFamily="2" charset="0"/>
              </a:rPr>
              <a:t>укладеного</a:t>
            </a:r>
            <a:r>
              <a:rPr lang="ru-RU" sz="1800" dirty="0">
                <a:latin typeface="Roboto Condensed Light" pitchFamily="2" charset="0"/>
              </a:rPr>
              <a:t> договору, не </a:t>
            </a:r>
            <a:r>
              <a:rPr lang="ru-RU" sz="1800" dirty="0" err="1">
                <a:latin typeface="Roboto Condensed Light" pitchFamily="2" charset="0"/>
              </a:rPr>
              <a:t>змінює</a:t>
            </a:r>
            <a:r>
              <a:rPr lang="ru-RU" sz="1800" dirty="0">
                <a:latin typeface="Roboto Condensed Light" pitchFamily="2" charset="0"/>
              </a:rPr>
              <a:t> характеру </a:t>
            </a:r>
            <a:r>
              <a:rPr lang="ru-RU" sz="1800" dirty="0" err="1">
                <a:latin typeface="Roboto Condensed Light" pitchFamily="2" charset="0"/>
              </a:rPr>
              <a:t>набутих</a:t>
            </a:r>
            <a:r>
              <a:rPr lang="ru-RU" sz="1800" dirty="0">
                <a:latin typeface="Roboto Condensed Light" pitchFamily="2" charset="0"/>
              </a:rPr>
              <a:t> нею прав та </a:t>
            </a:r>
            <a:r>
              <a:rPr lang="ru-RU" sz="1800" dirty="0" err="1">
                <a:latin typeface="Roboto Condensed Light" pitchFamily="2" charset="0"/>
              </a:rPr>
              <a:t>обов`язків</a:t>
            </a:r>
            <a:r>
              <a:rPr lang="ru-RU" sz="1800" dirty="0">
                <a:latin typeface="Roboto Condensed Light" pitchFamily="2" charset="0"/>
              </a:rPr>
              <a:t> як таких,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виникли</a:t>
            </a:r>
            <a:r>
              <a:rPr lang="ru-RU" sz="1800" dirty="0">
                <a:latin typeface="Roboto Condensed Light" pitchFamily="2" charset="0"/>
              </a:rPr>
              <a:t> з </a:t>
            </a:r>
            <a:r>
              <a:rPr lang="ru-RU" sz="1800" dirty="0" err="1">
                <a:latin typeface="Roboto Condensed Light" pitchFamily="2" charset="0"/>
              </a:rPr>
              <a:t>господарських</a:t>
            </a:r>
            <a:r>
              <a:rPr lang="ru-RU" sz="1800" dirty="0">
                <a:latin typeface="Roboto Condensed Light" pitchFamily="2" charset="0"/>
              </a:rPr>
              <a:t> </a:t>
            </a:r>
            <a:r>
              <a:rPr lang="ru-RU" sz="1800" dirty="0" err="1">
                <a:latin typeface="Roboto Condensed Light" pitchFamily="2" charset="0"/>
              </a:rPr>
              <a:t>правовідносин</a:t>
            </a:r>
            <a:r>
              <a:rPr lang="ru-RU" sz="1800" dirty="0">
                <a:latin typeface="Roboto Condensed Light" pitchFamily="2" charset="0"/>
              </a:rPr>
              <a:t>, </a:t>
            </a:r>
            <a:r>
              <a:rPr lang="ru-RU" sz="1800" dirty="0" err="1">
                <a:latin typeface="Roboto Condensed Light" pitchFamily="2" charset="0"/>
              </a:rPr>
              <a:t>якщо</a:t>
            </a:r>
            <a:r>
              <a:rPr lang="ru-RU" sz="1800" dirty="0">
                <a:latin typeface="Roboto Condensed Light" pitchFamily="2" charset="0"/>
              </a:rPr>
              <a:t> </a:t>
            </a:r>
            <a:r>
              <a:rPr lang="ru-RU" sz="1800" dirty="0" err="1">
                <a:latin typeface="Roboto Condensed Light" pitchFamily="2" charset="0"/>
              </a:rPr>
              <a:t>такі</a:t>
            </a:r>
            <a:r>
              <a:rPr lang="ru-RU" sz="1800" dirty="0">
                <a:latin typeface="Roboto Condensed Light" pitchFamily="2" charset="0"/>
              </a:rPr>
              <a:t> </a:t>
            </a:r>
            <a:r>
              <a:rPr lang="ru-RU" sz="1800" dirty="0" err="1">
                <a:latin typeface="Roboto Condensed Light" pitchFamily="2" charset="0"/>
              </a:rPr>
              <a:t>правовідносини</a:t>
            </a:r>
            <a:r>
              <a:rPr lang="ru-RU" sz="1800" dirty="0">
                <a:latin typeface="Roboto Condensed Light" pitchFamily="2" charset="0"/>
              </a:rPr>
              <a:t> </a:t>
            </a:r>
            <a:r>
              <a:rPr lang="ru-RU" sz="1800" dirty="0" err="1">
                <a:latin typeface="Roboto Condensed Light" pitchFamily="2" charset="0"/>
              </a:rPr>
              <a:t>мають</a:t>
            </a:r>
            <a:r>
              <a:rPr lang="ru-RU" sz="1800" dirty="0">
                <a:latin typeface="Roboto Condensed Light" pitchFamily="2" charset="0"/>
              </a:rPr>
              <a:t> </a:t>
            </a:r>
            <a:r>
              <a:rPr lang="ru-RU" sz="1800" dirty="0" err="1">
                <a:latin typeface="Roboto Condensed Light" pitchFamily="2" charset="0"/>
              </a:rPr>
              <a:t>ознаки</a:t>
            </a:r>
            <a:r>
              <a:rPr lang="ru-RU" sz="1800" dirty="0">
                <a:latin typeface="Roboto Condensed Light" pitchFamily="2" charset="0"/>
              </a:rPr>
              <a:t> </a:t>
            </a:r>
            <a:r>
              <a:rPr lang="ru-RU" sz="1800" dirty="0" err="1">
                <a:latin typeface="Roboto Condensed Light" pitchFamily="2" charset="0"/>
              </a:rPr>
              <a:t>здійснення</a:t>
            </a:r>
            <a:r>
              <a:rPr lang="ru-RU" sz="1800" dirty="0">
                <a:latin typeface="Roboto Condensed Light" pitchFamily="2" charset="0"/>
              </a:rPr>
              <a:t> </a:t>
            </a:r>
            <a:r>
              <a:rPr lang="ru-RU" sz="1800" dirty="0" err="1">
                <a:latin typeface="Roboto Condensed Light" pitchFamily="2" charset="0"/>
              </a:rPr>
              <a:t>їх</a:t>
            </a:r>
            <a:r>
              <a:rPr lang="ru-RU" sz="1800" dirty="0">
                <a:latin typeface="Roboto Condensed Light" pitchFamily="2" charset="0"/>
              </a:rPr>
              <a:t> у межах </a:t>
            </a:r>
            <a:r>
              <a:rPr lang="ru-RU" sz="1800" dirty="0" err="1">
                <a:latin typeface="Roboto Condensed Light" pitchFamily="2" charset="0"/>
              </a:rPr>
              <a:t>господарської</a:t>
            </a:r>
            <a:r>
              <a:rPr lang="ru-RU" sz="1800" dirty="0">
                <a:latin typeface="Roboto Condensed Light" pitchFamily="2" charset="0"/>
              </a:rPr>
              <a:t> </a:t>
            </a:r>
            <a:r>
              <a:rPr lang="ru-RU" sz="1800" dirty="0" err="1">
                <a:latin typeface="Roboto Condensed Light" pitchFamily="2" charset="0"/>
              </a:rPr>
              <a:t>діяльності</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a:t>
            </a:r>
            <a:r>
              <a:rPr lang="ru-RU" dirty="0" err="1">
                <a:solidFill>
                  <a:schemeClr val="bg1"/>
                </a:solidFill>
                <a:latin typeface="Roboto Condensed Light" pitchFamily="2" charset="0"/>
              </a:rPr>
              <a:t>Великої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Верховного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07 </a:t>
            </a:r>
            <a:r>
              <a:rPr lang="ru-RU" dirty="0" err="1">
                <a:solidFill>
                  <a:schemeClr val="bg1"/>
                </a:solidFill>
                <a:latin typeface="Roboto Condensed Light" pitchFamily="2" charset="0"/>
              </a:rPr>
              <a:t>квітня</a:t>
            </a:r>
            <a:r>
              <a:rPr lang="ru-RU" dirty="0">
                <a:solidFill>
                  <a:schemeClr val="bg1"/>
                </a:solidFill>
                <a:latin typeface="Roboto Condensed Light" pitchFamily="2" charset="0"/>
              </a:rPr>
              <a:t> 2020 року в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№743/534/16-ц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14-689цс19)</a:t>
            </a:r>
          </a:p>
        </p:txBody>
      </p:sp>
      <p:sp>
        <p:nvSpPr>
          <p:cNvPr id="5" name="Rectangle 4"/>
          <p:cNvSpPr>
            <a:spLocks noChangeArrowheads="1"/>
          </p:cNvSpPr>
          <p:nvPr/>
        </p:nvSpPr>
        <p:spPr bwMode="auto">
          <a:xfrm>
            <a:off x="1728679" y="1463773"/>
            <a:ext cx="8407616" cy="384721"/>
          </a:xfrm>
          <a:prstGeom prst="rect">
            <a:avLst/>
          </a:prstGeom>
          <a:noFill/>
          <a:ln w="9525">
            <a:noFill/>
            <a:miter lim="800000"/>
            <a:headEnd/>
            <a:tailEnd/>
          </a:ln>
        </p:spPr>
        <p:txBody>
          <a:bodyPr wrap="square">
            <a:spAutoFit/>
          </a:bodyPr>
          <a:lstStyle/>
          <a:p>
            <a:pPr algn="ctr" defTabSz="914400"/>
            <a:r>
              <a:rPr lang="ru-RU" b="1" dirty="0" err="1">
                <a:solidFill>
                  <a:schemeClr val="bg1"/>
                </a:solidFill>
                <a:latin typeface="Roboto Condensed Light" panose="02000000000000000000" pitchFamily="2" charset="0"/>
                <a:ea typeface="Roboto Condensed Light" panose="02000000000000000000" pitchFamily="2" charset="0"/>
              </a:rPr>
              <a:t>Юрисдикція</a:t>
            </a:r>
            <a:endParaRPr lang="uk-UA"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513533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935073" y="2502568"/>
            <a:ext cx="9403882" cy="3205213"/>
          </a:xfrm>
        </p:spPr>
        <p:txBody>
          <a:bodyPr/>
          <a:lstStyle/>
          <a:p>
            <a:r>
              <a:rPr lang="ru-RU" sz="1800" dirty="0">
                <a:latin typeface="Roboto Condensed Light" pitchFamily="2" charset="0"/>
              </a:rPr>
              <a:t>Передача </a:t>
            </a:r>
            <a:r>
              <a:rPr lang="ru-RU" sz="1800" dirty="0" err="1">
                <a:latin typeface="Roboto Condensed Light" pitchFamily="2" charset="0"/>
              </a:rPr>
              <a:t>іпотекодержателю</a:t>
            </a:r>
            <a:r>
              <a:rPr lang="ru-RU" sz="1800" dirty="0">
                <a:latin typeface="Roboto Condensed Light" pitchFamily="2" charset="0"/>
              </a:rPr>
              <a:t> права </a:t>
            </a:r>
            <a:r>
              <a:rPr lang="ru-RU" sz="1800" dirty="0" err="1">
                <a:latin typeface="Roboto Condensed Light" pitchFamily="2" charset="0"/>
              </a:rPr>
              <a:t>власності</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a:t>
            </a:r>
            <a:r>
              <a:rPr lang="ru-RU" sz="1800" dirty="0" err="1">
                <a:latin typeface="Roboto Condensed Light" pitchFamily="2" charset="0"/>
              </a:rPr>
              <a:t>відповідно</a:t>
            </a:r>
            <a:r>
              <a:rPr lang="ru-RU" sz="1800" dirty="0">
                <a:latin typeface="Roboto Condensed Light" pitchFamily="2" charset="0"/>
              </a:rPr>
              <a:t> до статей 36, 37 Закону </a:t>
            </a:r>
            <a:r>
              <a:rPr lang="ru-RU" sz="1800" dirty="0" err="1">
                <a:latin typeface="Roboto Condensed Light" pitchFamily="2" charset="0"/>
              </a:rPr>
              <a:t>України</a:t>
            </a:r>
            <a:r>
              <a:rPr lang="ru-RU" sz="1800" dirty="0">
                <a:latin typeface="Roboto Condensed Light" pitchFamily="2" charset="0"/>
              </a:rPr>
              <a:t> «Про </a:t>
            </a:r>
            <a:r>
              <a:rPr lang="ru-RU" sz="1800" dirty="0" err="1">
                <a:latin typeface="Roboto Condensed Light" pitchFamily="2" charset="0"/>
              </a:rPr>
              <a:t>іпотеку</a:t>
            </a:r>
            <a:r>
              <a:rPr lang="ru-RU" sz="1800" dirty="0">
                <a:latin typeface="Roboto Condensed Light" pitchFamily="2" charset="0"/>
              </a:rPr>
              <a:t>» є способом </a:t>
            </a:r>
            <a:r>
              <a:rPr lang="ru-RU" sz="1800" dirty="0" err="1">
                <a:latin typeface="Roboto Condensed Light" pitchFamily="2" charset="0"/>
              </a:rPr>
              <a:t>позасудового</a:t>
            </a:r>
            <a:r>
              <a:rPr lang="ru-RU" sz="1800" dirty="0">
                <a:latin typeface="Roboto Condensed Light" pitchFamily="2" charset="0"/>
              </a:rPr>
              <a:t> </a:t>
            </a:r>
            <a:r>
              <a:rPr lang="ru-RU" sz="1800" dirty="0" err="1">
                <a:latin typeface="Roboto Condensed Light" pitchFamily="2" charset="0"/>
              </a:rPr>
              <a:t>врегулювання</a:t>
            </a:r>
            <a:r>
              <a:rPr lang="ru-RU" sz="1800" dirty="0">
                <a:latin typeface="Roboto Condensed Light" pitchFamily="2" charset="0"/>
              </a:rPr>
              <a:t>, </a:t>
            </a:r>
            <a:r>
              <a:rPr lang="ru-RU" sz="1800" dirty="0" err="1">
                <a:latin typeface="Roboto Condensed Light" pitchFamily="2" charset="0"/>
              </a:rPr>
              <a:t>який</a:t>
            </a:r>
            <a:r>
              <a:rPr lang="ru-RU" sz="1800" dirty="0">
                <a:latin typeface="Roboto Condensed Light" pitchFamily="2" charset="0"/>
              </a:rPr>
              <a:t> </a:t>
            </a:r>
            <a:r>
              <a:rPr lang="ru-RU" sz="1800" dirty="0" err="1">
                <a:latin typeface="Roboto Condensed Light" pitchFamily="2" charset="0"/>
              </a:rPr>
              <a:t>здійснюється</a:t>
            </a:r>
            <a:r>
              <a:rPr lang="ru-RU" sz="1800" dirty="0">
                <a:latin typeface="Roboto Condensed Light" pitchFamily="2" charset="0"/>
              </a:rPr>
              <a:t> за </a:t>
            </a:r>
            <a:r>
              <a:rPr lang="ru-RU" sz="1800" dirty="0" err="1">
                <a:latin typeface="Roboto Condensed Light" pitchFamily="2" charset="0"/>
              </a:rPr>
              <a:t>згодою</a:t>
            </a:r>
            <a:r>
              <a:rPr lang="ru-RU" sz="1800" dirty="0">
                <a:latin typeface="Roboto Condensed Light" pitchFamily="2" charset="0"/>
              </a:rPr>
              <a:t> </a:t>
            </a:r>
            <a:r>
              <a:rPr lang="ru-RU" sz="1800" dirty="0" err="1">
                <a:latin typeface="Roboto Condensed Light" pitchFamily="2" charset="0"/>
              </a:rPr>
              <a:t>сторін</a:t>
            </a:r>
            <a:r>
              <a:rPr lang="ru-RU" sz="1800" dirty="0">
                <a:latin typeface="Roboto Condensed Light" pitchFamily="2" charset="0"/>
              </a:rPr>
              <a:t> без </a:t>
            </a:r>
            <a:r>
              <a:rPr lang="ru-RU" sz="1800" dirty="0" err="1">
                <a:latin typeface="Roboto Condensed Light" pitchFamily="2" charset="0"/>
              </a:rPr>
              <a:t>звернення</a:t>
            </a:r>
            <a:r>
              <a:rPr lang="ru-RU" sz="1800" dirty="0">
                <a:latin typeface="Roboto Condensed Light" pitchFamily="2" charset="0"/>
              </a:rPr>
              <a:t> до суду.</a:t>
            </a:r>
            <a:br>
              <a:rPr lang="ru-RU" sz="1800" dirty="0">
                <a:latin typeface="Roboto Condensed Light" pitchFamily="2" charset="0"/>
              </a:rPr>
            </a:br>
            <a:br>
              <a:rPr lang="ru-RU" sz="1800" dirty="0">
                <a:latin typeface="Roboto Condensed Light" pitchFamily="2" charset="0"/>
              </a:rPr>
            </a:br>
            <a:r>
              <a:rPr lang="ru-RU" sz="1800" dirty="0" err="1">
                <a:latin typeface="Roboto Condensed Light" pitchFamily="2" charset="0"/>
              </a:rPr>
              <a:t>Застереження</a:t>
            </a:r>
            <a:r>
              <a:rPr lang="ru-RU" sz="1800" dirty="0">
                <a:latin typeface="Roboto Condensed Light" pitchFamily="2" charset="0"/>
              </a:rPr>
              <a:t> в </a:t>
            </a:r>
            <a:r>
              <a:rPr lang="ru-RU" sz="1800" dirty="0" err="1">
                <a:latin typeface="Roboto Condensed Light" pitchFamily="2" charset="0"/>
              </a:rPr>
              <a:t>договорі</a:t>
            </a:r>
            <a:r>
              <a:rPr lang="ru-RU" sz="1800" dirty="0">
                <a:latin typeface="Roboto Condensed Light" pitchFamily="2" charset="0"/>
              </a:rPr>
              <a:t> про </a:t>
            </a:r>
            <a:r>
              <a:rPr lang="ru-RU" sz="1800" dirty="0" err="1">
                <a:latin typeface="Roboto Condensed Light" pitchFamily="2" charset="0"/>
              </a:rPr>
              <a:t>задоволення</a:t>
            </a:r>
            <a:r>
              <a:rPr lang="ru-RU" sz="1800" dirty="0">
                <a:latin typeface="Roboto Condensed Light" pitchFamily="2" charset="0"/>
              </a:rPr>
              <a:t> </a:t>
            </a:r>
            <a:r>
              <a:rPr lang="ru-RU" sz="1800" dirty="0" err="1">
                <a:latin typeface="Roboto Condensed Light" pitchFamily="2" charset="0"/>
              </a:rPr>
              <a:t>вимог</a:t>
            </a:r>
            <a:r>
              <a:rPr lang="ru-RU" sz="1800" dirty="0">
                <a:latin typeface="Roboto Condensed Light" pitchFamily="2" charset="0"/>
              </a:rPr>
              <a:t> </a:t>
            </a:r>
            <a:r>
              <a:rPr lang="ru-RU" sz="1800" dirty="0" err="1">
                <a:latin typeface="Roboto Condensed Light" pitchFamily="2" charset="0"/>
              </a:rPr>
              <a:t>іпотекодержателя</a:t>
            </a:r>
            <a:r>
              <a:rPr lang="ru-RU" sz="1800" dirty="0">
                <a:latin typeface="Roboto Condensed Light" pitchFamily="2" charset="0"/>
              </a:rPr>
              <a:t> шляхом </a:t>
            </a:r>
            <a:r>
              <a:rPr lang="ru-RU" sz="1800" dirty="0" err="1">
                <a:latin typeface="Roboto Condensed Light" pitchFamily="2" charset="0"/>
              </a:rPr>
              <a:t>визнання</a:t>
            </a:r>
            <a:r>
              <a:rPr lang="ru-RU" sz="1800" dirty="0">
                <a:latin typeface="Roboto Condensed Light" pitchFamily="2" charset="0"/>
              </a:rPr>
              <a:t> права </a:t>
            </a:r>
            <a:r>
              <a:rPr lang="ru-RU" sz="1800" dirty="0" err="1">
                <a:latin typeface="Roboto Condensed Light" pitchFamily="2" charset="0"/>
              </a:rPr>
              <a:t>власності</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 </a:t>
            </a:r>
            <a:r>
              <a:rPr lang="ru-RU" sz="1800" dirty="0" err="1">
                <a:latin typeface="Roboto Condensed Light" pitchFamily="2" charset="0"/>
              </a:rPr>
              <a:t>це</a:t>
            </a:r>
            <a:r>
              <a:rPr lang="ru-RU" sz="1800" dirty="0">
                <a:latin typeface="Roboto Condensed Light" pitchFamily="2" charset="0"/>
              </a:rPr>
              <a:t> </a:t>
            </a:r>
            <a:r>
              <a:rPr lang="ru-RU" sz="1800" dirty="0" err="1">
                <a:latin typeface="Roboto Condensed Light" pitchFamily="2" charset="0"/>
              </a:rPr>
              <a:t>виключно</a:t>
            </a:r>
            <a:r>
              <a:rPr lang="ru-RU" sz="1800" dirty="0">
                <a:latin typeface="Roboto Condensed Light" pitchFamily="2" charset="0"/>
              </a:rPr>
              <a:t> </a:t>
            </a:r>
            <a:r>
              <a:rPr lang="ru-RU" sz="1800" dirty="0" err="1">
                <a:latin typeface="Roboto Condensed Light" pitchFamily="2" charset="0"/>
              </a:rPr>
              <a:t>позасудовий</a:t>
            </a:r>
            <a:r>
              <a:rPr lang="ru-RU" sz="1800" dirty="0">
                <a:latin typeface="Roboto Condensed Light" pitchFamily="2" charset="0"/>
              </a:rPr>
              <a:t> </a:t>
            </a:r>
            <a:r>
              <a:rPr lang="ru-RU" sz="1800" dirty="0" err="1">
                <a:latin typeface="Roboto Condensed Light" pitchFamily="2" charset="0"/>
              </a:rPr>
              <a:t>спосіб</a:t>
            </a:r>
            <a:r>
              <a:rPr lang="ru-RU" sz="1800" dirty="0">
                <a:latin typeface="Roboto Condensed Light" pitchFamily="2" charset="0"/>
              </a:rPr>
              <a:t> </a:t>
            </a:r>
            <a:r>
              <a:rPr lang="ru-RU" sz="1800" dirty="0" err="1">
                <a:latin typeface="Roboto Condensed Light" pitchFamily="2" charset="0"/>
              </a:rPr>
              <a:t>урегулювання</a:t>
            </a:r>
            <a:r>
              <a:rPr lang="ru-RU" sz="1800" dirty="0">
                <a:latin typeface="Roboto Condensed Light" pitchFamily="2" charset="0"/>
              </a:rPr>
              <a:t> спору, </a:t>
            </a:r>
            <a:r>
              <a:rPr lang="ru-RU" sz="1800" dirty="0" err="1">
                <a:latin typeface="Roboto Condensed Light" pitchFamily="2" charset="0"/>
              </a:rPr>
              <a:t>який</a:t>
            </a:r>
            <a:r>
              <a:rPr lang="ru-RU" sz="1800" dirty="0">
                <a:latin typeface="Roboto Condensed Light" pitchFamily="2" charset="0"/>
              </a:rPr>
              <a:t> </a:t>
            </a:r>
            <a:r>
              <a:rPr lang="ru-RU" sz="1800" dirty="0" err="1">
                <a:latin typeface="Roboto Condensed Light" pitchFamily="2" charset="0"/>
              </a:rPr>
              <a:t>сторони</a:t>
            </a:r>
            <a:r>
              <a:rPr lang="ru-RU" sz="1800" dirty="0">
                <a:latin typeface="Roboto Condensed Light" pitchFamily="2" charset="0"/>
              </a:rPr>
              <a:t> </a:t>
            </a:r>
            <a:r>
              <a:rPr lang="ru-RU" sz="1800" dirty="0" err="1">
                <a:latin typeface="Roboto Condensed Light" pitchFamily="2" charset="0"/>
              </a:rPr>
              <a:t>встановлюють</a:t>
            </a:r>
            <a:r>
              <a:rPr lang="ru-RU" sz="1800" dirty="0">
                <a:latin typeface="Roboto Condensed Light" pitchFamily="2" charset="0"/>
              </a:rPr>
              <a:t> </a:t>
            </a:r>
            <a:r>
              <a:rPr lang="ru-RU" sz="1800" dirty="0" err="1">
                <a:latin typeface="Roboto Condensed Light" pitchFamily="2" charset="0"/>
              </a:rPr>
              <a:t>самостійно</a:t>
            </a:r>
            <a:r>
              <a:rPr lang="ru-RU" sz="1800" dirty="0">
                <a:latin typeface="Roboto Condensed Light" pitchFamily="2" charset="0"/>
              </a:rPr>
              <a:t> у </a:t>
            </a:r>
            <a:r>
              <a:rPr lang="ru-RU" sz="1800" dirty="0" err="1">
                <a:latin typeface="Roboto Condensed Light" pitchFamily="2" charset="0"/>
              </a:rPr>
              <a:t>договорі</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r>
              <a:rPr lang="ru-RU" sz="1800" dirty="0">
                <a:latin typeface="Roboto Condensed Light" pitchFamily="2" charset="0"/>
              </a:rPr>
              <a:t>З </a:t>
            </a:r>
            <a:r>
              <a:rPr lang="ru-RU" sz="1800" dirty="0" err="1">
                <a:latin typeface="Roboto Condensed Light" pitchFamily="2" charset="0"/>
              </a:rPr>
              <a:t>урахуванням</a:t>
            </a:r>
            <a:r>
              <a:rPr lang="ru-RU" sz="1800" dirty="0">
                <a:latin typeface="Roboto Condensed Light" pitchFamily="2" charset="0"/>
              </a:rPr>
              <a:t> </a:t>
            </a:r>
            <a:r>
              <a:rPr lang="ru-RU" sz="1800" dirty="0" err="1">
                <a:latin typeface="Roboto Condensed Light" pitchFamily="2" charset="0"/>
              </a:rPr>
              <a:t>вимог</a:t>
            </a:r>
            <a:r>
              <a:rPr lang="ru-RU" sz="1800" dirty="0">
                <a:latin typeface="Roboto Condensed Light" pitchFamily="2" charset="0"/>
              </a:rPr>
              <a:t> статей 328, 335, 392 ЦК </a:t>
            </a:r>
            <a:r>
              <a:rPr lang="ru-RU" sz="1800" dirty="0" err="1">
                <a:latin typeface="Roboto Condensed Light" pitchFamily="2" charset="0"/>
              </a:rPr>
              <a:t>України</a:t>
            </a:r>
            <a:r>
              <a:rPr lang="ru-RU" sz="1800" dirty="0">
                <a:latin typeface="Roboto Condensed Light" pitchFamily="2" charset="0"/>
              </a:rPr>
              <a:t> у </a:t>
            </a:r>
            <a:r>
              <a:rPr lang="ru-RU" sz="1800" dirty="0" err="1">
                <a:latin typeface="Roboto Condensed Light" pitchFamily="2" charset="0"/>
              </a:rPr>
              <a:t>контексті</a:t>
            </a:r>
            <a:r>
              <a:rPr lang="ru-RU" sz="1800" dirty="0">
                <a:latin typeface="Roboto Condensed Light" pitchFamily="2" charset="0"/>
              </a:rPr>
              <a:t> статей 36, 37 Закону </a:t>
            </a:r>
            <a:r>
              <a:rPr lang="ru-RU" sz="1800" dirty="0" err="1">
                <a:latin typeface="Roboto Condensed Light" pitchFamily="2" charset="0"/>
              </a:rPr>
              <a:t>України</a:t>
            </a:r>
            <a:r>
              <a:rPr lang="ru-RU" sz="1800" dirty="0">
                <a:latin typeface="Roboto Condensed Light" pitchFamily="2" charset="0"/>
              </a:rPr>
              <a:t> «Про </a:t>
            </a:r>
            <a:r>
              <a:rPr lang="ru-RU" sz="1800" dirty="0" err="1">
                <a:latin typeface="Roboto Condensed Light" pitchFamily="2" charset="0"/>
              </a:rPr>
              <a:t>іпотеку</a:t>
            </a:r>
            <a:r>
              <a:rPr lang="ru-RU" sz="1800" dirty="0">
                <a:latin typeface="Roboto Condensed Light" pitchFamily="2" charset="0"/>
              </a:rPr>
              <a:t>» суди не </a:t>
            </a:r>
            <a:r>
              <a:rPr lang="ru-RU" sz="1800" dirty="0" err="1">
                <a:latin typeface="Roboto Condensed Light" pitchFamily="2" charset="0"/>
              </a:rPr>
              <a:t>наділені</a:t>
            </a:r>
            <a:r>
              <a:rPr lang="ru-RU" sz="1800" dirty="0">
                <a:latin typeface="Roboto Condensed Light" pitchFamily="2" charset="0"/>
              </a:rPr>
              <a:t> </a:t>
            </a:r>
            <a:r>
              <a:rPr lang="ru-RU" sz="1800" dirty="0" err="1">
                <a:latin typeface="Roboto Condensed Light" pitchFamily="2" charset="0"/>
              </a:rPr>
              <a:t>повноваженнями</a:t>
            </a:r>
            <a:r>
              <a:rPr lang="ru-RU" sz="1800" dirty="0">
                <a:latin typeface="Roboto Condensed Light" pitchFamily="2" charset="0"/>
              </a:rPr>
              <a:t> </a:t>
            </a:r>
            <a:r>
              <a:rPr lang="ru-RU" sz="1800" dirty="0" err="1">
                <a:latin typeface="Roboto Condensed Light" pitchFamily="2" charset="0"/>
              </a:rPr>
              <a:t>звертати</a:t>
            </a:r>
            <a:r>
              <a:rPr lang="ru-RU" sz="1800" dirty="0">
                <a:latin typeface="Roboto Condensed Light" pitchFamily="2" charset="0"/>
              </a:rPr>
              <a:t> </a:t>
            </a:r>
            <a:r>
              <a:rPr lang="ru-RU" sz="1800" dirty="0" err="1">
                <a:latin typeface="Roboto Condensed Light" pitchFamily="2" charset="0"/>
              </a:rPr>
              <a:t>стягнення</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шляхом </a:t>
            </a:r>
            <a:r>
              <a:rPr lang="ru-RU" sz="1800" dirty="0" err="1">
                <a:latin typeface="Roboto Condensed Light" pitchFamily="2" charset="0"/>
              </a:rPr>
              <a:t>визнання</a:t>
            </a:r>
            <a:r>
              <a:rPr lang="ru-RU" sz="1800" dirty="0">
                <a:latin typeface="Roboto Condensed Light" pitchFamily="2" charset="0"/>
              </a:rPr>
              <a:t> право </a:t>
            </a:r>
            <a:r>
              <a:rPr lang="ru-RU" sz="1800" dirty="0" err="1">
                <a:latin typeface="Roboto Condensed Light" pitchFamily="2" charset="0"/>
              </a:rPr>
              <a:t>власності</a:t>
            </a:r>
            <a:r>
              <a:rPr lang="ru-RU" sz="1800" dirty="0">
                <a:latin typeface="Roboto Condensed Light" pitchFamily="2" charset="0"/>
              </a:rPr>
              <a:t> на </a:t>
            </a:r>
            <a:r>
              <a:rPr lang="ru-RU" sz="1800" dirty="0" err="1">
                <a:latin typeface="Roboto Condensed Light" pitchFamily="2" charset="0"/>
              </a:rPr>
              <a:t>нього</a:t>
            </a:r>
            <a:r>
              <a:rPr lang="ru-RU" sz="1800" dirty="0">
                <a:latin typeface="Roboto Condensed Light" pitchFamily="2" charset="0"/>
              </a:rPr>
              <a:t> за іпотекодержателем.</a:t>
            </a:r>
            <a:br>
              <a:rPr lang="ru-RU" sz="1800" dirty="0">
                <a:latin typeface="Roboto Condensed Light" pitchFamily="2" charset="0"/>
              </a:rPr>
            </a:br>
            <a:endParaRPr lang="ru-RU"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21 </a:t>
            </a:r>
            <a:r>
              <a:rPr lang="ru-RU" dirty="0" err="1">
                <a:solidFill>
                  <a:schemeClr val="bg1"/>
                </a:solidFill>
                <a:latin typeface="Roboto Condensed Light" pitchFamily="2" charset="0"/>
              </a:rPr>
              <a:t>березня</a:t>
            </a:r>
            <a:r>
              <a:rPr lang="ru-RU" dirty="0">
                <a:solidFill>
                  <a:schemeClr val="bg1"/>
                </a:solidFill>
                <a:latin typeface="Roboto Condensed Light" pitchFamily="2" charset="0"/>
              </a:rPr>
              <a:t> 2018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760/14438/15-ц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14-38цс18)</a:t>
            </a:r>
          </a:p>
        </p:txBody>
      </p:sp>
      <p:sp>
        <p:nvSpPr>
          <p:cNvPr id="5" name="Rectangle 4"/>
          <p:cNvSpPr>
            <a:spLocks noChangeArrowheads="1"/>
          </p:cNvSpPr>
          <p:nvPr/>
        </p:nvSpPr>
        <p:spPr bwMode="auto">
          <a:xfrm>
            <a:off x="1728679" y="1463773"/>
            <a:ext cx="8407616" cy="461665"/>
          </a:xfrm>
          <a:prstGeom prst="rect">
            <a:avLst/>
          </a:prstGeom>
          <a:noFill/>
          <a:ln w="9525">
            <a:noFill/>
            <a:miter lim="800000"/>
            <a:headEnd/>
            <a:tailEnd/>
          </a:ln>
        </p:spPr>
        <p:txBody>
          <a:bodyPr wrap="square">
            <a:spAutoFit/>
          </a:bodyPr>
          <a:lstStyle/>
          <a:p>
            <a:pPr algn="ctr" defTabSz="914400"/>
            <a:r>
              <a:rPr lang="ru-RU" sz="2400" b="1" dirty="0">
                <a:solidFill>
                  <a:schemeClr val="bg1"/>
                </a:solidFill>
                <a:latin typeface="Roboto Condensed Light" panose="02000000000000000000" pitchFamily="2" charset="0"/>
                <a:ea typeface="Roboto Condensed Light" panose="02000000000000000000" pitchFamily="2" charset="0"/>
              </a:rPr>
              <a:t>Передача </a:t>
            </a:r>
            <a:r>
              <a:rPr lang="ru-RU" sz="2400" b="1" dirty="0" err="1">
                <a:solidFill>
                  <a:schemeClr val="bg1"/>
                </a:solidFill>
                <a:latin typeface="Roboto Condensed Light" panose="02000000000000000000" pitchFamily="2" charset="0"/>
                <a:ea typeface="Roboto Condensed Light" panose="02000000000000000000" pitchFamily="2" charset="0"/>
              </a:rPr>
              <a:t>іпотекодержателю</a:t>
            </a:r>
            <a:r>
              <a:rPr lang="ru-RU" sz="2400" b="1" dirty="0">
                <a:solidFill>
                  <a:schemeClr val="bg1"/>
                </a:solidFill>
                <a:latin typeface="Roboto Condensed Light" panose="02000000000000000000" pitchFamily="2" charset="0"/>
                <a:ea typeface="Roboto Condensed Light" panose="02000000000000000000" pitchFamily="2" charset="0"/>
              </a:rPr>
              <a:t> права </a:t>
            </a:r>
            <a:r>
              <a:rPr lang="ru-RU" sz="2400" b="1" dirty="0" err="1">
                <a:solidFill>
                  <a:schemeClr val="bg1"/>
                </a:solidFill>
                <a:latin typeface="Roboto Condensed Light" panose="02000000000000000000" pitchFamily="2" charset="0"/>
                <a:ea typeface="Roboto Condensed Light" panose="02000000000000000000" pitchFamily="2" charset="0"/>
              </a:rPr>
              <a:t>власності</a:t>
            </a:r>
            <a:r>
              <a:rPr lang="ru-RU" sz="2400" b="1" dirty="0">
                <a:solidFill>
                  <a:schemeClr val="bg1"/>
                </a:solidFill>
                <a:latin typeface="Roboto Condensed Light" panose="02000000000000000000" pitchFamily="2" charset="0"/>
                <a:ea typeface="Roboto Condensed Light" panose="02000000000000000000" pitchFamily="2" charset="0"/>
              </a:rPr>
              <a:t> на предмет </a:t>
            </a:r>
            <a:r>
              <a:rPr lang="ru-RU" sz="2400" b="1" dirty="0" err="1">
                <a:solidFill>
                  <a:schemeClr val="bg1"/>
                </a:solidFill>
                <a:latin typeface="Roboto Condensed Light" panose="02000000000000000000" pitchFamily="2" charset="0"/>
                <a:ea typeface="Roboto Condensed Light" panose="02000000000000000000" pitchFamily="2" charset="0"/>
              </a:rPr>
              <a:t>іпотеки</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84122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1097279" y="2233060"/>
            <a:ext cx="9241675" cy="4004111"/>
          </a:xfrm>
        </p:spPr>
        <p:txBody>
          <a:bodyPr/>
          <a:lstStyle/>
          <a:p>
            <a:r>
              <a:rPr lang="uk-UA" sz="1800" dirty="0">
                <a:latin typeface="Roboto Condensed Light" pitchFamily="2" charset="0"/>
              </a:rPr>
              <a:t>Звернення стягнення на предмет іпотеки шляхом встановлення у рішенні суду права іпотекодержателя від свого імені продати предмет іпотеки будь-якій особі на підставі договору купівлі-продажу у порядку, визначеному статтею 38 </a:t>
            </a:r>
            <a:r>
              <a:rPr lang="uk-UA" sz="1800" dirty="0" err="1">
                <a:latin typeface="Roboto Condensed Light" pitchFamily="2" charset="0"/>
              </a:rPr>
              <a:t>Закону,можливе</a:t>
            </a:r>
            <a:r>
              <a:rPr lang="uk-UA" sz="1800" dirty="0">
                <a:latin typeface="Roboto Condensed Light" pitchFamily="2" charset="0"/>
              </a:rPr>
              <a:t> лише за умови, що сторони договору іпотеки не передбачили цей спосіб задоволення вимог іпотекодержателя у договорі про задоволення вимог іпотекодержателя або в іпотечному застереженні, яке прирівнюється до такого договору за юридичними наслідками. Якщо ж сторони договору іпотеки передбачили такий </a:t>
            </a:r>
            <a:r>
              <a:rPr lang="uk-UA" sz="1800" dirty="0" err="1">
                <a:latin typeface="Roboto Condensed Light" pitchFamily="2" charset="0"/>
              </a:rPr>
              <a:t>спосібзадоволення</a:t>
            </a:r>
            <a:r>
              <a:rPr lang="uk-UA" sz="1800" dirty="0">
                <a:latin typeface="Roboto Condensed Light" pitchFamily="2" charset="0"/>
              </a:rPr>
              <a:t> вимог іпотекодержателя у договорі про задоволення вимог іпотекодержателя або в іпотечному застереженні, позовна вимога про звернення стягнення на предмет іпотеки шляхом встановлення у рішенні суду права іпотекодержателя від свого імені продати предмет іпотеки будь-якій особі на підставі договору купівлі-продажу у порядку, визначеному статтею 38 Закону, є неналежним способом захисту.</a:t>
            </a:r>
            <a:br>
              <a:rPr lang="uk-UA" sz="1800" dirty="0">
                <a:latin typeface="Roboto Condensed Light" pitchFamily="2" charset="0"/>
              </a:rPr>
            </a:br>
            <a:br>
              <a:rPr lang="uk-UA" sz="1800" dirty="0">
                <a:latin typeface="Roboto Condensed Light" pitchFamily="2" charset="0"/>
              </a:rPr>
            </a:br>
            <a:br>
              <a:rPr lang="uk-UA" sz="1800" dirty="0">
                <a:latin typeface="Roboto Condensed Light" pitchFamily="2" charset="0"/>
              </a:rPr>
            </a:br>
            <a:endParaRPr lang="uk-UA"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49"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29 </a:t>
            </a:r>
            <a:r>
              <a:rPr lang="ru-RU" dirty="0" err="1">
                <a:solidFill>
                  <a:schemeClr val="bg1"/>
                </a:solidFill>
                <a:latin typeface="Roboto Condensed Light" pitchFamily="2" charset="0"/>
              </a:rPr>
              <a:t>травня</a:t>
            </a:r>
            <a:r>
              <a:rPr lang="ru-RU" dirty="0">
                <a:solidFill>
                  <a:schemeClr val="bg1"/>
                </a:solidFill>
                <a:latin typeface="Roboto Condensed Light" pitchFamily="2" charset="0"/>
              </a:rPr>
              <a:t> 2019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310/11024/15-ц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14-112цс19)</a:t>
            </a:r>
          </a:p>
        </p:txBody>
      </p:sp>
      <p:sp>
        <p:nvSpPr>
          <p:cNvPr id="5" name="Rectangle 4"/>
          <p:cNvSpPr>
            <a:spLocks noChangeArrowheads="1"/>
          </p:cNvSpPr>
          <p:nvPr/>
        </p:nvSpPr>
        <p:spPr bwMode="auto">
          <a:xfrm>
            <a:off x="1754080" y="1469037"/>
            <a:ext cx="8407616" cy="677108"/>
          </a:xfrm>
          <a:prstGeom prst="rect">
            <a:avLst/>
          </a:prstGeom>
          <a:noFill/>
          <a:ln w="9525">
            <a:noFill/>
            <a:miter lim="800000"/>
            <a:headEnd/>
            <a:tailEnd/>
          </a:ln>
        </p:spPr>
        <p:txBody>
          <a:bodyPr wrap="square">
            <a:spAutoFit/>
          </a:bodyPr>
          <a:lstStyle/>
          <a:p>
            <a:pPr algn="ctr" defTabSz="914400"/>
            <a:r>
              <a:rPr lang="ru-RU" dirty="0" err="1">
                <a:solidFill>
                  <a:schemeClr val="bg1"/>
                </a:solidFill>
                <a:latin typeface="Roboto Condensed Light" panose="02000000000000000000" pitchFamily="2" charset="0"/>
                <a:ea typeface="Roboto Condensed Light" panose="02000000000000000000" pitchFamily="2" charset="0"/>
              </a:rPr>
              <a:t>Звернення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стягнення</a:t>
            </a:r>
            <a:r>
              <a:rPr lang="ru-RU" dirty="0">
                <a:solidFill>
                  <a:schemeClr val="bg1"/>
                </a:solidFill>
                <a:latin typeface="Roboto Condensed Light" panose="02000000000000000000" pitchFamily="2" charset="0"/>
                <a:ea typeface="Roboto Condensed Light" panose="02000000000000000000" pitchFamily="2" charset="0"/>
              </a:rPr>
              <a:t> на предмет </a:t>
            </a:r>
            <a:r>
              <a:rPr lang="ru-RU" dirty="0" err="1">
                <a:solidFill>
                  <a:schemeClr val="bg1"/>
                </a:solidFill>
                <a:latin typeface="Roboto Condensed Light" panose="02000000000000000000" pitchFamily="2" charset="0"/>
                <a:ea typeface="Roboto Condensed Light" panose="02000000000000000000" pitchFamily="2" charset="0"/>
              </a:rPr>
              <a:t>іпотеки</a:t>
            </a:r>
            <a:r>
              <a:rPr lang="ru-RU" dirty="0">
                <a:solidFill>
                  <a:schemeClr val="bg1"/>
                </a:solidFill>
                <a:latin typeface="Roboto Condensed Light" panose="02000000000000000000" pitchFamily="2" charset="0"/>
                <a:ea typeface="Roboto Condensed Light" panose="02000000000000000000" pitchFamily="2" charset="0"/>
              </a:rPr>
              <a:t> шляхом </a:t>
            </a:r>
            <a:r>
              <a:rPr lang="ru-RU" dirty="0" err="1">
                <a:solidFill>
                  <a:schemeClr val="bg1"/>
                </a:solidFill>
                <a:latin typeface="Roboto Condensed Light" panose="02000000000000000000" pitchFamily="2" charset="0"/>
                <a:ea typeface="Roboto Condensed Light" panose="02000000000000000000" pitchFamily="2" charset="0"/>
              </a:rPr>
              <a:t>встановлення</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err="1">
                <a:solidFill>
                  <a:schemeClr val="bg1"/>
                </a:solidFill>
                <a:latin typeface="Roboto Condensed Light" panose="02000000000000000000" pitchFamily="2" charset="0"/>
                <a:ea typeface="Roboto Condensed Light" panose="02000000000000000000" pitchFamily="2" charset="0"/>
              </a:rPr>
              <a:t>рішенні</a:t>
            </a:r>
            <a:r>
              <a:rPr lang="ru-RU" dirty="0">
                <a:solidFill>
                  <a:schemeClr val="bg1"/>
                </a:solidFill>
                <a:latin typeface="Roboto Condensed Light" panose="02000000000000000000" pitchFamily="2" charset="0"/>
                <a:ea typeface="Roboto Condensed Light" panose="02000000000000000000" pitchFamily="2" charset="0"/>
              </a:rPr>
              <a:t> суду права </a:t>
            </a:r>
            <a:r>
              <a:rPr lang="ru-RU" dirty="0" err="1">
                <a:solidFill>
                  <a:schemeClr val="bg1"/>
                </a:solidFill>
                <a:latin typeface="Roboto Condensed Light" panose="02000000000000000000" pitchFamily="2" charset="0"/>
                <a:ea typeface="Roboto Condensed Light" panose="02000000000000000000" pitchFamily="2" charset="0"/>
              </a:rPr>
              <a:t>іпотекодержателя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свого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імені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продати</a:t>
            </a:r>
            <a:r>
              <a:rPr lang="ru-RU" dirty="0">
                <a:solidFill>
                  <a:schemeClr val="bg1"/>
                </a:solidFill>
                <a:latin typeface="Roboto Condensed Light" panose="02000000000000000000" pitchFamily="2" charset="0"/>
                <a:ea typeface="Roboto Condensed Light" panose="02000000000000000000" pitchFamily="2" charset="0"/>
              </a:rPr>
              <a:t> предмет </a:t>
            </a:r>
            <a:r>
              <a:rPr lang="ru-RU" dirty="0" err="1">
                <a:solidFill>
                  <a:schemeClr val="bg1"/>
                </a:solidFill>
                <a:latin typeface="Roboto Condensed Light" panose="02000000000000000000" pitchFamily="2" charset="0"/>
                <a:ea typeface="Roboto Condensed Light" panose="02000000000000000000" pitchFamily="2" charset="0"/>
              </a:rPr>
              <a:t>іпотеки</a:t>
            </a:r>
            <a:r>
              <a:rPr lang="ru-RU" dirty="0">
                <a:solidFill>
                  <a:schemeClr val="bg1"/>
                </a:solidFill>
                <a:latin typeface="Roboto Condensed Light" panose="02000000000000000000" pitchFamily="2" charset="0"/>
                <a:ea typeface="Roboto Condensed Light" panose="02000000000000000000" pitchFamily="2" charset="0"/>
              </a:rPr>
              <a:t> </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355945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1174282" y="2297433"/>
            <a:ext cx="9004283" cy="4632756"/>
          </a:xfrm>
        </p:spPr>
        <p:txBody>
          <a:bodyPr/>
          <a:lstStyle/>
          <a:p>
            <a:r>
              <a:rPr lang="uk-UA" sz="1800" dirty="0">
                <a:latin typeface="Roboto Condensed Light" pitchFamily="2" charset="0"/>
              </a:rPr>
              <a:t>«Видача дублікату допускається у разі втрати або зіпсування документа, посвідченого або виданого нотаріусом. Перелік підстав видачі дубліката документа є вичерпним і розширювальному тлумаченню не підлягає. У випадку звернення до нотаріуса за отриманням дубліката нотаріального документа з інших підстав, ніж передбачені статтею 53 Закону України «Про нотаріат», зокрема у зв’язку з отриманням права звернути стягнення на предмет іпотеки шляхом його продажу, у нотаріуса відсутні правові підстави для видачі банку дубліката нотаріально посвідченого документа.</a:t>
            </a:r>
            <a:br>
              <a:rPr lang="uk-UA" sz="1800" dirty="0">
                <a:latin typeface="Roboto Condensed Light" pitchFamily="2" charset="0"/>
              </a:rPr>
            </a:br>
            <a:br>
              <a:rPr lang="uk-UA" sz="1800" dirty="0">
                <a:latin typeface="Roboto Condensed Light" pitchFamily="2" charset="0"/>
              </a:rPr>
            </a:br>
            <a:r>
              <a:rPr lang="uk-UA" sz="1800" dirty="0">
                <a:latin typeface="Roboto Condensed Light" pitchFamily="2" charset="0"/>
              </a:rPr>
              <a:t>Крім того, коло осіб, яким надано право отримати дублікат утраченого або зіпсованого документа, не підлягає розширювальному тлумаченню, оскільки порушуватиме права учасників відповідних правовідносин та нотаріальної таємниці, визначеної статтею 8 Закону України «Про нотаріат». Отже, іпотекодержатель не має права на отримання дубліката правовстановлюючого документа на предмет іпотеки, оскільки статтею 38 Закону України «Про іпотеку» передбачено право іпотекодержателя на продаж предмета іпотеки та йому не надано інших </a:t>
            </a:r>
            <a:r>
              <a:rPr lang="uk-UA" sz="1800" dirty="0" err="1">
                <a:latin typeface="Roboto Condensed Light" pitchFamily="2" charset="0"/>
              </a:rPr>
              <a:t>правомочностей</a:t>
            </a:r>
            <a:r>
              <a:rPr lang="uk-UA" sz="1800" dirty="0">
                <a:latin typeface="Roboto Condensed Light" pitchFamily="2" charset="0"/>
              </a:rPr>
              <a:t>, які б входили до змісту права на продаж предмета іпотеки. У такому випадку правовстановлюючим документом (у розумінні документа, який підтверджує його право власності на предмет іпотеки) є відповідне судове рішення, яким звернуто стягнення на предмет іпотеки».</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Верховного Суду у складі Об’єднаної Палати Касаційного цивільного суду від 21 листопада 2018 року у справі </a:t>
            </a:r>
            <a:r>
              <a:rPr lang="ru-RU" dirty="0">
                <a:solidFill>
                  <a:schemeClr val="bg1"/>
                </a:solidFill>
                <a:latin typeface="Roboto Condensed Light" pitchFamily="2" charset="0"/>
              </a:rPr>
              <a:t>№ 243/7935/16-ц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61-18384сво18)</a:t>
            </a:r>
            <a:endParaRPr lang="uk-UA" dirty="0">
              <a:solidFill>
                <a:schemeClr val="bg1"/>
              </a:solidFill>
              <a:latin typeface="Roboto Condensed Light" pitchFamily="2" charset="0"/>
            </a:endParaRPr>
          </a:p>
        </p:txBody>
      </p:sp>
      <p:sp>
        <p:nvSpPr>
          <p:cNvPr id="5" name="Rectangle 4"/>
          <p:cNvSpPr>
            <a:spLocks noChangeArrowheads="1"/>
          </p:cNvSpPr>
          <p:nvPr/>
        </p:nvSpPr>
        <p:spPr bwMode="auto">
          <a:xfrm>
            <a:off x="1931339" y="1733251"/>
            <a:ext cx="8407616" cy="381000"/>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anose="02000000000000000000" pitchFamily="2" charset="0"/>
                <a:ea typeface="Roboto Condensed Light" panose="02000000000000000000" pitchFamily="2" charset="0"/>
              </a:rPr>
              <a:t>Видача дубліката нотаріального документа</a:t>
            </a:r>
          </a:p>
        </p:txBody>
      </p:sp>
    </p:spTree>
    <p:extLst>
      <p:ext uri="{BB962C8B-B14F-4D97-AF65-F5344CB8AC3E}">
        <p14:creationId xmlns:p14="http://schemas.microsoft.com/office/powerpoint/2010/main" val="27659989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481263" y="1899342"/>
            <a:ext cx="9971773" cy="5242603"/>
          </a:xfrm>
        </p:spPr>
        <p:txBody>
          <a:bodyPr/>
          <a:lstStyle/>
          <a:p>
            <a:r>
              <a:rPr lang="ru-RU" sz="1700" dirty="0">
                <a:latin typeface="Roboto Condensed Light" pitchFamily="2" charset="0"/>
              </a:rPr>
              <a:t>У </a:t>
            </a:r>
            <a:r>
              <a:rPr lang="ru-RU" sz="1700" dirty="0" err="1">
                <a:latin typeface="Roboto Condensed Light" pitchFamily="2" charset="0"/>
              </a:rPr>
              <a:t>постанові</a:t>
            </a:r>
            <a:r>
              <a:rPr lang="ru-RU" sz="1700" dirty="0">
                <a:latin typeface="Roboto Condensed Light" pitchFamily="2" charset="0"/>
              </a:rPr>
              <a:t> </a:t>
            </a:r>
            <a:r>
              <a:rPr lang="ru-RU" sz="1700" dirty="0" err="1">
                <a:latin typeface="Roboto Condensed Light" pitchFamily="2" charset="0"/>
              </a:rPr>
              <a:t>від</a:t>
            </a:r>
            <a:r>
              <a:rPr lang="ru-RU" sz="1700" dirty="0">
                <a:latin typeface="Roboto Condensed Light" pitchFamily="2" charset="0"/>
              </a:rPr>
              <a:t> 13 лютого 2019 року у </a:t>
            </a:r>
            <a:r>
              <a:rPr lang="ru-RU" sz="1700" dirty="0" err="1">
                <a:latin typeface="Roboto Condensed Light" pitchFamily="2" charset="0"/>
              </a:rPr>
              <a:t>справі</a:t>
            </a:r>
            <a:r>
              <a:rPr lang="ru-RU" sz="1700" dirty="0">
                <a:latin typeface="Roboto Condensed Light" pitchFamily="2" charset="0"/>
              </a:rPr>
              <a:t> № 759/6703/16-ц </a:t>
            </a:r>
            <a:r>
              <a:rPr lang="ru-RU" sz="1700" dirty="0" err="1">
                <a:latin typeface="Roboto Condensed Light" pitchFamily="2" charset="0"/>
              </a:rPr>
              <a:t>Касаційний</a:t>
            </a:r>
            <a:r>
              <a:rPr lang="ru-RU" sz="1700" dirty="0">
                <a:latin typeface="Roboto Condensed Light" pitchFamily="2" charset="0"/>
              </a:rPr>
              <a:t> </a:t>
            </a:r>
            <a:r>
              <a:rPr lang="ru-RU" sz="1700" dirty="0" err="1">
                <a:latin typeface="Roboto Condensed Light" pitchFamily="2" charset="0"/>
              </a:rPr>
              <a:t>цивільний</a:t>
            </a:r>
            <a:r>
              <a:rPr lang="ru-RU" sz="1700" dirty="0">
                <a:latin typeface="Roboto Condensed Light" pitchFamily="2" charset="0"/>
              </a:rPr>
              <a:t> суд у </a:t>
            </a:r>
            <a:r>
              <a:rPr lang="ru-RU" sz="1700" dirty="0" err="1">
                <a:latin typeface="Roboto Condensed Light" pitchFamily="2" charset="0"/>
              </a:rPr>
              <a:t>складі</a:t>
            </a:r>
            <a:r>
              <a:rPr lang="ru-RU" sz="1700" dirty="0">
                <a:latin typeface="Roboto Condensed Light" pitchFamily="2" charset="0"/>
              </a:rPr>
              <a:t> Верховного Суду </a:t>
            </a:r>
            <a:r>
              <a:rPr lang="ru-RU" sz="1700" dirty="0" err="1">
                <a:latin typeface="Roboto Condensed Light" pitchFamily="2" charset="0"/>
              </a:rPr>
              <a:t>зазначив</a:t>
            </a:r>
            <a:r>
              <a:rPr lang="ru-RU" sz="1700" dirty="0">
                <a:latin typeface="Roboto Condensed Light" pitchFamily="2" charset="0"/>
              </a:rPr>
              <a:t>, </a:t>
            </a:r>
            <a:r>
              <a:rPr lang="ru-RU" sz="1700" dirty="0" err="1">
                <a:latin typeface="Roboto Condensed Light" pitchFamily="2" charset="0"/>
              </a:rPr>
              <a:t>що</a:t>
            </a:r>
            <a:r>
              <a:rPr lang="ru-RU" sz="1700" dirty="0">
                <a:latin typeface="Roboto Condensed Light" pitchFamily="2" charset="0"/>
              </a:rPr>
              <a:t> </a:t>
            </a:r>
            <a:r>
              <a:rPr lang="ru-RU" sz="1700" dirty="0" err="1">
                <a:latin typeface="Roboto Condensed Light" pitchFamily="2" charset="0"/>
              </a:rPr>
              <a:t>згідно</a:t>
            </a:r>
            <a:r>
              <a:rPr lang="ru-RU" sz="1700" dirty="0">
                <a:latin typeface="Roboto Condensed Light" pitchFamily="2" charset="0"/>
              </a:rPr>
              <a:t> </a:t>
            </a:r>
            <a:r>
              <a:rPr lang="ru-RU" sz="1700" dirty="0" err="1">
                <a:latin typeface="Roboto Condensed Light" pitchFamily="2" charset="0"/>
              </a:rPr>
              <a:t>зі</a:t>
            </a:r>
            <a:r>
              <a:rPr lang="ru-RU" sz="1700" dirty="0">
                <a:latin typeface="Roboto Condensed Light" pitchFamily="2" charset="0"/>
              </a:rPr>
              <a:t> </a:t>
            </a:r>
            <a:r>
              <a:rPr lang="ru-RU" sz="1700" dirty="0" err="1">
                <a:latin typeface="Roboto Condensed Light" pitchFamily="2" charset="0"/>
              </a:rPr>
              <a:t>змістом</a:t>
            </a:r>
            <a:r>
              <a:rPr lang="ru-RU" sz="1700" dirty="0">
                <a:latin typeface="Roboto Condensed Light" pitchFamily="2" charset="0"/>
              </a:rPr>
              <a:t> статей 1, 33, 36 Закону </a:t>
            </a:r>
            <a:r>
              <a:rPr lang="ru-RU" sz="1700" dirty="0" err="1">
                <a:latin typeface="Roboto Condensed Light" pitchFamily="2" charset="0"/>
              </a:rPr>
              <a:t>України</a:t>
            </a:r>
            <a:r>
              <a:rPr lang="ru-RU" sz="1700" dirty="0">
                <a:latin typeface="Roboto Condensed Light" pitchFamily="2" charset="0"/>
              </a:rPr>
              <a:t> «Про </a:t>
            </a:r>
            <a:r>
              <a:rPr lang="ru-RU" sz="1700" dirty="0" err="1">
                <a:latin typeface="Roboto Condensed Light" pitchFamily="2" charset="0"/>
              </a:rPr>
              <a:t>іпотеку</a:t>
            </a:r>
            <a:r>
              <a:rPr lang="ru-RU" sz="1700" dirty="0">
                <a:latin typeface="Roboto Condensed Light" pitchFamily="2" charset="0"/>
              </a:rPr>
              <a:t>» </a:t>
            </a:r>
            <a:r>
              <a:rPr lang="ru-RU" sz="1700" dirty="0" err="1">
                <a:latin typeface="Roboto Condensed Light" pitchFamily="2" charset="0"/>
              </a:rPr>
              <a:t>використання</a:t>
            </a:r>
            <a:r>
              <a:rPr lang="ru-RU" sz="1700" dirty="0">
                <a:latin typeface="Roboto Condensed Light" pitchFamily="2" charset="0"/>
              </a:rPr>
              <a:t> </a:t>
            </a:r>
            <a:r>
              <a:rPr lang="ru-RU" sz="1700" dirty="0" err="1">
                <a:latin typeface="Roboto Condensed Light" pitchFamily="2" charset="0"/>
              </a:rPr>
              <a:t>позасудового</a:t>
            </a:r>
            <a:r>
              <a:rPr lang="ru-RU" sz="1700" dirty="0">
                <a:latin typeface="Roboto Condensed Light" pitchFamily="2" charset="0"/>
              </a:rPr>
              <a:t> </a:t>
            </a:r>
            <a:r>
              <a:rPr lang="ru-RU" sz="1700" dirty="0" err="1">
                <a:latin typeface="Roboto Condensed Light" pitchFamily="2" charset="0"/>
              </a:rPr>
              <a:t>врегулювання</a:t>
            </a:r>
            <a:r>
              <a:rPr lang="ru-RU" sz="1700" dirty="0">
                <a:latin typeface="Roboto Condensed Light" pitchFamily="2" charset="0"/>
              </a:rPr>
              <a:t> способу </a:t>
            </a:r>
            <a:r>
              <a:rPr lang="ru-RU" sz="1700" dirty="0" err="1">
                <a:latin typeface="Roboto Condensed Light" pitchFamily="2" charset="0"/>
              </a:rPr>
              <a:t>звернення</a:t>
            </a:r>
            <a:r>
              <a:rPr lang="ru-RU" sz="1700" dirty="0">
                <a:latin typeface="Roboto Condensed Light" pitchFamily="2" charset="0"/>
              </a:rPr>
              <a:t> </a:t>
            </a:r>
            <a:r>
              <a:rPr lang="ru-RU" sz="1700" dirty="0" err="1">
                <a:latin typeface="Roboto Condensed Light" pitchFamily="2" charset="0"/>
              </a:rPr>
              <a:t>стягнення</a:t>
            </a:r>
            <a:r>
              <a:rPr lang="ru-RU" sz="1700" dirty="0">
                <a:latin typeface="Roboto Condensed Light" pitchFamily="2" charset="0"/>
              </a:rPr>
              <a:t> на предмет </a:t>
            </a:r>
            <a:r>
              <a:rPr lang="ru-RU" sz="1700" dirty="0" err="1">
                <a:latin typeface="Roboto Condensed Light" pitchFamily="2" charset="0"/>
              </a:rPr>
              <a:t>іпотеки</a:t>
            </a:r>
            <a:r>
              <a:rPr lang="ru-RU" sz="1700" dirty="0">
                <a:latin typeface="Roboto Condensed Light" pitchFamily="2" charset="0"/>
              </a:rPr>
              <a:t> </a:t>
            </a:r>
            <a:r>
              <a:rPr lang="ru-RU" sz="1700" dirty="0" err="1">
                <a:latin typeface="Roboto Condensed Light" pitchFamily="2" charset="0"/>
              </a:rPr>
              <a:t>відповідно</a:t>
            </a:r>
            <a:r>
              <a:rPr lang="ru-RU" sz="1700" dirty="0">
                <a:latin typeface="Roboto Condensed Light" pitchFamily="2" charset="0"/>
              </a:rPr>
              <a:t> до </a:t>
            </a:r>
            <a:r>
              <a:rPr lang="ru-RU" sz="1700" dirty="0" err="1">
                <a:latin typeface="Roboto Condensed Light" pitchFamily="2" charset="0"/>
              </a:rPr>
              <a:t>умови</a:t>
            </a:r>
            <a:r>
              <a:rPr lang="ru-RU" sz="1700" dirty="0">
                <a:latin typeface="Roboto Condensed Light" pitchFamily="2" charset="0"/>
              </a:rPr>
              <a:t> </a:t>
            </a:r>
            <a:r>
              <a:rPr lang="ru-RU" sz="1700" dirty="0" err="1">
                <a:latin typeface="Roboto Condensed Light" pitchFamily="2" charset="0"/>
              </a:rPr>
              <a:t>іпотечного</a:t>
            </a:r>
            <a:r>
              <a:rPr lang="ru-RU" sz="1700" dirty="0">
                <a:latin typeface="Roboto Condensed Light" pitchFamily="2" charset="0"/>
              </a:rPr>
              <a:t> договору, яка </a:t>
            </a:r>
            <a:r>
              <a:rPr lang="ru-RU" sz="1700" dirty="0" err="1">
                <a:latin typeface="Roboto Condensed Light" pitchFamily="2" charset="0"/>
              </a:rPr>
              <a:t>містить</a:t>
            </a:r>
            <a:r>
              <a:rPr lang="ru-RU" sz="1700" dirty="0">
                <a:latin typeface="Roboto Condensed Light" pitchFamily="2" charset="0"/>
              </a:rPr>
              <a:t> </a:t>
            </a:r>
            <a:r>
              <a:rPr lang="ru-RU" sz="1700" dirty="0" err="1">
                <a:latin typeface="Roboto Condensed Light" pitchFamily="2" charset="0"/>
              </a:rPr>
              <a:t>застереження</a:t>
            </a:r>
            <a:r>
              <a:rPr lang="ru-RU" sz="1700" dirty="0">
                <a:latin typeface="Roboto Condensed Light" pitchFamily="2" charset="0"/>
              </a:rPr>
              <a:t> про </a:t>
            </a:r>
            <a:r>
              <a:rPr lang="ru-RU" sz="1700" dirty="0" err="1">
                <a:latin typeface="Roboto Condensed Light" pitchFamily="2" charset="0"/>
              </a:rPr>
              <a:t>задоволення</a:t>
            </a:r>
            <a:r>
              <a:rPr lang="ru-RU" sz="1700" dirty="0">
                <a:latin typeface="Roboto Condensed Light" pitchFamily="2" charset="0"/>
              </a:rPr>
              <a:t> </a:t>
            </a:r>
            <a:r>
              <a:rPr lang="ru-RU" sz="1700" dirty="0" err="1">
                <a:latin typeface="Roboto Condensed Light" pitchFamily="2" charset="0"/>
              </a:rPr>
              <a:t>вимог</a:t>
            </a:r>
            <a:r>
              <a:rPr lang="ru-RU" sz="1700" dirty="0">
                <a:latin typeface="Roboto Condensed Light" pitchFamily="2" charset="0"/>
              </a:rPr>
              <a:t> </a:t>
            </a:r>
            <a:r>
              <a:rPr lang="ru-RU" sz="1700" dirty="0" err="1">
                <a:latin typeface="Roboto Condensed Light" pitchFamily="2" charset="0"/>
              </a:rPr>
              <a:t>іпотекодержателя</a:t>
            </a:r>
            <a:r>
              <a:rPr lang="ru-RU" sz="1700" dirty="0">
                <a:latin typeface="Roboto Condensed Light" pitchFamily="2" charset="0"/>
              </a:rPr>
              <a:t>, </a:t>
            </a:r>
            <a:r>
              <a:rPr lang="ru-RU" sz="1700" dirty="0" err="1">
                <a:latin typeface="Roboto Condensed Light" pitchFamily="2" charset="0"/>
              </a:rPr>
              <a:t>незалежно</a:t>
            </a:r>
            <a:r>
              <a:rPr lang="ru-RU" sz="1700" dirty="0">
                <a:latin typeface="Roboto Condensed Light" pitchFamily="2" charset="0"/>
              </a:rPr>
              <a:t> </a:t>
            </a:r>
            <a:r>
              <a:rPr lang="ru-RU" sz="1700" dirty="0" err="1">
                <a:latin typeface="Roboto Condensed Light" pitchFamily="2" charset="0"/>
              </a:rPr>
              <a:t>від</a:t>
            </a:r>
            <a:r>
              <a:rPr lang="ru-RU" sz="1700" dirty="0">
                <a:latin typeface="Roboto Condensed Light" pitchFamily="2" charset="0"/>
              </a:rPr>
              <a:t> </a:t>
            </a:r>
            <a:r>
              <a:rPr lang="ru-RU" sz="1700" dirty="0" err="1">
                <a:latin typeface="Roboto Condensed Light" pitchFamily="2" charset="0"/>
              </a:rPr>
              <a:t>наявності</a:t>
            </a:r>
            <a:r>
              <a:rPr lang="ru-RU" sz="1700" dirty="0">
                <a:latin typeface="Roboto Condensed Light" pitchFamily="2" charset="0"/>
              </a:rPr>
              <a:t> </a:t>
            </a:r>
            <a:r>
              <a:rPr lang="ru-RU" sz="1700" dirty="0" err="1">
                <a:latin typeface="Roboto Condensed Light" pitchFamily="2" charset="0"/>
              </a:rPr>
              <a:t>інших</a:t>
            </a:r>
            <a:r>
              <a:rPr lang="ru-RU" sz="1700" dirty="0">
                <a:latin typeface="Roboto Condensed Light" pitchFamily="2" charset="0"/>
              </a:rPr>
              <a:t> </a:t>
            </a:r>
            <a:r>
              <a:rPr lang="ru-RU" sz="1700" dirty="0" err="1">
                <a:latin typeface="Roboto Condensed Light" pitchFamily="2" charset="0"/>
              </a:rPr>
              <a:t>предметів</a:t>
            </a:r>
            <a:r>
              <a:rPr lang="ru-RU" sz="1700" dirty="0">
                <a:latin typeface="Roboto Condensed Light" pitchFamily="2" charset="0"/>
              </a:rPr>
              <a:t> </a:t>
            </a:r>
            <a:r>
              <a:rPr lang="ru-RU" sz="1700" dirty="0" err="1">
                <a:latin typeface="Roboto Condensed Light" pitchFamily="2" charset="0"/>
              </a:rPr>
              <a:t>іпотеки</a:t>
            </a:r>
            <a:r>
              <a:rPr lang="ru-RU" sz="1700" dirty="0">
                <a:latin typeface="Roboto Condensed Light" pitchFamily="2" charset="0"/>
              </a:rPr>
              <a:t> по </a:t>
            </a:r>
            <a:r>
              <a:rPr lang="ru-RU" sz="1700" dirty="0" err="1">
                <a:latin typeface="Roboto Condensed Light" pitchFamily="2" charset="0"/>
              </a:rPr>
              <a:t>іншим</a:t>
            </a:r>
            <a:r>
              <a:rPr lang="ru-RU" sz="1700" dirty="0">
                <a:latin typeface="Roboto Condensed Light" pitchFamily="2" charset="0"/>
              </a:rPr>
              <a:t> </a:t>
            </a:r>
            <a:r>
              <a:rPr lang="ru-RU" sz="1700" dirty="0" err="1">
                <a:latin typeface="Roboto Condensed Light" pitchFamily="2" charset="0"/>
              </a:rPr>
              <a:t>іпотечним</a:t>
            </a:r>
            <a:r>
              <a:rPr lang="ru-RU" sz="1700" dirty="0">
                <a:latin typeface="Roboto Condensed Light" pitchFamily="2" charset="0"/>
              </a:rPr>
              <a:t> договорам, </a:t>
            </a:r>
            <a:r>
              <a:rPr lang="ru-RU" sz="1700" dirty="0" err="1">
                <a:latin typeface="Roboto Condensed Light" pitchFamily="2" charset="0"/>
              </a:rPr>
              <a:t>призводить</a:t>
            </a:r>
            <a:r>
              <a:rPr lang="ru-RU" sz="1700" dirty="0">
                <a:latin typeface="Roboto Condensed Light" pitchFamily="2" charset="0"/>
              </a:rPr>
              <a:t> до </a:t>
            </a:r>
            <a:r>
              <a:rPr lang="ru-RU" sz="1700" dirty="0" err="1">
                <a:latin typeface="Roboto Condensed Light" pitchFamily="2" charset="0"/>
              </a:rPr>
              <a:t>задоволення</a:t>
            </a:r>
            <a:r>
              <a:rPr lang="ru-RU" sz="1700" dirty="0">
                <a:latin typeface="Roboto Condensed Light" pitchFamily="2" charset="0"/>
              </a:rPr>
              <a:t> </a:t>
            </a:r>
            <a:r>
              <a:rPr lang="ru-RU" sz="1700" dirty="0" err="1">
                <a:latin typeface="Roboto Condensed Light" pitchFamily="2" charset="0"/>
              </a:rPr>
              <a:t>вимог</a:t>
            </a:r>
            <a:r>
              <a:rPr lang="ru-RU" sz="1700" dirty="0">
                <a:latin typeface="Roboto Condensed Light" pitchFamily="2" charset="0"/>
              </a:rPr>
              <a:t> кредитора за </a:t>
            </a:r>
            <a:r>
              <a:rPr lang="ru-RU" sz="1700" dirty="0" err="1">
                <a:latin typeface="Roboto Condensed Light" pitchFamily="2" charset="0"/>
              </a:rPr>
              <a:t>основним</a:t>
            </a:r>
            <a:r>
              <a:rPr lang="ru-RU" sz="1700" dirty="0">
                <a:latin typeface="Roboto Condensed Light" pitchFamily="2" charset="0"/>
              </a:rPr>
              <a:t> </a:t>
            </a:r>
            <a:r>
              <a:rPr lang="ru-RU" sz="1700" dirty="0" err="1">
                <a:latin typeface="Roboto Condensed Light" pitchFamily="2" charset="0"/>
              </a:rPr>
              <a:t>зобов`язанням</a:t>
            </a:r>
            <a:r>
              <a:rPr lang="ru-RU" sz="1700" dirty="0">
                <a:latin typeface="Roboto Condensed Light" pitchFamily="2" charset="0"/>
              </a:rPr>
              <a:t>. </a:t>
            </a:r>
            <a:r>
              <a:rPr lang="ru-RU" sz="1700" dirty="0" err="1">
                <a:latin typeface="Roboto Condensed Light" pitchFamily="2" charset="0"/>
              </a:rPr>
              <a:t>Враховуючи</a:t>
            </a:r>
            <a:r>
              <a:rPr lang="ru-RU" sz="1700" dirty="0">
                <a:latin typeface="Roboto Condensed Light" pitchFamily="2" charset="0"/>
              </a:rPr>
              <a:t>, </a:t>
            </a:r>
            <a:r>
              <a:rPr lang="ru-RU" sz="1700" dirty="0" err="1">
                <a:latin typeface="Roboto Condensed Light" pitchFamily="2" charset="0"/>
              </a:rPr>
              <a:t>що</a:t>
            </a:r>
            <a:r>
              <a:rPr lang="ru-RU" sz="1700" dirty="0">
                <a:latin typeface="Roboto Condensed Light" pitchFamily="2" charset="0"/>
              </a:rPr>
              <a:t> </a:t>
            </a:r>
            <a:r>
              <a:rPr lang="ru-RU" sz="1700" dirty="0" err="1">
                <a:latin typeface="Roboto Condensed Light" pitchFamily="2" charset="0"/>
              </a:rPr>
              <a:t>іпотекодержатель</a:t>
            </a:r>
            <a:r>
              <a:rPr lang="ru-RU" sz="1700" dirty="0">
                <a:latin typeface="Roboto Condensed Light" pitchFamily="2" charset="0"/>
              </a:rPr>
              <a:t> сам </a:t>
            </a:r>
            <a:r>
              <a:rPr lang="ru-RU" sz="1700" dirty="0" err="1">
                <a:latin typeface="Roboto Condensed Light" pitchFamily="2" charset="0"/>
              </a:rPr>
              <a:t>обрав</a:t>
            </a:r>
            <a:r>
              <a:rPr lang="ru-RU" sz="1700" dirty="0">
                <a:latin typeface="Roboto Condensed Light" pitchFamily="2" charset="0"/>
              </a:rPr>
              <a:t> </a:t>
            </a:r>
            <a:r>
              <a:rPr lang="ru-RU" sz="1700" dirty="0" err="1">
                <a:latin typeface="Roboto Condensed Light" pitchFamily="2" charset="0"/>
              </a:rPr>
              <a:t>такий</a:t>
            </a:r>
            <a:r>
              <a:rPr lang="ru-RU" sz="1700" dirty="0">
                <a:latin typeface="Roboto Condensed Light" pitchFamily="2" charset="0"/>
              </a:rPr>
              <a:t> </a:t>
            </a:r>
            <a:r>
              <a:rPr lang="ru-RU" sz="1700" dirty="0" err="1">
                <a:latin typeface="Roboto Condensed Light" pitchFamily="2" charset="0"/>
              </a:rPr>
              <a:t>спосіб</a:t>
            </a:r>
            <a:r>
              <a:rPr lang="ru-RU" sz="1700" dirty="0">
                <a:latin typeface="Roboto Condensed Light" pitchFamily="2" charset="0"/>
              </a:rPr>
              <a:t> </a:t>
            </a:r>
            <a:r>
              <a:rPr lang="ru-RU" sz="1700" dirty="0" err="1">
                <a:latin typeface="Roboto Condensed Light" pitchFamily="2" charset="0"/>
              </a:rPr>
              <a:t>захисту</a:t>
            </a:r>
            <a:r>
              <a:rPr lang="ru-RU" sz="1700" dirty="0">
                <a:latin typeface="Roboto Condensed Light" pitchFamily="2" charset="0"/>
              </a:rPr>
              <a:t> і </a:t>
            </a:r>
            <a:r>
              <a:rPr lang="ru-RU" sz="1700" dirty="0" err="1">
                <a:latin typeface="Roboto Condensed Light" pitchFamily="2" charset="0"/>
              </a:rPr>
              <a:t>зареєстрував</a:t>
            </a:r>
            <a:r>
              <a:rPr lang="ru-RU" sz="1700" dirty="0">
                <a:latin typeface="Roboto Condensed Light" pitchFamily="2" charset="0"/>
              </a:rPr>
              <a:t> за собою право </a:t>
            </a:r>
            <a:r>
              <a:rPr lang="ru-RU" sz="1700" dirty="0" err="1">
                <a:latin typeface="Roboto Condensed Light" pitchFamily="2" charset="0"/>
              </a:rPr>
              <a:t>власності</a:t>
            </a:r>
            <a:r>
              <a:rPr lang="ru-RU" sz="1700" dirty="0">
                <a:latin typeface="Roboto Condensed Light" pitchFamily="2" charset="0"/>
              </a:rPr>
              <a:t> на предмет </a:t>
            </a:r>
            <a:r>
              <a:rPr lang="ru-RU" sz="1700" dirty="0" err="1">
                <a:latin typeface="Roboto Condensed Light" pitchFamily="2" charset="0"/>
              </a:rPr>
              <a:t>іпотеки</a:t>
            </a:r>
            <a:r>
              <a:rPr lang="ru-RU" sz="1700" dirty="0">
                <a:latin typeface="Roboto Condensed Light" pitchFamily="2" charset="0"/>
              </a:rPr>
              <a:t>, суд </a:t>
            </a:r>
            <a:r>
              <a:rPr lang="ru-RU" sz="1700" dirty="0" err="1">
                <a:latin typeface="Roboto Condensed Light" pitchFamily="2" charset="0"/>
              </a:rPr>
              <a:t>дійшов</a:t>
            </a:r>
            <a:r>
              <a:rPr lang="ru-RU" sz="1700" dirty="0">
                <a:latin typeface="Roboto Condensed Light" pitchFamily="2" charset="0"/>
              </a:rPr>
              <a:t> </a:t>
            </a:r>
            <a:r>
              <a:rPr lang="ru-RU" sz="1700" dirty="0" err="1">
                <a:latin typeface="Roboto Condensed Light" pitchFamily="2" charset="0"/>
              </a:rPr>
              <a:t>висновку</a:t>
            </a:r>
            <a:r>
              <a:rPr lang="ru-RU" sz="1700" dirty="0">
                <a:latin typeface="Roboto Condensed Light" pitchFamily="2" charset="0"/>
              </a:rPr>
              <a:t> про </a:t>
            </a:r>
            <a:r>
              <a:rPr lang="ru-RU" sz="1700" dirty="0" err="1">
                <a:latin typeface="Roboto Condensed Light" pitchFamily="2" charset="0"/>
              </a:rPr>
              <a:t>наявність</a:t>
            </a:r>
            <a:r>
              <a:rPr lang="ru-RU" sz="1700" dirty="0">
                <a:latin typeface="Roboto Condensed Light" pitchFamily="2" charset="0"/>
              </a:rPr>
              <a:t> </a:t>
            </a:r>
            <a:r>
              <a:rPr lang="ru-RU" sz="1700" dirty="0" err="1">
                <a:latin typeface="Roboto Condensed Light" pitchFamily="2" charset="0"/>
              </a:rPr>
              <a:t>підстав</a:t>
            </a:r>
            <a:r>
              <a:rPr lang="ru-RU" sz="1700" dirty="0">
                <a:latin typeface="Roboto Condensed Light" pitchFamily="2" charset="0"/>
              </a:rPr>
              <a:t> для </a:t>
            </a:r>
            <a:r>
              <a:rPr lang="ru-RU" sz="1700" dirty="0" err="1">
                <a:latin typeface="Roboto Condensed Light" pitchFamily="2" charset="0"/>
              </a:rPr>
              <a:t>задоволення</a:t>
            </a:r>
            <a:r>
              <a:rPr lang="ru-RU" sz="1700" dirty="0">
                <a:latin typeface="Roboto Condensed Light" pitchFamily="2" charset="0"/>
              </a:rPr>
              <a:t> позову про </a:t>
            </a:r>
            <a:r>
              <a:rPr lang="ru-RU" sz="1700" dirty="0" err="1">
                <a:latin typeface="Roboto Condensed Light" pitchFamily="2" charset="0"/>
              </a:rPr>
              <a:t>припинення</a:t>
            </a:r>
            <a:r>
              <a:rPr lang="ru-RU" sz="1700" dirty="0">
                <a:latin typeface="Roboto Condensed Light" pitchFamily="2" charset="0"/>
              </a:rPr>
              <a:t> договору поруки, </a:t>
            </a:r>
            <a:r>
              <a:rPr lang="ru-RU" sz="1700" dirty="0" err="1">
                <a:latin typeface="Roboto Condensed Light" pitchFamily="2" charset="0"/>
              </a:rPr>
              <a:t>який</a:t>
            </a:r>
            <a:r>
              <a:rPr lang="ru-RU" sz="1700" dirty="0">
                <a:latin typeface="Roboto Condensed Light" pitchFamily="2" charset="0"/>
              </a:rPr>
              <a:t> </a:t>
            </a:r>
            <a:r>
              <a:rPr lang="ru-RU" sz="1700" dirty="0" err="1">
                <a:latin typeface="Roboto Condensed Light" pitchFamily="2" charset="0"/>
              </a:rPr>
              <a:t>позивач</a:t>
            </a:r>
            <a:r>
              <a:rPr lang="ru-RU" sz="1700" dirty="0">
                <a:latin typeface="Roboto Condensed Light" pitchFamily="2" charset="0"/>
              </a:rPr>
              <a:t> </a:t>
            </a:r>
            <a:r>
              <a:rPr lang="ru-RU" sz="1700" dirty="0" err="1">
                <a:latin typeface="Roboto Condensed Light" pitchFamily="2" charset="0"/>
              </a:rPr>
              <a:t>уклав</a:t>
            </a:r>
            <a:r>
              <a:rPr lang="ru-RU" sz="1700" dirty="0">
                <a:latin typeface="Roboto Condensed Light" pitchFamily="2" charset="0"/>
              </a:rPr>
              <a:t> з банком, як </a:t>
            </a:r>
            <a:r>
              <a:rPr lang="ru-RU" sz="1700" dirty="0" err="1">
                <a:latin typeface="Roboto Condensed Light" pitchFamily="2" charset="0"/>
              </a:rPr>
              <a:t>додаткове</a:t>
            </a:r>
            <a:r>
              <a:rPr lang="ru-RU" sz="1700" dirty="0">
                <a:latin typeface="Roboto Condensed Light" pitchFamily="2" charset="0"/>
              </a:rPr>
              <a:t> </a:t>
            </a:r>
            <a:r>
              <a:rPr lang="ru-RU" sz="1700" dirty="0" err="1">
                <a:latin typeface="Roboto Condensed Light" pitchFamily="2" charset="0"/>
              </a:rPr>
              <a:t>забезпечення</a:t>
            </a:r>
            <a:r>
              <a:rPr lang="ru-RU" sz="1700" dirty="0">
                <a:latin typeface="Roboto Condensed Light" pitchFamily="2" charset="0"/>
              </a:rPr>
              <a:t> </a:t>
            </a:r>
            <a:r>
              <a:rPr lang="ru-RU" sz="1700" dirty="0" err="1">
                <a:latin typeface="Roboto Condensed Light" pitchFamily="2" charset="0"/>
              </a:rPr>
              <a:t>зобов`язань</a:t>
            </a:r>
            <a:r>
              <a:rPr lang="ru-RU" sz="1700" dirty="0">
                <a:latin typeface="Roboto Condensed Light" pitchFamily="2" charset="0"/>
              </a:rPr>
              <a:t> за </a:t>
            </a:r>
            <a:r>
              <a:rPr lang="ru-RU" sz="1700" dirty="0" err="1">
                <a:latin typeface="Roboto Condensed Light" pitchFamily="2" charset="0"/>
              </a:rPr>
              <a:t>кредитним</a:t>
            </a:r>
            <a:r>
              <a:rPr lang="ru-RU" sz="1700" dirty="0">
                <a:latin typeface="Roboto Condensed Light" pitchFamily="2" charset="0"/>
              </a:rPr>
              <a:t> договором.</a:t>
            </a:r>
            <a:br>
              <a:rPr lang="ru-RU" sz="1700" dirty="0">
                <a:latin typeface="Roboto Condensed Light" pitchFamily="2" charset="0"/>
              </a:rPr>
            </a:br>
            <a:br>
              <a:rPr lang="ru-RU" sz="1700" dirty="0">
                <a:latin typeface="Roboto Condensed Light" pitchFamily="2" charset="0"/>
              </a:rPr>
            </a:br>
            <a:r>
              <a:rPr lang="ru-RU" sz="1700" dirty="0">
                <a:latin typeface="Roboto Condensed Light" pitchFamily="2" charset="0"/>
              </a:rPr>
              <a:t>У постановах </a:t>
            </a:r>
            <a:r>
              <a:rPr lang="ru-RU" sz="1700" dirty="0" err="1">
                <a:latin typeface="Roboto Condensed Light" pitchFamily="2" charset="0"/>
              </a:rPr>
              <a:t>від</a:t>
            </a:r>
            <a:r>
              <a:rPr lang="ru-RU" sz="1700" dirty="0">
                <a:latin typeface="Roboto Condensed Light" pitchFamily="2" charset="0"/>
              </a:rPr>
              <a:t> 27 лютого 2019 року у </a:t>
            </a:r>
            <a:r>
              <a:rPr lang="ru-RU" sz="1700" dirty="0" err="1">
                <a:latin typeface="Roboto Condensed Light" pitchFamily="2" charset="0"/>
              </a:rPr>
              <a:t>справі</a:t>
            </a:r>
            <a:r>
              <a:rPr lang="ru-RU" sz="1700" dirty="0">
                <a:latin typeface="Roboto Condensed Light" pitchFamily="2" charset="0"/>
              </a:rPr>
              <a:t> № 643/18466/15-ц, </a:t>
            </a:r>
            <a:r>
              <a:rPr lang="ru-RU" sz="1700" dirty="0" err="1">
                <a:latin typeface="Roboto Condensed Light" pitchFamily="2" charset="0"/>
              </a:rPr>
              <a:t>від</a:t>
            </a:r>
            <a:r>
              <a:rPr lang="ru-RU" sz="1700" dirty="0">
                <a:latin typeface="Roboto Condensed Light" pitchFamily="2" charset="0"/>
              </a:rPr>
              <a:t> 27 лютого 2019 року у </a:t>
            </a:r>
            <a:r>
              <a:rPr lang="ru-RU" sz="1700" dirty="0" err="1">
                <a:latin typeface="Roboto Condensed Light" pitchFamily="2" charset="0"/>
              </a:rPr>
              <a:t>справі</a:t>
            </a:r>
            <a:r>
              <a:rPr lang="ru-RU" sz="1700" dirty="0">
                <a:latin typeface="Roboto Condensed Light" pitchFamily="2" charset="0"/>
              </a:rPr>
              <a:t> № 263/3809/17 та </a:t>
            </a:r>
            <a:r>
              <a:rPr lang="ru-RU" sz="1700" dirty="0" err="1">
                <a:latin typeface="Roboto Condensed Light" pitchFamily="2" charset="0"/>
              </a:rPr>
              <a:t>від</a:t>
            </a:r>
            <a:r>
              <a:rPr lang="ru-RU" sz="1700" dirty="0">
                <a:latin typeface="Roboto Condensed Light" pitchFamily="2" charset="0"/>
              </a:rPr>
              <a:t> 17 </a:t>
            </a:r>
            <a:r>
              <a:rPr lang="ru-RU" sz="1700" dirty="0" err="1">
                <a:latin typeface="Roboto Condensed Light" pitchFamily="2" charset="0"/>
              </a:rPr>
              <a:t>квітня</a:t>
            </a:r>
            <a:r>
              <a:rPr lang="ru-RU" sz="1700" dirty="0">
                <a:latin typeface="Roboto Condensed Light" pitchFamily="2" charset="0"/>
              </a:rPr>
              <a:t> 2019 року у </a:t>
            </a:r>
            <a:r>
              <a:rPr lang="ru-RU" sz="1700" dirty="0" err="1">
                <a:latin typeface="Roboto Condensed Light" pitchFamily="2" charset="0"/>
              </a:rPr>
              <a:t>справі</a:t>
            </a:r>
            <a:r>
              <a:rPr lang="ru-RU" sz="1700" dirty="0">
                <a:latin typeface="Roboto Condensed Light" pitchFamily="2" charset="0"/>
              </a:rPr>
              <a:t> №204/7148/16?ц </a:t>
            </a:r>
            <a:r>
              <a:rPr lang="ru-RU" sz="1700" dirty="0" err="1">
                <a:latin typeface="Roboto Condensed Light" pitchFamily="2" charset="0"/>
              </a:rPr>
              <a:t>Касаційний</a:t>
            </a:r>
            <a:r>
              <a:rPr lang="ru-RU" sz="1700" dirty="0">
                <a:latin typeface="Roboto Condensed Light" pitchFamily="2" charset="0"/>
              </a:rPr>
              <a:t> </a:t>
            </a:r>
            <a:r>
              <a:rPr lang="ru-RU" sz="1700" dirty="0" err="1">
                <a:latin typeface="Roboto Condensed Light" pitchFamily="2" charset="0"/>
              </a:rPr>
              <a:t>цивільний</a:t>
            </a:r>
            <a:r>
              <a:rPr lang="ru-RU" sz="1700" dirty="0">
                <a:latin typeface="Roboto Condensed Light" pitchFamily="2" charset="0"/>
              </a:rPr>
              <a:t> суд у </a:t>
            </a:r>
            <a:r>
              <a:rPr lang="ru-RU" sz="1700" dirty="0" err="1">
                <a:latin typeface="Roboto Condensed Light" pitchFamily="2" charset="0"/>
              </a:rPr>
              <a:t>складі</a:t>
            </a:r>
            <a:r>
              <a:rPr lang="ru-RU" sz="1700" dirty="0">
                <a:latin typeface="Roboto Condensed Light" pitchFamily="2" charset="0"/>
              </a:rPr>
              <a:t> Верховного Суду </a:t>
            </a:r>
            <a:r>
              <a:rPr lang="ru-RU" sz="1700" dirty="0" err="1">
                <a:latin typeface="Roboto Condensed Light" pitchFamily="2" charset="0"/>
              </a:rPr>
              <a:t>дійшов</a:t>
            </a:r>
            <a:r>
              <a:rPr lang="ru-RU" sz="1700" dirty="0">
                <a:latin typeface="Roboto Condensed Light" pitchFamily="2" charset="0"/>
              </a:rPr>
              <a:t> </a:t>
            </a:r>
            <a:r>
              <a:rPr lang="ru-RU" sz="1700" dirty="0" err="1">
                <a:latin typeface="Roboto Condensed Light" pitchFamily="2" charset="0"/>
              </a:rPr>
              <a:t>висновку</a:t>
            </a:r>
            <a:r>
              <a:rPr lang="ru-RU" sz="1700" dirty="0">
                <a:latin typeface="Roboto Condensed Light" pitchFamily="2" charset="0"/>
              </a:rPr>
              <a:t> про </a:t>
            </a:r>
            <a:r>
              <a:rPr lang="ru-RU" sz="1700" dirty="0" err="1">
                <a:latin typeface="Roboto Condensed Light" pitchFamily="2" charset="0"/>
              </a:rPr>
              <a:t>відсутність</a:t>
            </a:r>
            <a:r>
              <a:rPr lang="ru-RU" sz="1700" dirty="0">
                <a:latin typeface="Roboto Condensed Light" pitchFamily="2" charset="0"/>
              </a:rPr>
              <a:t> </a:t>
            </a:r>
            <a:r>
              <a:rPr lang="ru-RU" sz="1700" dirty="0" err="1">
                <a:latin typeface="Roboto Condensed Light" pitchFamily="2" charset="0"/>
              </a:rPr>
              <a:t>підстав</a:t>
            </a:r>
            <a:r>
              <a:rPr lang="ru-RU" sz="1700" dirty="0">
                <a:latin typeface="Roboto Condensed Light" pitchFamily="2" charset="0"/>
              </a:rPr>
              <a:t> для </a:t>
            </a:r>
            <a:r>
              <a:rPr lang="ru-RU" sz="1700" dirty="0" err="1">
                <a:latin typeface="Roboto Condensed Light" pitchFamily="2" charset="0"/>
              </a:rPr>
              <a:t>задоволення</a:t>
            </a:r>
            <a:r>
              <a:rPr lang="ru-RU" sz="1700" dirty="0">
                <a:latin typeface="Roboto Condensed Light" pitchFamily="2" charset="0"/>
              </a:rPr>
              <a:t> </a:t>
            </a:r>
            <a:r>
              <a:rPr lang="ru-RU" sz="1700" dirty="0" err="1">
                <a:latin typeface="Roboto Condensed Light" pitchFamily="2" charset="0"/>
              </a:rPr>
              <a:t>позовів</a:t>
            </a:r>
            <a:r>
              <a:rPr lang="ru-RU" sz="1700" dirty="0">
                <a:latin typeface="Roboto Condensed Light" pitchFamily="2" charset="0"/>
              </a:rPr>
              <a:t> про </a:t>
            </a:r>
            <a:r>
              <a:rPr lang="ru-RU" sz="1700" dirty="0" err="1">
                <a:latin typeface="Roboto Condensed Light" pitchFamily="2" charset="0"/>
              </a:rPr>
              <a:t>стягнення</a:t>
            </a:r>
            <a:r>
              <a:rPr lang="ru-RU" sz="1700" dirty="0">
                <a:latin typeface="Roboto Condensed Light" pitchFamily="2" charset="0"/>
              </a:rPr>
              <a:t> </a:t>
            </a:r>
            <a:r>
              <a:rPr lang="ru-RU" sz="1700" dirty="0" err="1">
                <a:latin typeface="Roboto Condensed Light" pitchFamily="2" charset="0"/>
              </a:rPr>
              <a:t>кредитної</a:t>
            </a:r>
            <a:r>
              <a:rPr lang="ru-RU" sz="1700" dirty="0">
                <a:latin typeface="Roboto Condensed Light" pitchFamily="2" charset="0"/>
              </a:rPr>
              <a:t> </a:t>
            </a:r>
            <a:r>
              <a:rPr lang="ru-RU" sz="1700" dirty="0" err="1">
                <a:latin typeface="Roboto Condensed Light" pitchFamily="2" charset="0"/>
              </a:rPr>
              <a:t>заборгованості</a:t>
            </a:r>
            <a:r>
              <a:rPr lang="ru-RU" sz="1700" dirty="0">
                <a:latin typeface="Roboto Condensed Light" pitchFamily="2" charset="0"/>
              </a:rPr>
              <a:t> (</a:t>
            </a:r>
            <a:r>
              <a:rPr lang="ru-RU" sz="1700" dirty="0" err="1">
                <a:latin typeface="Roboto Condensed Light" pitchFamily="2" charset="0"/>
              </a:rPr>
              <a:t>позики</a:t>
            </a:r>
            <a:r>
              <a:rPr lang="ru-RU" sz="1700" dirty="0">
                <a:latin typeface="Roboto Condensed Light" pitchFamily="2" charset="0"/>
              </a:rPr>
              <a:t>) з тих </a:t>
            </a:r>
            <a:r>
              <a:rPr lang="ru-RU" sz="1700" dirty="0" err="1">
                <a:latin typeface="Roboto Condensed Light" pitchFamily="2" charset="0"/>
              </a:rPr>
              <a:t>підстав</a:t>
            </a:r>
            <a:r>
              <a:rPr lang="ru-RU" sz="1700" dirty="0">
                <a:latin typeface="Roboto Condensed Light" pitchFamily="2" charset="0"/>
              </a:rPr>
              <a:t>, </a:t>
            </a:r>
            <a:r>
              <a:rPr lang="ru-RU" sz="1700" dirty="0" err="1">
                <a:latin typeface="Roboto Condensed Light" pitchFamily="2" charset="0"/>
              </a:rPr>
              <a:t>що</a:t>
            </a:r>
            <a:r>
              <a:rPr lang="ru-RU" sz="1700" dirty="0">
                <a:latin typeface="Roboto Condensed Light" pitchFamily="2" charset="0"/>
              </a:rPr>
              <a:t> </a:t>
            </a:r>
            <a:r>
              <a:rPr lang="ru-RU" sz="1700" dirty="0" err="1">
                <a:latin typeface="Roboto Condensed Light" pitchFamily="2" charset="0"/>
              </a:rPr>
              <a:t>позивачі</a:t>
            </a:r>
            <a:r>
              <a:rPr lang="ru-RU" sz="1700" dirty="0">
                <a:latin typeface="Roboto Condensed Light" pitchFamily="2" charset="0"/>
              </a:rPr>
              <a:t> у </a:t>
            </a:r>
            <a:r>
              <a:rPr lang="ru-RU" sz="1700" dirty="0" err="1">
                <a:latin typeface="Roboto Condensed Light" pitchFamily="2" charset="0"/>
              </a:rPr>
              <a:t>позасудовому</a:t>
            </a:r>
            <a:r>
              <a:rPr lang="ru-RU" sz="1700" dirty="0">
                <a:latin typeface="Roboto Condensed Light" pitchFamily="2" charset="0"/>
              </a:rPr>
              <a:t> порядку </a:t>
            </a:r>
            <a:r>
              <a:rPr lang="ru-RU" sz="1700" dirty="0" err="1">
                <a:latin typeface="Roboto Condensed Light" pitchFamily="2" charset="0"/>
              </a:rPr>
              <a:t>звернули</a:t>
            </a:r>
            <a:r>
              <a:rPr lang="ru-RU" sz="1700" dirty="0">
                <a:latin typeface="Roboto Condensed Light" pitchFamily="2" charset="0"/>
              </a:rPr>
              <a:t> </a:t>
            </a:r>
            <a:r>
              <a:rPr lang="ru-RU" sz="1700" dirty="0" err="1">
                <a:latin typeface="Roboto Condensed Light" pitchFamily="2" charset="0"/>
              </a:rPr>
              <a:t>стягнення</a:t>
            </a:r>
            <a:r>
              <a:rPr lang="ru-RU" sz="1700" dirty="0">
                <a:latin typeface="Roboto Condensed Light" pitchFamily="2" charset="0"/>
              </a:rPr>
              <a:t> на предмет </a:t>
            </a:r>
            <a:r>
              <a:rPr lang="ru-RU" sz="1700" dirty="0" err="1">
                <a:latin typeface="Roboto Condensed Light" pitchFamily="2" charset="0"/>
              </a:rPr>
              <a:t>іпотеки</a:t>
            </a:r>
            <a:r>
              <a:rPr lang="ru-RU" sz="1700" dirty="0">
                <a:latin typeface="Roboto Condensed Light" pitchFamily="2" charset="0"/>
              </a:rPr>
              <a:t>, </a:t>
            </a:r>
            <a:r>
              <a:rPr lang="ru-RU" sz="1700" dirty="0" err="1">
                <a:latin typeface="Roboto Condensed Light" pitchFamily="2" charset="0"/>
              </a:rPr>
              <a:t>тоді</a:t>
            </a:r>
            <a:r>
              <a:rPr lang="ru-RU" sz="1700" dirty="0">
                <a:latin typeface="Roboto Condensed Light" pitchFamily="2" charset="0"/>
              </a:rPr>
              <a:t> як </a:t>
            </a:r>
            <a:r>
              <a:rPr lang="ru-RU" sz="1700" dirty="0" err="1">
                <a:latin typeface="Roboto Condensed Light" pitchFamily="2" charset="0"/>
              </a:rPr>
              <a:t>статтею</a:t>
            </a:r>
            <a:r>
              <a:rPr lang="ru-RU" sz="1700" dirty="0">
                <a:latin typeface="Roboto Condensed Light" pitchFamily="2" charset="0"/>
              </a:rPr>
              <a:t> 36 Закону </a:t>
            </a:r>
            <a:r>
              <a:rPr lang="ru-RU" sz="1700" dirty="0" err="1">
                <a:latin typeface="Roboto Condensed Light" pitchFamily="2" charset="0"/>
              </a:rPr>
              <a:t>України</a:t>
            </a:r>
            <a:r>
              <a:rPr lang="ru-RU" sz="1700" dirty="0">
                <a:latin typeface="Roboto Condensed Light" pitchFamily="2" charset="0"/>
              </a:rPr>
              <a:t> «Про </a:t>
            </a:r>
            <a:r>
              <a:rPr lang="ru-RU" sz="1700" dirty="0" err="1">
                <a:latin typeface="Roboto Condensed Light" pitchFamily="2" charset="0"/>
              </a:rPr>
              <a:t>іпотеку</a:t>
            </a:r>
            <a:r>
              <a:rPr lang="ru-RU" sz="1700" dirty="0">
                <a:latin typeface="Roboto Condensed Light" pitchFamily="2" charset="0"/>
              </a:rPr>
              <a:t>» </a:t>
            </a:r>
            <a:r>
              <a:rPr lang="ru-RU" sz="1700" dirty="0" err="1">
                <a:latin typeface="Roboto Condensed Light" pitchFamily="2" charset="0"/>
              </a:rPr>
              <a:t>передбачено</a:t>
            </a:r>
            <a:r>
              <a:rPr lang="ru-RU" sz="1700" dirty="0">
                <a:latin typeface="Roboto Condensed Light" pitchFamily="2" charset="0"/>
              </a:rPr>
              <a:t> </a:t>
            </a:r>
            <a:r>
              <a:rPr lang="ru-RU" sz="1700" dirty="0" err="1">
                <a:latin typeface="Roboto Condensed Light" pitchFamily="2" charset="0"/>
              </a:rPr>
              <a:t>таку</a:t>
            </a:r>
            <a:r>
              <a:rPr lang="ru-RU" sz="1700" dirty="0">
                <a:latin typeface="Roboto Condensed Light" pitchFamily="2" charset="0"/>
              </a:rPr>
              <a:t> </a:t>
            </a:r>
            <a:r>
              <a:rPr lang="ru-RU" sz="1700" dirty="0" err="1">
                <a:latin typeface="Roboto Condensed Light" pitchFamily="2" charset="0"/>
              </a:rPr>
              <a:t>підставу</a:t>
            </a:r>
            <a:r>
              <a:rPr lang="ru-RU" sz="1700" dirty="0">
                <a:latin typeface="Roboto Condensed Light" pitchFamily="2" charset="0"/>
              </a:rPr>
              <a:t> </a:t>
            </a:r>
            <a:r>
              <a:rPr lang="ru-RU" sz="1700" dirty="0" err="1">
                <a:latin typeface="Roboto Condensed Light" pitchFamily="2" charset="0"/>
              </a:rPr>
              <a:t>припинення</a:t>
            </a:r>
            <a:r>
              <a:rPr lang="ru-RU" sz="1700" dirty="0">
                <a:latin typeface="Roboto Condensed Light" pitchFamily="2" charset="0"/>
              </a:rPr>
              <a:t> </a:t>
            </a:r>
            <a:r>
              <a:rPr lang="ru-RU" sz="1700" dirty="0" err="1">
                <a:latin typeface="Roboto Condensed Light" pitchFamily="2" charset="0"/>
              </a:rPr>
              <a:t>зобов`язання</a:t>
            </a:r>
            <a:r>
              <a:rPr lang="ru-RU" sz="1700" dirty="0">
                <a:latin typeface="Roboto Condensed Light" pitchFamily="2" charset="0"/>
              </a:rPr>
              <a:t>, як </a:t>
            </a:r>
            <a:r>
              <a:rPr lang="ru-RU" sz="1700" dirty="0" err="1">
                <a:latin typeface="Roboto Condensed Light" pitchFamily="2" charset="0"/>
              </a:rPr>
              <a:t>позасудове</a:t>
            </a:r>
            <a:r>
              <a:rPr lang="ru-RU" sz="1700" dirty="0">
                <a:latin typeface="Roboto Condensed Light" pitchFamily="2" charset="0"/>
              </a:rPr>
              <a:t> </a:t>
            </a:r>
            <a:r>
              <a:rPr lang="ru-RU" sz="1700" dirty="0" err="1">
                <a:latin typeface="Roboto Condensed Light" pitchFamily="2" charset="0"/>
              </a:rPr>
              <a:t>врегулювання</a:t>
            </a:r>
            <a:r>
              <a:rPr lang="ru-RU" sz="1700" dirty="0">
                <a:latin typeface="Roboto Condensed Light" pitchFamily="2" charset="0"/>
              </a:rPr>
              <a:t> </a:t>
            </a:r>
            <a:r>
              <a:rPr lang="ru-RU" sz="1700" dirty="0" err="1">
                <a:latin typeface="Roboto Condensed Light" pitchFamily="2" charset="0"/>
              </a:rPr>
              <a:t>звернення</a:t>
            </a:r>
            <a:r>
              <a:rPr lang="ru-RU" sz="1700" dirty="0">
                <a:latin typeface="Roboto Condensed Light" pitchFamily="2" charset="0"/>
              </a:rPr>
              <a:t> </a:t>
            </a:r>
            <a:r>
              <a:rPr lang="ru-RU" sz="1700" dirty="0" err="1">
                <a:latin typeface="Roboto Condensed Light" pitchFamily="2" charset="0"/>
              </a:rPr>
              <a:t>стягнення</a:t>
            </a:r>
            <a:r>
              <a:rPr lang="ru-RU" sz="1700" dirty="0">
                <a:latin typeface="Roboto Condensed Light" pitchFamily="2" charset="0"/>
              </a:rPr>
              <a:t> на предмет </a:t>
            </a:r>
            <a:r>
              <a:rPr lang="ru-RU" sz="1700" dirty="0" err="1">
                <a:latin typeface="Roboto Condensed Light" pitchFamily="2" charset="0"/>
              </a:rPr>
              <a:t>іпотеки</a:t>
            </a:r>
            <a:r>
              <a:rPr lang="ru-RU" sz="1700" dirty="0">
                <a:latin typeface="Roboto Condensed Light" pitchFamily="2" charset="0"/>
              </a:rPr>
              <a:t> з метою </a:t>
            </a:r>
            <a:r>
              <a:rPr lang="ru-RU" sz="1700" dirty="0" err="1">
                <a:latin typeface="Roboto Condensed Light" pitchFamily="2" charset="0"/>
              </a:rPr>
              <a:t>забезпечення</a:t>
            </a:r>
            <a:r>
              <a:rPr lang="ru-RU" sz="1700" dirty="0">
                <a:latin typeface="Roboto Condensed Light" pitchFamily="2" charset="0"/>
              </a:rPr>
              <a:t> </a:t>
            </a:r>
            <a:r>
              <a:rPr lang="ru-RU" sz="1700" dirty="0" err="1">
                <a:latin typeface="Roboto Condensed Light" pitchFamily="2" charset="0"/>
              </a:rPr>
              <a:t>вимог</a:t>
            </a:r>
            <a:r>
              <a:rPr lang="ru-RU" sz="1700" dirty="0">
                <a:latin typeface="Roboto Condensed Light" pitchFamily="2" charset="0"/>
              </a:rPr>
              <a:t> кредитора - </a:t>
            </a:r>
            <a:r>
              <a:rPr lang="ru-RU" sz="1700" dirty="0" err="1">
                <a:latin typeface="Roboto Condensed Light" pitchFamily="2" charset="0"/>
              </a:rPr>
              <a:t>іпотекодержателя</a:t>
            </a:r>
            <a:r>
              <a:rPr lang="ru-RU" sz="1700" dirty="0">
                <a:latin typeface="Roboto Condensed Light" pitchFamily="2" charset="0"/>
              </a:rPr>
              <a:t>.</a:t>
            </a:r>
            <a:br>
              <a:rPr lang="ru-RU" sz="1700" dirty="0">
                <a:latin typeface="Roboto Condensed Light" pitchFamily="2" charset="0"/>
              </a:rPr>
            </a:br>
            <a:br>
              <a:rPr lang="ru-RU" sz="1700" dirty="0">
                <a:latin typeface="Roboto Condensed Light" pitchFamily="2" charset="0"/>
              </a:rPr>
            </a:br>
            <a:r>
              <a:rPr lang="ru-RU" sz="1700" dirty="0">
                <a:latin typeface="Roboto Condensed Light" pitchFamily="2" charset="0"/>
              </a:rPr>
              <a:t>В свою </a:t>
            </a:r>
            <a:r>
              <a:rPr lang="ru-RU" sz="1700" dirty="0" err="1">
                <a:latin typeface="Roboto Condensed Light" pitchFamily="2" charset="0"/>
              </a:rPr>
              <a:t>чергу</a:t>
            </a:r>
            <a:r>
              <a:rPr lang="ru-RU" sz="1700" dirty="0">
                <a:latin typeface="Roboto Condensed Light" pitchFamily="2" charset="0"/>
              </a:rPr>
              <a:t> </a:t>
            </a:r>
            <a:r>
              <a:rPr lang="ru-RU" sz="1700" dirty="0" err="1">
                <a:latin typeface="Roboto Condensed Light" pitchFamily="2" charset="0"/>
              </a:rPr>
              <a:t>колегія</a:t>
            </a:r>
            <a:r>
              <a:rPr lang="ru-RU" sz="1700" dirty="0">
                <a:latin typeface="Roboto Condensed Light" pitchFamily="2" charset="0"/>
              </a:rPr>
              <a:t> </a:t>
            </a:r>
            <a:r>
              <a:rPr lang="ru-RU" sz="1700" dirty="0" err="1">
                <a:latin typeface="Roboto Condensed Light" pitchFamily="2" charset="0"/>
              </a:rPr>
              <a:t>суддів</a:t>
            </a:r>
            <a:r>
              <a:rPr lang="ru-RU" sz="1700" dirty="0">
                <a:latin typeface="Roboto Condensed Light" pitchFamily="2" charset="0"/>
              </a:rPr>
              <a:t> </a:t>
            </a:r>
            <a:r>
              <a:rPr lang="ru-RU" sz="1700" dirty="0" err="1">
                <a:latin typeface="Roboto Condensed Light" pitchFamily="2" charset="0"/>
              </a:rPr>
              <a:t>Касаційного</a:t>
            </a:r>
            <a:r>
              <a:rPr lang="ru-RU" sz="1700" dirty="0">
                <a:latin typeface="Roboto Condensed Light" pitchFamily="2" charset="0"/>
              </a:rPr>
              <a:t> </a:t>
            </a:r>
            <a:r>
              <a:rPr lang="ru-RU" sz="1700" dirty="0" err="1">
                <a:latin typeface="Roboto Condensed Light" pitchFamily="2" charset="0"/>
              </a:rPr>
              <a:t>господарського</a:t>
            </a:r>
            <a:r>
              <a:rPr lang="ru-RU" sz="1700" dirty="0">
                <a:latin typeface="Roboto Condensed Light" pitchFamily="2" charset="0"/>
              </a:rPr>
              <a:t> суду у </a:t>
            </a:r>
            <a:r>
              <a:rPr lang="ru-RU" sz="1700" dirty="0" err="1">
                <a:latin typeface="Roboto Condensed Light" pitchFamily="2" charset="0"/>
              </a:rPr>
              <a:t>складі</a:t>
            </a:r>
            <a:r>
              <a:rPr lang="ru-RU" sz="1700" dirty="0">
                <a:latin typeface="Roboto Condensed Light" pitchFamily="2" charset="0"/>
              </a:rPr>
              <a:t> Верховного Суду </a:t>
            </a:r>
            <a:r>
              <a:rPr lang="ru-RU" sz="1700" dirty="0" err="1">
                <a:latin typeface="Roboto Condensed Light" pitchFamily="2" charset="0"/>
              </a:rPr>
              <a:t>вважає</a:t>
            </a:r>
            <a:r>
              <a:rPr lang="ru-RU" sz="1700" dirty="0">
                <a:latin typeface="Roboto Condensed Light" pitchFamily="2" charset="0"/>
              </a:rPr>
              <a:t>, </a:t>
            </a:r>
            <a:r>
              <a:rPr lang="ru-RU" sz="1700" dirty="0" err="1">
                <a:latin typeface="Roboto Condensed Light" pitchFamily="2" charset="0"/>
              </a:rPr>
              <a:t>що</a:t>
            </a:r>
            <a:r>
              <a:rPr lang="ru-RU" sz="1700" dirty="0">
                <a:latin typeface="Roboto Condensed Light" pitchFamily="2" charset="0"/>
              </a:rPr>
              <a:t> </a:t>
            </a:r>
            <a:r>
              <a:rPr lang="ru-RU" sz="1700" dirty="0" err="1">
                <a:latin typeface="Roboto Condensed Light" pitchFamily="2" charset="0"/>
              </a:rPr>
              <a:t>внаслідок</a:t>
            </a:r>
            <a:r>
              <a:rPr lang="ru-RU" sz="1700" dirty="0">
                <a:latin typeface="Roboto Condensed Light" pitchFamily="2" charset="0"/>
              </a:rPr>
              <a:t> </a:t>
            </a:r>
            <a:r>
              <a:rPr lang="ru-RU" sz="1700" dirty="0" err="1">
                <a:latin typeface="Roboto Condensed Light" pitchFamily="2" charset="0"/>
              </a:rPr>
              <a:t>звернення</a:t>
            </a:r>
            <a:r>
              <a:rPr lang="ru-RU" sz="1700" dirty="0">
                <a:latin typeface="Roboto Condensed Light" pitchFamily="2" charset="0"/>
              </a:rPr>
              <a:t> </a:t>
            </a:r>
            <a:r>
              <a:rPr lang="ru-RU" sz="1700" dirty="0" err="1">
                <a:latin typeface="Roboto Condensed Light" pitchFamily="2" charset="0"/>
              </a:rPr>
              <a:t>стягнення</a:t>
            </a:r>
            <a:r>
              <a:rPr lang="ru-RU" sz="1700" dirty="0">
                <a:latin typeface="Roboto Condensed Light" pitchFamily="2" charset="0"/>
              </a:rPr>
              <a:t> на предмет </a:t>
            </a:r>
            <a:r>
              <a:rPr lang="ru-RU" sz="1700" dirty="0" err="1">
                <a:latin typeface="Roboto Condensed Light" pitchFamily="2" charset="0"/>
              </a:rPr>
              <a:t>іпотеки</a:t>
            </a:r>
            <a:r>
              <a:rPr lang="ru-RU" sz="1700" dirty="0">
                <a:latin typeface="Roboto Condensed Light" pitchFamily="2" charset="0"/>
              </a:rPr>
              <a:t> </a:t>
            </a:r>
            <a:r>
              <a:rPr lang="ru-RU" sz="1700" dirty="0" err="1">
                <a:latin typeface="Roboto Condensed Light" pitchFamily="2" charset="0"/>
              </a:rPr>
              <a:t>або</a:t>
            </a:r>
            <a:r>
              <a:rPr lang="ru-RU" sz="1700" dirty="0">
                <a:latin typeface="Roboto Condensed Light" pitchFamily="2" charset="0"/>
              </a:rPr>
              <a:t> </a:t>
            </a:r>
            <a:r>
              <a:rPr lang="ru-RU" sz="1700" dirty="0" err="1">
                <a:latin typeface="Roboto Condensed Light" pitchFamily="2" charset="0"/>
              </a:rPr>
              <a:t>застави</a:t>
            </a:r>
            <a:r>
              <a:rPr lang="ru-RU" sz="1700" dirty="0">
                <a:latin typeface="Roboto Condensed Light" pitchFamily="2" charset="0"/>
              </a:rPr>
              <a:t> шляхом </a:t>
            </a:r>
            <a:r>
              <a:rPr lang="ru-RU" sz="1700" dirty="0" err="1">
                <a:latin typeface="Roboto Condensed Light" pitchFamily="2" charset="0"/>
              </a:rPr>
              <a:t>визнання</a:t>
            </a:r>
            <a:r>
              <a:rPr lang="ru-RU" sz="1700" dirty="0">
                <a:latin typeface="Roboto Condensed Light" pitchFamily="2" charset="0"/>
              </a:rPr>
              <a:t> за кредитором права </a:t>
            </a:r>
            <a:r>
              <a:rPr lang="ru-RU" sz="1700" dirty="0" err="1">
                <a:latin typeface="Roboto Condensed Light" pitchFamily="2" charset="0"/>
              </a:rPr>
              <a:t>власності</a:t>
            </a:r>
            <a:r>
              <a:rPr lang="ru-RU" sz="1700" dirty="0">
                <a:latin typeface="Roboto Condensed Light" pitchFamily="2" charset="0"/>
              </a:rPr>
              <a:t> на </a:t>
            </a:r>
            <a:r>
              <a:rPr lang="ru-RU" sz="1700" dirty="0" err="1">
                <a:latin typeface="Roboto Condensed Light" pitchFamily="2" charset="0"/>
              </a:rPr>
              <a:t>нього</a:t>
            </a:r>
            <a:r>
              <a:rPr lang="ru-RU" sz="1700" dirty="0">
                <a:latin typeface="Roboto Condensed Light" pitchFamily="2" charset="0"/>
              </a:rPr>
              <a:t>, кредитор не </a:t>
            </a:r>
            <a:r>
              <a:rPr lang="ru-RU" sz="1700" dirty="0" err="1">
                <a:latin typeface="Roboto Condensed Light" pitchFamily="2" charset="0"/>
              </a:rPr>
              <a:t>втрачає</a:t>
            </a:r>
            <a:r>
              <a:rPr lang="ru-RU" sz="1700" dirty="0">
                <a:latin typeface="Roboto Condensed Light" pitchFamily="2" charset="0"/>
              </a:rPr>
              <a:t> права </a:t>
            </a:r>
            <a:r>
              <a:rPr lang="ru-RU" sz="1700" dirty="0" err="1">
                <a:latin typeface="Roboto Condensed Light" pitchFamily="2" charset="0"/>
              </a:rPr>
              <a:t>вимоги</a:t>
            </a:r>
            <a:r>
              <a:rPr lang="ru-RU" sz="1700" dirty="0">
                <a:latin typeface="Roboto Condensed Light" pitchFamily="2" charset="0"/>
              </a:rPr>
              <a:t> до </a:t>
            </a:r>
            <a:r>
              <a:rPr lang="ru-RU" sz="1700" dirty="0" err="1">
                <a:latin typeface="Roboto Condensed Light" pitchFamily="2" charset="0"/>
              </a:rPr>
              <a:t>боржника</a:t>
            </a:r>
            <a:r>
              <a:rPr lang="ru-RU" sz="1700" dirty="0">
                <a:latin typeface="Roboto Condensed Light" pitchFamily="2" charset="0"/>
              </a:rPr>
              <a:t> </a:t>
            </a:r>
            <a:r>
              <a:rPr lang="ru-RU" sz="1700" dirty="0" err="1">
                <a:latin typeface="Roboto Condensed Light" pitchFamily="2" charset="0"/>
              </a:rPr>
              <a:t>щодо</a:t>
            </a:r>
            <a:r>
              <a:rPr lang="ru-RU" sz="1700" dirty="0">
                <a:latin typeface="Roboto Condensed Light" pitchFamily="2" charset="0"/>
              </a:rPr>
              <a:t> </a:t>
            </a:r>
            <a:r>
              <a:rPr lang="ru-RU" sz="1700" dirty="0" err="1">
                <a:latin typeface="Roboto Condensed Light" pitchFamily="2" charset="0"/>
              </a:rPr>
              <a:t>одержання</a:t>
            </a:r>
            <a:r>
              <a:rPr lang="ru-RU" sz="1700" dirty="0">
                <a:latin typeface="Roboto Condensed Light" pitchFamily="2" charset="0"/>
              </a:rPr>
              <a:t> </a:t>
            </a:r>
            <a:r>
              <a:rPr lang="ru-RU" sz="1700" dirty="0" err="1">
                <a:latin typeface="Roboto Condensed Light" pitchFamily="2" charset="0"/>
              </a:rPr>
              <a:t>задоволення</a:t>
            </a:r>
            <a:r>
              <a:rPr lang="ru-RU" sz="1700" dirty="0">
                <a:latin typeface="Roboto Condensed Light" pitchFamily="2" charset="0"/>
              </a:rPr>
              <a:t> </a:t>
            </a:r>
            <a:r>
              <a:rPr lang="ru-RU" sz="1700" dirty="0" err="1">
                <a:latin typeface="Roboto Condensed Light" pitchFamily="2" charset="0"/>
              </a:rPr>
              <a:t>порушеного</a:t>
            </a:r>
            <a:r>
              <a:rPr lang="ru-RU" sz="1700" dirty="0">
                <a:latin typeface="Roboto Condensed Light" pitchFamily="2" charset="0"/>
              </a:rPr>
              <a:t> основного </a:t>
            </a:r>
            <a:r>
              <a:rPr lang="ru-RU" sz="1700" dirty="0" err="1">
                <a:latin typeface="Roboto Condensed Light" pitchFamily="2" charset="0"/>
              </a:rPr>
              <a:t>зобов'язання</a:t>
            </a:r>
            <a:r>
              <a:rPr lang="ru-RU" sz="1700" dirty="0">
                <a:latin typeface="Roboto Condensed Light" pitchFamily="2" charset="0"/>
              </a:rPr>
              <a:t> за </a:t>
            </a:r>
            <a:r>
              <a:rPr lang="ru-RU" sz="1700" dirty="0" err="1">
                <a:latin typeface="Roboto Condensed Light" pitchFamily="2" charset="0"/>
              </a:rPr>
              <a:t>рахунок</a:t>
            </a:r>
            <a:r>
              <a:rPr lang="ru-RU" sz="1700" dirty="0">
                <a:latin typeface="Roboto Condensed Light" pitchFamily="2" charset="0"/>
              </a:rPr>
              <a:t> </a:t>
            </a:r>
            <a:r>
              <a:rPr lang="ru-RU" sz="1700" dirty="0" err="1">
                <a:latin typeface="Roboto Condensed Light" pitchFamily="2" charset="0"/>
              </a:rPr>
              <a:t>іншого</a:t>
            </a:r>
            <a:r>
              <a:rPr lang="ru-RU" sz="1700" dirty="0">
                <a:latin typeface="Roboto Condensed Light" pitchFamily="2" charset="0"/>
              </a:rPr>
              <a:t> виду </a:t>
            </a:r>
            <a:r>
              <a:rPr lang="ru-RU" sz="1700" dirty="0" err="1">
                <a:latin typeface="Roboto Condensed Light" pitchFamily="2" charset="0"/>
              </a:rPr>
              <a:t>забезпечення</a:t>
            </a:r>
            <a:r>
              <a:rPr lang="ru-RU" sz="1700" dirty="0">
                <a:latin typeface="Roboto Condensed Light" pitchFamily="2" charset="0"/>
              </a:rPr>
              <a:t>.</a:t>
            </a:r>
            <a:endParaRPr lang="kk-KZ" sz="12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Ухвала Великої Палати Верховного Суду від </a:t>
            </a:r>
            <a:r>
              <a:rPr lang="ru-RU" dirty="0">
                <a:solidFill>
                  <a:schemeClr val="bg1"/>
                </a:solidFill>
                <a:latin typeface="Roboto Condensed Light" pitchFamily="2" charset="0"/>
              </a:rPr>
              <a:t>17 </a:t>
            </a:r>
            <a:r>
              <a:rPr lang="ru-RU" dirty="0" err="1">
                <a:solidFill>
                  <a:schemeClr val="bg1"/>
                </a:solidFill>
                <a:latin typeface="Roboto Condensed Light" pitchFamily="2" charset="0"/>
              </a:rPr>
              <a:t>березня</a:t>
            </a:r>
            <a:r>
              <a:rPr lang="ru-RU" dirty="0">
                <a:solidFill>
                  <a:schemeClr val="bg1"/>
                </a:solidFill>
                <a:latin typeface="Roboto Condensed Light" pitchFamily="2" charset="0"/>
              </a:rPr>
              <a:t> 2020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916/3146/17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12-15гс20)</a:t>
            </a:r>
          </a:p>
        </p:txBody>
      </p:sp>
      <p:sp>
        <p:nvSpPr>
          <p:cNvPr id="5" name="Rectangle 4"/>
          <p:cNvSpPr>
            <a:spLocks noChangeArrowheads="1"/>
          </p:cNvSpPr>
          <p:nvPr/>
        </p:nvSpPr>
        <p:spPr bwMode="auto">
          <a:xfrm>
            <a:off x="1728679" y="1348270"/>
            <a:ext cx="8407616" cy="384721"/>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anose="02000000000000000000" pitchFamily="2" charset="0"/>
                <a:ea typeface="Roboto Condensed Light" panose="02000000000000000000" pitchFamily="2" charset="0"/>
              </a:rPr>
              <a:t>Правові наслідки завершення позасудового врегулювання</a:t>
            </a:r>
          </a:p>
        </p:txBody>
      </p:sp>
    </p:spTree>
    <p:extLst>
      <p:ext uri="{BB962C8B-B14F-4D97-AF65-F5344CB8AC3E}">
        <p14:creationId xmlns:p14="http://schemas.microsoft.com/office/powerpoint/2010/main" val="21984851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211756" y="1720037"/>
            <a:ext cx="10270156" cy="5532971"/>
          </a:xfrm>
        </p:spPr>
        <p:txBody>
          <a:bodyPr/>
          <a:lstStyle/>
          <a:p>
            <a:r>
              <a:rPr lang="ru-RU" sz="1800" dirty="0">
                <a:latin typeface="Roboto Condensed Light" pitchFamily="2" charset="0"/>
              </a:rPr>
              <a:t>Закон № 898-IV прямо </a:t>
            </a:r>
            <a:r>
              <a:rPr lang="ru-RU" sz="1800" dirty="0" err="1">
                <a:latin typeface="Roboto Condensed Light" pitchFamily="2" charset="0"/>
              </a:rPr>
              <a:t>вказує</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договір</a:t>
            </a:r>
            <a:r>
              <a:rPr lang="ru-RU" sz="1800" dirty="0">
                <a:latin typeface="Roboto Condensed Light" pitchFamily="2" charset="0"/>
              </a:rPr>
              <a:t> про </a:t>
            </a:r>
            <a:r>
              <a:rPr lang="ru-RU" sz="1800" dirty="0" err="1">
                <a:latin typeface="Roboto Condensed Light" pitchFamily="2" charset="0"/>
              </a:rPr>
              <a:t>задоволення</a:t>
            </a:r>
            <a:r>
              <a:rPr lang="ru-RU" sz="1800" dirty="0">
                <a:latin typeface="Roboto Condensed Light" pitchFamily="2" charset="0"/>
              </a:rPr>
              <a:t> </a:t>
            </a:r>
            <a:r>
              <a:rPr lang="ru-RU" sz="1800" dirty="0" err="1">
                <a:latin typeface="Roboto Condensed Light" pitchFamily="2" charset="0"/>
              </a:rPr>
              <a:t>вимог</a:t>
            </a:r>
            <a:r>
              <a:rPr lang="ru-RU" sz="1800" dirty="0">
                <a:latin typeface="Roboto Condensed Light" pitchFamily="2" charset="0"/>
              </a:rPr>
              <a:t> </a:t>
            </a:r>
            <a:r>
              <a:rPr lang="ru-RU" sz="1800" dirty="0" err="1">
                <a:latin typeface="Roboto Condensed Light" pitchFamily="2" charset="0"/>
              </a:rPr>
              <a:t>іпотекодержателя</a:t>
            </a:r>
            <a:r>
              <a:rPr lang="ru-RU" sz="1800" dirty="0">
                <a:latin typeface="Roboto Condensed Light" pitchFamily="2" charset="0"/>
              </a:rPr>
              <a:t>, </a:t>
            </a:r>
            <a:r>
              <a:rPr lang="ru-RU" sz="1800" dirty="0" err="1">
                <a:latin typeface="Roboto Condensed Light" pitchFamily="2" charset="0"/>
              </a:rPr>
              <a:t>яким</a:t>
            </a:r>
            <a:r>
              <a:rPr lang="ru-RU" sz="1800" dirty="0">
                <a:latin typeface="Roboto Condensed Light" pitchFamily="2" charset="0"/>
              </a:rPr>
              <a:t> </a:t>
            </a:r>
            <a:r>
              <a:rPr lang="ru-RU" sz="1800" dirty="0" err="1">
                <a:latin typeface="Roboto Condensed Light" pitchFamily="2" charset="0"/>
              </a:rPr>
              <a:t>також</a:t>
            </a:r>
            <a:r>
              <a:rPr lang="ru-RU" sz="1800" dirty="0">
                <a:latin typeface="Roboto Condensed Light" pitchFamily="2" charset="0"/>
              </a:rPr>
              <a:t> </a:t>
            </a:r>
            <a:r>
              <a:rPr lang="ru-RU" sz="1800" dirty="0" err="1">
                <a:latin typeface="Roboto Condensed Light" pitchFamily="2" charset="0"/>
              </a:rPr>
              <a:t>вважається</a:t>
            </a:r>
            <a:r>
              <a:rPr lang="ru-RU" sz="1800" dirty="0">
                <a:latin typeface="Roboto Condensed Light" pitchFamily="2" charset="0"/>
              </a:rPr>
              <a:t> </a:t>
            </a:r>
            <a:r>
              <a:rPr lang="ru-RU" sz="1800" dirty="0" err="1">
                <a:latin typeface="Roboto Condensed Light" pitchFamily="2" charset="0"/>
              </a:rPr>
              <a:t>відповідне</a:t>
            </a:r>
            <a:r>
              <a:rPr lang="ru-RU" sz="1800" dirty="0">
                <a:latin typeface="Roboto Condensed Light" pitchFamily="2" charset="0"/>
              </a:rPr>
              <a:t> </a:t>
            </a:r>
            <a:r>
              <a:rPr lang="ru-RU" sz="1800" dirty="0" err="1">
                <a:latin typeface="Roboto Condensed Light" pitchFamily="2" charset="0"/>
              </a:rPr>
              <a:t>застереження</a:t>
            </a:r>
            <a:r>
              <a:rPr lang="ru-RU" sz="1800" dirty="0">
                <a:latin typeface="Roboto Condensed Light" pitchFamily="2" charset="0"/>
              </a:rPr>
              <a:t> в </a:t>
            </a:r>
            <a:r>
              <a:rPr lang="ru-RU" sz="1800" dirty="0" err="1">
                <a:latin typeface="Roboto Condensed Light" pitchFamily="2" charset="0"/>
              </a:rPr>
              <a:t>іпотечному</a:t>
            </a:r>
            <a:r>
              <a:rPr lang="ru-RU" sz="1800" dirty="0">
                <a:latin typeface="Roboto Condensed Light" pitchFamily="2" charset="0"/>
              </a:rPr>
              <a:t> </a:t>
            </a:r>
            <a:r>
              <a:rPr lang="ru-RU" sz="1800" dirty="0" err="1">
                <a:latin typeface="Roboto Condensed Light" pitchFamily="2" charset="0"/>
              </a:rPr>
              <a:t>договорі</a:t>
            </a:r>
            <a:r>
              <a:rPr lang="ru-RU" sz="1800" dirty="0">
                <a:latin typeface="Roboto Condensed Light" pitchFamily="2" charset="0"/>
              </a:rPr>
              <a:t>, є одним </a:t>
            </a:r>
            <a:r>
              <a:rPr lang="ru-RU" sz="1800" dirty="0" err="1">
                <a:latin typeface="Roboto Condensed Light" pitchFamily="2" charset="0"/>
              </a:rPr>
              <a:t>зі</a:t>
            </a:r>
            <a:r>
              <a:rPr lang="ru-RU" sz="1800" dirty="0">
                <a:latin typeface="Roboto Condensed Light" pitchFamily="2" charset="0"/>
              </a:rPr>
              <a:t> </a:t>
            </a:r>
            <a:r>
              <a:rPr lang="ru-RU" sz="1800" dirty="0" err="1">
                <a:latin typeface="Roboto Condensed Light" pitchFamily="2" charset="0"/>
              </a:rPr>
              <a:t>шляхів</a:t>
            </a:r>
            <a:r>
              <a:rPr lang="ru-RU" sz="1800" dirty="0">
                <a:latin typeface="Roboto Condensed Light" pitchFamily="2" charset="0"/>
              </a:rPr>
              <a:t> </a:t>
            </a:r>
            <a:r>
              <a:rPr lang="ru-RU" sz="1800" dirty="0" err="1">
                <a:latin typeface="Roboto Condensed Light" pitchFamily="2" charset="0"/>
              </a:rPr>
              <a:t>звернення</a:t>
            </a:r>
            <a:r>
              <a:rPr lang="ru-RU" sz="1800" dirty="0">
                <a:latin typeface="Roboto Condensed Light" pitchFamily="2" charset="0"/>
              </a:rPr>
              <a:t> </a:t>
            </a:r>
            <a:r>
              <a:rPr lang="ru-RU" sz="1800" dirty="0" err="1">
                <a:latin typeface="Roboto Condensed Light" pitchFamily="2" charset="0"/>
              </a:rPr>
              <a:t>стягнення</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r>
              <a:rPr lang="ru-RU" sz="1800" dirty="0" err="1">
                <a:latin typeface="Roboto Condensed Light" pitchFamily="2" charset="0"/>
              </a:rPr>
              <a:t>Підписавши</a:t>
            </a:r>
            <a:r>
              <a:rPr lang="ru-RU" sz="1800" dirty="0">
                <a:latin typeface="Roboto Condensed Light" pitchFamily="2" charset="0"/>
              </a:rPr>
              <a:t> </a:t>
            </a:r>
            <a:r>
              <a:rPr lang="ru-RU" sz="1800" dirty="0" err="1">
                <a:latin typeface="Roboto Condensed Light" pitchFamily="2" charset="0"/>
              </a:rPr>
              <a:t>іпотечне</a:t>
            </a:r>
            <a:r>
              <a:rPr lang="ru-RU" sz="1800" dirty="0">
                <a:latin typeface="Roboto Condensed Light" pitchFamily="2" charset="0"/>
              </a:rPr>
              <a:t> </a:t>
            </a:r>
            <a:r>
              <a:rPr lang="ru-RU" sz="1800" dirty="0" err="1">
                <a:latin typeface="Roboto Condensed Light" pitchFamily="2" charset="0"/>
              </a:rPr>
              <a:t>застереження</a:t>
            </a:r>
            <a:r>
              <a:rPr lang="ru-RU" sz="1800" dirty="0">
                <a:latin typeface="Roboto Condensed Light" pitchFamily="2" charset="0"/>
              </a:rPr>
              <a:t>, </a:t>
            </a:r>
            <a:r>
              <a:rPr lang="ru-RU" sz="1800" dirty="0" err="1">
                <a:latin typeface="Roboto Condensed Light" pitchFamily="2" charset="0"/>
              </a:rPr>
              <a:t>сторони</a:t>
            </a:r>
            <a:r>
              <a:rPr lang="ru-RU" sz="1800" dirty="0">
                <a:latin typeface="Roboto Condensed Light" pitchFamily="2" charset="0"/>
              </a:rPr>
              <a:t> </a:t>
            </a:r>
            <a:r>
              <a:rPr lang="ru-RU" sz="1800" dirty="0" err="1">
                <a:latin typeface="Roboto Condensed Light" pitchFamily="2" charset="0"/>
              </a:rPr>
              <a:t>визначили</a:t>
            </a:r>
            <a:r>
              <a:rPr lang="ru-RU" sz="1800" dirty="0">
                <a:latin typeface="Roboto Condensed Light" pitchFamily="2" charset="0"/>
              </a:rPr>
              <a:t> </a:t>
            </a:r>
            <a:r>
              <a:rPr lang="ru-RU" sz="1800" dirty="0" err="1">
                <a:latin typeface="Roboto Condensed Light" pitchFamily="2" charset="0"/>
              </a:rPr>
              <a:t>лише</a:t>
            </a:r>
            <a:r>
              <a:rPr lang="ru-RU" sz="1800" dirty="0">
                <a:latin typeface="Roboto Condensed Light" pitchFamily="2" charset="0"/>
              </a:rPr>
              <a:t> </a:t>
            </a:r>
            <a:r>
              <a:rPr lang="ru-RU" sz="1800" dirty="0" err="1">
                <a:latin typeface="Roboto Condensed Light" pitchFamily="2" charset="0"/>
              </a:rPr>
              <a:t>можливі</a:t>
            </a:r>
            <a:r>
              <a:rPr lang="ru-RU" sz="1800" dirty="0">
                <a:latin typeface="Roboto Condensed Light" pitchFamily="2" charset="0"/>
              </a:rPr>
              <a:t> шляхи </a:t>
            </a:r>
            <a:r>
              <a:rPr lang="ru-RU" sz="1800" dirty="0" err="1">
                <a:latin typeface="Roboto Condensed Light" pitchFamily="2" charset="0"/>
              </a:rPr>
              <a:t>звернення</a:t>
            </a:r>
            <a:r>
              <a:rPr lang="ru-RU" sz="1800" dirty="0">
                <a:latin typeface="Roboto Condensed Light" pitchFamily="2" charset="0"/>
              </a:rPr>
              <a:t> </a:t>
            </a:r>
            <a:r>
              <a:rPr lang="ru-RU" sz="1800" dirty="0" err="1">
                <a:latin typeface="Roboto Condensed Light" pitchFamily="2" charset="0"/>
              </a:rPr>
              <a:t>стягнення</a:t>
            </a:r>
            <a:r>
              <a:rPr lang="ru-RU" sz="1800" dirty="0">
                <a:latin typeface="Roboto Condensed Light" pitchFamily="2" charset="0"/>
              </a:rPr>
              <a:t>, </a:t>
            </a:r>
            <a:r>
              <a:rPr lang="ru-RU" sz="1800" dirty="0" err="1">
                <a:latin typeface="Roboto Condensed Light" pitchFamily="2" charset="0"/>
              </a:rPr>
              <a:t>які</a:t>
            </a:r>
            <a:r>
              <a:rPr lang="ru-RU" sz="1800" dirty="0">
                <a:latin typeface="Roboto Condensed Light" pitchFamily="2" charset="0"/>
              </a:rPr>
              <a:t> </a:t>
            </a:r>
            <a:r>
              <a:rPr lang="ru-RU" sz="1800" dirty="0" err="1">
                <a:latin typeface="Roboto Condensed Light" pitchFamily="2" charset="0"/>
              </a:rPr>
              <a:t>має</a:t>
            </a:r>
            <a:r>
              <a:rPr lang="ru-RU" sz="1800" dirty="0">
                <a:latin typeface="Roboto Condensed Light" pitchFamily="2" charset="0"/>
              </a:rPr>
              <a:t> право </a:t>
            </a:r>
            <a:r>
              <a:rPr lang="ru-RU" sz="1800" dirty="0" err="1">
                <a:latin typeface="Roboto Condensed Light" pitchFamily="2" charset="0"/>
              </a:rPr>
              <a:t>використати</a:t>
            </a:r>
            <a:r>
              <a:rPr lang="ru-RU" sz="1800" dirty="0">
                <a:latin typeface="Roboto Condensed Light" pitchFamily="2" charset="0"/>
              </a:rPr>
              <a:t> </a:t>
            </a:r>
            <a:r>
              <a:rPr lang="ru-RU" sz="1800" dirty="0" err="1">
                <a:latin typeface="Roboto Condensed Light" pitchFamily="2" charset="0"/>
              </a:rPr>
              <a:t>іпотекодержатель</a:t>
            </a:r>
            <a:r>
              <a:rPr lang="ru-RU" sz="1800" dirty="0">
                <a:latin typeface="Roboto Condensed Light" pitchFamily="2" charset="0"/>
              </a:rPr>
              <a:t>. </a:t>
            </a:r>
            <a:r>
              <a:rPr lang="ru-RU" sz="1800" dirty="0" err="1">
                <a:latin typeface="Roboto Condensed Light" pitchFamily="2" charset="0"/>
              </a:rPr>
              <a:t>Стягнення</a:t>
            </a:r>
            <a:r>
              <a:rPr lang="ru-RU" sz="1800" dirty="0">
                <a:latin typeface="Roboto Condensed Light" pitchFamily="2" charset="0"/>
              </a:rPr>
              <a:t> є </a:t>
            </a:r>
            <a:r>
              <a:rPr lang="ru-RU" sz="1800" dirty="0" err="1">
                <a:latin typeface="Roboto Condensed Light" pitchFamily="2" charset="0"/>
              </a:rPr>
              <a:t>примусовою</a:t>
            </a:r>
            <a:r>
              <a:rPr lang="ru-RU" sz="1800" dirty="0">
                <a:latin typeface="Roboto Condensed Light" pitchFamily="2" charset="0"/>
              </a:rPr>
              <a:t> </a:t>
            </a:r>
            <a:r>
              <a:rPr lang="ru-RU" sz="1800" dirty="0" err="1">
                <a:latin typeface="Roboto Condensed Light" pitchFamily="2" charset="0"/>
              </a:rPr>
              <a:t>дією</a:t>
            </a:r>
            <a:r>
              <a:rPr lang="ru-RU" sz="1800" dirty="0">
                <a:latin typeface="Roboto Condensed Light" pitchFamily="2" charset="0"/>
              </a:rPr>
              <a:t> </a:t>
            </a:r>
            <a:r>
              <a:rPr lang="ru-RU" sz="1800" dirty="0" err="1">
                <a:latin typeface="Roboto Condensed Light" pitchFamily="2" charset="0"/>
              </a:rPr>
              <a:t>іпотекодержателя</a:t>
            </a:r>
            <a:r>
              <a:rPr lang="ru-RU" sz="1800" dirty="0">
                <a:latin typeface="Roboto Condensed Light" pitchFamily="2" charset="0"/>
              </a:rPr>
              <a:t>, </a:t>
            </a:r>
            <a:r>
              <a:rPr lang="ru-RU" sz="1800" dirty="0" err="1">
                <a:latin typeface="Roboto Condensed Light" pitchFamily="2" charset="0"/>
              </a:rPr>
              <a:t>направленою</a:t>
            </a:r>
            <a:r>
              <a:rPr lang="ru-RU" sz="1800" dirty="0">
                <a:latin typeface="Roboto Condensed Light" pitchFamily="2" charset="0"/>
              </a:rPr>
              <a:t> до </a:t>
            </a:r>
            <a:r>
              <a:rPr lang="ru-RU" sz="1800" dirty="0" err="1">
                <a:latin typeface="Roboto Condensed Light" pitchFamily="2" charset="0"/>
              </a:rPr>
              <a:t>іпотекодавця</a:t>
            </a:r>
            <a:r>
              <a:rPr lang="ru-RU" sz="1800" dirty="0">
                <a:latin typeface="Roboto Condensed Light" pitchFamily="2" charset="0"/>
              </a:rPr>
              <a:t> з метою </a:t>
            </a:r>
            <a:r>
              <a:rPr lang="ru-RU" sz="1800" dirty="0" err="1">
                <a:latin typeface="Roboto Condensed Light" pitchFamily="2" charset="0"/>
              </a:rPr>
              <a:t>задоволення</a:t>
            </a:r>
            <a:r>
              <a:rPr lang="ru-RU" sz="1800" dirty="0">
                <a:latin typeface="Roboto Condensed Light" pitchFamily="2" charset="0"/>
              </a:rPr>
              <a:t> </a:t>
            </a:r>
            <a:r>
              <a:rPr lang="ru-RU" sz="1800" dirty="0" err="1">
                <a:latin typeface="Roboto Condensed Light" pitchFamily="2" charset="0"/>
              </a:rPr>
              <a:t>своїх</a:t>
            </a:r>
            <a:r>
              <a:rPr lang="ru-RU" sz="1800" dirty="0">
                <a:latin typeface="Roboto Condensed Light" pitchFamily="2" charset="0"/>
              </a:rPr>
              <a:t> </a:t>
            </a:r>
            <a:r>
              <a:rPr lang="ru-RU" sz="1800" dirty="0" err="1">
                <a:latin typeface="Roboto Condensed Light" pitchFamily="2" charset="0"/>
              </a:rPr>
              <a:t>вимог</a:t>
            </a:r>
            <a:r>
              <a:rPr lang="ru-RU" sz="1800" dirty="0">
                <a:latin typeface="Roboto Condensed Light" pitchFamily="2" charset="0"/>
              </a:rPr>
              <a:t>. При </a:t>
            </a:r>
            <a:r>
              <a:rPr lang="ru-RU" sz="1800" dirty="0" err="1">
                <a:latin typeface="Roboto Condensed Light" pitchFamily="2" charset="0"/>
              </a:rPr>
              <a:t>цьому</a:t>
            </a:r>
            <a:r>
              <a:rPr lang="ru-RU" sz="1800" dirty="0">
                <a:latin typeface="Roboto Condensed Light" pitchFamily="2" charset="0"/>
              </a:rPr>
              <a:t> до </a:t>
            </a:r>
            <a:r>
              <a:rPr lang="ru-RU" sz="1800" dirty="0" err="1">
                <a:latin typeface="Roboto Condensed Light" pitchFamily="2" charset="0"/>
              </a:rPr>
              <a:t>прийняття</a:t>
            </a:r>
            <a:r>
              <a:rPr lang="ru-RU" sz="1800" dirty="0">
                <a:latin typeface="Roboto Condensed Light" pitchFamily="2" charset="0"/>
              </a:rPr>
              <a:t> Закону № 1304-VII право </a:t>
            </a:r>
            <a:r>
              <a:rPr lang="ru-RU" sz="1800" dirty="0" err="1">
                <a:latin typeface="Roboto Condensed Light" pitchFamily="2" charset="0"/>
              </a:rPr>
              <a:t>іпотекодержателя</a:t>
            </a:r>
            <a:r>
              <a:rPr lang="ru-RU" sz="1800" dirty="0">
                <a:latin typeface="Roboto Condensed Light" pitchFamily="2" charset="0"/>
              </a:rPr>
              <a:t> </a:t>
            </a:r>
            <a:r>
              <a:rPr lang="ru-RU" sz="1800" dirty="0" err="1">
                <a:latin typeface="Roboto Condensed Light" pitchFamily="2" charset="0"/>
              </a:rPr>
              <a:t>звернути</a:t>
            </a:r>
            <a:r>
              <a:rPr lang="ru-RU" sz="1800" dirty="0">
                <a:latin typeface="Roboto Condensed Light" pitchFamily="2" charset="0"/>
              </a:rPr>
              <a:t> </a:t>
            </a:r>
            <a:r>
              <a:rPr lang="ru-RU" sz="1800" dirty="0" err="1">
                <a:latin typeface="Roboto Condensed Light" pitchFamily="2" charset="0"/>
              </a:rPr>
              <a:t>стягнення</a:t>
            </a:r>
            <a:r>
              <a:rPr lang="ru-RU" sz="1800" dirty="0">
                <a:latin typeface="Roboto Condensed Light" pitchFamily="2" charset="0"/>
              </a:rPr>
              <a:t> на предмет </a:t>
            </a:r>
            <a:r>
              <a:rPr lang="ru-RU" sz="1800" dirty="0" err="1">
                <a:latin typeface="Roboto Condensed Light" pitchFamily="2" charset="0"/>
              </a:rPr>
              <a:t>іпотеки</a:t>
            </a:r>
            <a:r>
              <a:rPr lang="ru-RU" sz="1800" dirty="0">
                <a:latin typeface="Roboto Condensed Light" pitchFamily="2" charset="0"/>
              </a:rPr>
              <a:t> (як у судовому, так і в </a:t>
            </a:r>
            <a:r>
              <a:rPr lang="ru-RU" sz="1800" dirty="0" err="1">
                <a:latin typeface="Roboto Condensed Light" pitchFamily="2" charset="0"/>
              </a:rPr>
              <a:t>позасудовому</a:t>
            </a:r>
            <a:r>
              <a:rPr lang="ru-RU" sz="1800" dirty="0">
                <a:latin typeface="Roboto Condensed Light" pitchFamily="2" charset="0"/>
              </a:rPr>
              <a:t> порядку) залежало не </a:t>
            </a:r>
            <a:r>
              <a:rPr lang="ru-RU" sz="1800" dirty="0" err="1">
                <a:latin typeface="Roboto Condensed Light" pitchFamily="2" charset="0"/>
              </a:rPr>
              <a:t>від</a:t>
            </a:r>
            <a:r>
              <a:rPr lang="ru-RU" sz="1800" dirty="0">
                <a:latin typeface="Roboto Condensed Light" pitchFamily="2" charset="0"/>
              </a:rPr>
              <a:t> </a:t>
            </a:r>
            <a:r>
              <a:rPr lang="ru-RU" sz="1800" dirty="0" err="1">
                <a:latin typeface="Roboto Condensed Light" pitchFamily="2" charset="0"/>
              </a:rPr>
              <a:t>наявності</a:t>
            </a:r>
            <a:r>
              <a:rPr lang="ru-RU" sz="1800" dirty="0">
                <a:latin typeface="Roboto Condensed Light" pitchFamily="2" charset="0"/>
              </a:rPr>
              <a:t> </a:t>
            </a:r>
            <a:r>
              <a:rPr lang="ru-RU" sz="1800" dirty="0" err="1">
                <a:latin typeface="Roboto Condensed Light" pitchFamily="2" charset="0"/>
              </a:rPr>
              <a:t>згоди</a:t>
            </a:r>
            <a:r>
              <a:rPr lang="ru-RU" sz="1800" dirty="0">
                <a:latin typeface="Roboto Condensed Light" pitchFamily="2" charset="0"/>
              </a:rPr>
              <a:t> </a:t>
            </a:r>
            <a:r>
              <a:rPr lang="ru-RU" sz="1800" dirty="0" err="1">
                <a:latin typeface="Roboto Condensed Light" pitchFamily="2" charset="0"/>
              </a:rPr>
              <a:t>іпотекодавця</a:t>
            </a:r>
            <a:r>
              <a:rPr lang="ru-RU" sz="1800" dirty="0">
                <a:latin typeface="Roboto Condensed Light" pitchFamily="2" charset="0"/>
              </a:rPr>
              <a:t>, а </a:t>
            </a:r>
            <a:r>
              <a:rPr lang="ru-RU" sz="1800" dirty="0" err="1">
                <a:latin typeface="Roboto Condensed Light" pitchFamily="2" charset="0"/>
              </a:rPr>
              <a:t>від</a:t>
            </a:r>
            <a:r>
              <a:rPr lang="ru-RU" sz="1800" dirty="0">
                <a:latin typeface="Roboto Condensed Light" pitchFamily="2" charset="0"/>
              </a:rPr>
              <a:t> </a:t>
            </a:r>
            <a:r>
              <a:rPr lang="ru-RU" sz="1800" dirty="0" err="1">
                <a:latin typeface="Roboto Condensed Light" pitchFamily="2" charset="0"/>
              </a:rPr>
              <a:t>наявності</a:t>
            </a:r>
            <a:r>
              <a:rPr lang="ru-RU" sz="1800" dirty="0">
                <a:latin typeface="Roboto Condensed Light" pitchFamily="2" charset="0"/>
              </a:rPr>
              <a:t> факту </a:t>
            </a:r>
            <a:r>
              <a:rPr lang="ru-RU" sz="1800" dirty="0" err="1">
                <a:latin typeface="Roboto Condensed Light" pitchFamily="2" charset="0"/>
              </a:rPr>
              <a:t>невиконання</a:t>
            </a:r>
            <a:r>
              <a:rPr lang="ru-RU" sz="1800" dirty="0">
                <a:latin typeface="Roboto Condensed Light" pitchFamily="2" charset="0"/>
              </a:rPr>
              <a:t> </a:t>
            </a:r>
            <a:r>
              <a:rPr lang="ru-RU" sz="1800" dirty="0" err="1">
                <a:latin typeface="Roboto Condensed Light" pitchFamily="2" charset="0"/>
              </a:rPr>
              <a:t>боржником</a:t>
            </a:r>
            <a:r>
              <a:rPr lang="ru-RU" sz="1800" dirty="0">
                <a:latin typeface="Roboto Condensed Light" pitchFamily="2" charset="0"/>
              </a:rPr>
              <a:t> умов кредитного договору.</a:t>
            </a:r>
            <a:br>
              <a:rPr lang="ru-RU" sz="1800" dirty="0">
                <a:latin typeface="Roboto Condensed Light" pitchFamily="2" charset="0"/>
              </a:rPr>
            </a:br>
            <a:br>
              <a:rPr lang="ru-RU" sz="1800" dirty="0">
                <a:latin typeface="Roboto Condensed Light" pitchFamily="2" charset="0"/>
              </a:rPr>
            </a:br>
            <a:r>
              <a:rPr lang="ru-RU" sz="1800" dirty="0" err="1">
                <a:latin typeface="Roboto Condensed Light" pitchFamily="2" charset="0"/>
              </a:rPr>
              <a:t>Водночас</a:t>
            </a:r>
            <a:r>
              <a:rPr lang="ru-RU" sz="1800" dirty="0">
                <a:latin typeface="Roboto Condensed Light" pitchFamily="2" charset="0"/>
              </a:rPr>
              <a:t> Закон № 1304-VII </a:t>
            </a:r>
            <a:r>
              <a:rPr lang="ru-RU" sz="1800" dirty="0" err="1">
                <a:latin typeface="Roboto Condensed Light" pitchFamily="2" charset="0"/>
              </a:rPr>
              <a:t>ввів</a:t>
            </a:r>
            <a:r>
              <a:rPr lang="ru-RU" sz="1800" dirty="0">
                <a:latin typeface="Roboto Condensed Light" pitchFamily="2" charset="0"/>
              </a:rPr>
              <a:t> </a:t>
            </a:r>
            <a:r>
              <a:rPr lang="ru-RU" sz="1800" dirty="0" err="1">
                <a:latin typeface="Roboto Condensed Light" pitchFamily="2" charset="0"/>
              </a:rPr>
              <a:t>тимчасовий</a:t>
            </a:r>
            <a:r>
              <a:rPr lang="ru-RU" sz="1800" dirty="0">
                <a:latin typeface="Roboto Condensed Light" pitchFamily="2" charset="0"/>
              </a:rPr>
              <a:t> </a:t>
            </a:r>
            <a:r>
              <a:rPr lang="ru-RU" sz="1800" dirty="0" err="1">
                <a:latin typeface="Roboto Condensed Light" pitchFamily="2" charset="0"/>
              </a:rPr>
              <a:t>мораторій</a:t>
            </a:r>
            <a:r>
              <a:rPr lang="ru-RU" sz="1800" dirty="0">
                <a:latin typeface="Roboto Condensed Light" pitchFamily="2" charset="0"/>
              </a:rPr>
              <a:t> на право </a:t>
            </a:r>
            <a:r>
              <a:rPr lang="ru-RU" sz="1800" dirty="0" err="1">
                <a:latin typeface="Roboto Condensed Light" pitchFamily="2" charset="0"/>
              </a:rPr>
              <a:t>іпотекодержателя</a:t>
            </a:r>
            <a:r>
              <a:rPr lang="ru-RU" sz="1800" dirty="0">
                <a:latin typeface="Roboto Condensed Light" pitchFamily="2" charset="0"/>
              </a:rPr>
              <a:t> </a:t>
            </a:r>
            <a:r>
              <a:rPr lang="ru-RU" sz="1800" dirty="0" err="1">
                <a:latin typeface="Roboto Condensed Light" pitchFamily="2" charset="0"/>
              </a:rPr>
              <a:t>відчужувати</a:t>
            </a:r>
            <a:r>
              <a:rPr lang="ru-RU" sz="1800" dirty="0">
                <a:latin typeface="Roboto Condensed Light" pitchFamily="2" charset="0"/>
              </a:rPr>
              <a:t> </a:t>
            </a:r>
            <a:r>
              <a:rPr lang="ru-RU" sz="1800" dirty="0" err="1">
                <a:latin typeface="Roboto Condensed Light" pitchFamily="2" charset="0"/>
              </a:rPr>
              <a:t>майно</a:t>
            </a:r>
            <a:r>
              <a:rPr lang="ru-RU" sz="1800" dirty="0">
                <a:latin typeface="Roboto Condensed Light" pitchFamily="2" charset="0"/>
              </a:rPr>
              <a:t> </a:t>
            </a:r>
            <a:r>
              <a:rPr lang="ru-RU" sz="1800" dirty="0" err="1">
                <a:latin typeface="Roboto Condensed Light" pitchFamily="2" charset="0"/>
              </a:rPr>
              <a:t>іпотекодавця</a:t>
            </a:r>
            <a:r>
              <a:rPr lang="ru-RU" sz="1800" dirty="0">
                <a:latin typeface="Roboto Condensed Light" pitchFamily="2" charset="0"/>
              </a:rPr>
              <a:t> без </a:t>
            </a:r>
            <a:r>
              <a:rPr lang="ru-RU" sz="1800" dirty="0" err="1">
                <a:latin typeface="Roboto Condensed Light" pitchFamily="2" charset="0"/>
              </a:rPr>
              <a:t>згоди</a:t>
            </a:r>
            <a:r>
              <a:rPr lang="ru-RU" sz="1800" dirty="0">
                <a:latin typeface="Roboto Condensed Light" pitchFamily="2" charset="0"/>
              </a:rPr>
              <a:t> </a:t>
            </a:r>
            <a:r>
              <a:rPr lang="ru-RU" sz="1800" dirty="0" err="1">
                <a:latin typeface="Roboto Condensed Light" pitchFamily="2" charset="0"/>
              </a:rPr>
              <a:t>останнього</a:t>
            </a:r>
            <a:r>
              <a:rPr lang="ru-RU" sz="1800" dirty="0">
                <a:latin typeface="Roboto Condensed Light" pitchFamily="2" charset="0"/>
              </a:rPr>
              <a:t> на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відчуження</a:t>
            </a:r>
            <a:r>
              <a:rPr lang="ru-RU" sz="1800" dirty="0">
                <a:latin typeface="Roboto Condensed Light" pitchFamily="2" charset="0"/>
              </a:rPr>
              <a:t>. З </a:t>
            </a:r>
            <a:r>
              <a:rPr lang="ru-RU" sz="1800" dirty="0" err="1">
                <a:latin typeface="Roboto Condensed Light" pitchFamily="2" charset="0"/>
              </a:rPr>
              <a:t>огляду</a:t>
            </a:r>
            <a:r>
              <a:rPr lang="ru-RU" sz="1800" dirty="0">
                <a:latin typeface="Roboto Condensed Light" pitchFamily="2" charset="0"/>
              </a:rPr>
              <a:t> на </a:t>
            </a:r>
            <a:r>
              <a:rPr lang="ru-RU" sz="1800" dirty="0" err="1">
                <a:latin typeface="Roboto Condensed Light" pitchFamily="2" charset="0"/>
              </a:rPr>
              <a:t>викладене</a:t>
            </a:r>
            <a:r>
              <a:rPr lang="ru-RU" sz="1800" dirty="0">
                <a:latin typeface="Roboto Condensed Light" pitchFamily="2" charset="0"/>
              </a:rPr>
              <a:t>, Велика Палата Верховного Суду </a:t>
            </a:r>
            <a:r>
              <a:rPr lang="ru-RU" sz="1800" dirty="0" err="1">
                <a:latin typeface="Roboto Condensed Light" pitchFamily="2" charset="0"/>
              </a:rPr>
              <a:t>погоджується</a:t>
            </a:r>
            <a:r>
              <a:rPr lang="ru-RU" sz="1800" dirty="0">
                <a:latin typeface="Roboto Condensed Light" pitchFamily="2" charset="0"/>
              </a:rPr>
              <a:t> з </a:t>
            </a:r>
            <a:r>
              <a:rPr lang="ru-RU" sz="1800" dirty="0" err="1">
                <a:latin typeface="Roboto Condensed Light" pitchFamily="2" charset="0"/>
              </a:rPr>
              <a:t>висновком</a:t>
            </a:r>
            <a:r>
              <a:rPr lang="ru-RU" sz="1800" dirty="0">
                <a:latin typeface="Roboto Condensed Light" pitchFamily="2" charset="0"/>
              </a:rPr>
              <a:t> суду </a:t>
            </a:r>
            <a:r>
              <a:rPr lang="ru-RU" sz="1800" dirty="0" err="1">
                <a:latin typeface="Roboto Condensed Light" pitchFamily="2" charset="0"/>
              </a:rPr>
              <a:t>апеляційної</a:t>
            </a:r>
            <a:r>
              <a:rPr lang="ru-RU" sz="1800" dirty="0">
                <a:latin typeface="Roboto Condensed Light" pitchFamily="2" charset="0"/>
              </a:rPr>
              <a:t> </a:t>
            </a:r>
            <a:r>
              <a:rPr lang="ru-RU" sz="1800" dirty="0" err="1">
                <a:latin typeface="Roboto Condensed Light" pitchFamily="2" charset="0"/>
              </a:rPr>
              <a:t>інстанції</a:t>
            </a:r>
            <a:r>
              <a:rPr lang="ru-RU" sz="1800" dirty="0">
                <a:latin typeface="Roboto Condensed Light" pitchFamily="2" charset="0"/>
              </a:rPr>
              <a:t> про те, </a:t>
            </a:r>
            <a:r>
              <a:rPr lang="ru-RU" sz="1800" dirty="0" err="1">
                <a:latin typeface="Roboto Condensed Light" pitchFamily="2" charset="0"/>
              </a:rPr>
              <a:t>що</a:t>
            </a:r>
            <a:r>
              <a:rPr lang="ru-RU" sz="1800" dirty="0">
                <a:latin typeface="Roboto Condensed Light" pitchFamily="2" charset="0"/>
              </a:rPr>
              <a:t> квартира </a:t>
            </a:r>
            <a:r>
              <a:rPr lang="ru-RU" sz="1800" dirty="0" err="1">
                <a:latin typeface="Roboto Condensed Light" pitchFamily="2" charset="0"/>
              </a:rPr>
              <a:t>площею</a:t>
            </a:r>
            <a:r>
              <a:rPr lang="ru-RU" sz="1800" dirty="0">
                <a:latin typeface="Roboto Condensed Light" pitchFamily="2" charset="0"/>
              </a:rPr>
              <a:t> 37,10 кв. м за адресою: АДРЕСА_1 , яка </a:t>
            </a:r>
            <a:r>
              <a:rPr lang="ru-RU" sz="1800" dirty="0" err="1">
                <a:latin typeface="Roboto Condensed Light" pitchFamily="2" charset="0"/>
              </a:rPr>
              <a:t>використовується</a:t>
            </a:r>
            <a:r>
              <a:rPr lang="ru-RU" sz="1800" dirty="0">
                <a:latin typeface="Roboto Condensed Light" pitchFamily="2" charset="0"/>
              </a:rPr>
              <a:t> </a:t>
            </a:r>
            <a:r>
              <a:rPr lang="ru-RU" sz="1800" dirty="0" err="1">
                <a:latin typeface="Roboto Condensed Light" pitchFamily="2" charset="0"/>
              </a:rPr>
              <a:t>позивачем</a:t>
            </a:r>
            <a:r>
              <a:rPr lang="ru-RU" sz="1800" dirty="0">
                <a:latin typeface="Roboto Condensed Light" pitchFamily="2" charset="0"/>
              </a:rPr>
              <a:t> як </a:t>
            </a:r>
            <a:r>
              <a:rPr lang="ru-RU" sz="1800" dirty="0" err="1">
                <a:latin typeface="Roboto Condensed Light" pitchFamily="2" charset="0"/>
              </a:rPr>
              <a:t>місце</a:t>
            </a:r>
            <a:r>
              <a:rPr lang="ru-RU" sz="1800" dirty="0">
                <a:latin typeface="Roboto Condensed Light" pitchFamily="2" charset="0"/>
              </a:rPr>
              <a:t> </a:t>
            </a:r>
            <a:r>
              <a:rPr lang="ru-RU" sz="1800" dirty="0" err="1">
                <a:latin typeface="Roboto Condensed Light" pitchFamily="2" charset="0"/>
              </a:rPr>
              <a:t>постійного</a:t>
            </a:r>
            <a:r>
              <a:rPr lang="ru-RU" sz="1800" dirty="0">
                <a:latin typeface="Roboto Condensed Light" pitchFamily="2" charset="0"/>
              </a:rPr>
              <a:t> </a:t>
            </a:r>
            <a:r>
              <a:rPr lang="ru-RU" sz="1800" dirty="0" err="1">
                <a:latin typeface="Roboto Condensed Light" pitchFamily="2" charset="0"/>
              </a:rPr>
              <a:t>проживання</a:t>
            </a:r>
            <a:r>
              <a:rPr lang="ru-RU" sz="1800" dirty="0">
                <a:latin typeface="Roboto Condensed Light" pitchFamily="2" charset="0"/>
              </a:rPr>
              <a:t>, не </a:t>
            </a:r>
            <a:r>
              <a:rPr lang="ru-RU" sz="1800" dirty="0" err="1">
                <a:latin typeface="Roboto Condensed Light" pitchFamily="2" charset="0"/>
              </a:rPr>
              <a:t>може</a:t>
            </a:r>
            <a:r>
              <a:rPr lang="ru-RU" sz="1800" dirty="0">
                <a:latin typeface="Roboto Condensed Light" pitchFamily="2" charset="0"/>
              </a:rPr>
              <a:t> бути </a:t>
            </a:r>
            <a:r>
              <a:rPr lang="ru-RU" sz="1800" dirty="0" err="1">
                <a:latin typeface="Roboto Condensed Light" pitchFamily="2" charset="0"/>
              </a:rPr>
              <a:t>примусово</a:t>
            </a:r>
            <a:r>
              <a:rPr lang="ru-RU" sz="1800" dirty="0">
                <a:latin typeface="Roboto Condensed Light" pitchFamily="2" charset="0"/>
              </a:rPr>
              <a:t> </a:t>
            </a:r>
            <a:r>
              <a:rPr lang="ru-RU" sz="1800" dirty="0" err="1">
                <a:latin typeface="Roboto Condensed Light" pitchFamily="2" charset="0"/>
              </a:rPr>
              <a:t>стягнута</a:t>
            </a:r>
            <a:r>
              <a:rPr lang="ru-RU" sz="1800" dirty="0">
                <a:latin typeface="Roboto Condensed Light" pitchFamily="2" charset="0"/>
              </a:rPr>
              <a:t> на </a:t>
            </a:r>
            <a:r>
              <a:rPr lang="ru-RU" sz="1800" dirty="0" err="1">
                <a:latin typeface="Roboto Condensed Light" pitchFamily="2" charset="0"/>
              </a:rPr>
              <a:t>підставі</a:t>
            </a:r>
            <a:r>
              <a:rPr lang="ru-RU" sz="1800" dirty="0">
                <a:latin typeface="Roboto Condensed Light" pitchFamily="2" charset="0"/>
              </a:rPr>
              <a:t> </a:t>
            </a:r>
            <a:r>
              <a:rPr lang="ru-RU" sz="1800" dirty="0" err="1">
                <a:latin typeface="Roboto Condensed Light" pitchFamily="2" charset="0"/>
              </a:rPr>
              <a:t>дії</a:t>
            </a:r>
            <a:r>
              <a:rPr lang="ru-RU" sz="1800" dirty="0">
                <a:latin typeface="Roboto Condensed Light" pitchFamily="2" charset="0"/>
              </a:rPr>
              <a:t> Закону № 1304-VII, у тому </a:t>
            </a:r>
            <a:r>
              <a:rPr lang="ru-RU" sz="1800" dirty="0" err="1">
                <a:latin typeface="Roboto Condensed Light" pitchFamily="2" charset="0"/>
              </a:rPr>
              <a:t>числі</a:t>
            </a:r>
            <a:r>
              <a:rPr lang="ru-RU" sz="1800" dirty="0">
                <a:latin typeface="Roboto Condensed Light" pitchFamily="2" charset="0"/>
              </a:rPr>
              <a:t> і шляхом </a:t>
            </a:r>
            <a:r>
              <a:rPr lang="ru-RU" sz="1800" dirty="0" err="1">
                <a:latin typeface="Roboto Condensed Light" pitchFamily="2" charset="0"/>
              </a:rPr>
              <a:t>реєстрації</a:t>
            </a:r>
            <a:r>
              <a:rPr lang="ru-RU" sz="1800" dirty="0">
                <a:latin typeface="Roboto Condensed Light" pitchFamily="2" charset="0"/>
              </a:rPr>
              <a:t> права </a:t>
            </a:r>
            <a:r>
              <a:rPr lang="ru-RU" sz="1800" dirty="0" err="1">
                <a:latin typeface="Roboto Condensed Light" pitchFamily="2" charset="0"/>
              </a:rPr>
              <a:t>власності</a:t>
            </a:r>
            <a:r>
              <a:rPr lang="ru-RU" sz="1800" dirty="0">
                <a:latin typeface="Roboto Condensed Light" pitchFamily="2" charset="0"/>
              </a:rPr>
              <a:t> за АТ «КБ «</a:t>
            </a:r>
            <a:r>
              <a:rPr lang="ru-RU" sz="1800" dirty="0" err="1">
                <a:latin typeface="Roboto Condensed Light" pitchFamily="2" charset="0"/>
              </a:rPr>
              <a:t>Приватбанк</a:t>
            </a:r>
            <a:r>
              <a:rPr lang="ru-RU" sz="1800" dirty="0">
                <a:latin typeface="Roboto Condensed Light" pitchFamily="2" charset="0"/>
              </a:rPr>
              <a:t>» як </a:t>
            </a:r>
            <a:r>
              <a:rPr lang="ru-RU" sz="1800" dirty="0" err="1">
                <a:latin typeface="Roboto Condensed Light" pitchFamily="2" charset="0"/>
              </a:rPr>
              <a:t>забезпечення</a:t>
            </a:r>
            <a:r>
              <a:rPr lang="ru-RU" sz="1800" dirty="0">
                <a:latin typeface="Roboto Condensed Light" pitchFamily="2" charset="0"/>
              </a:rPr>
              <a:t> </a:t>
            </a:r>
            <a:r>
              <a:rPr lang="ru-RU" sz="1800" dirty="0" err="1">
                <a:latin typeface="Roboto Condensed Light" pitchFamily="2" charset="0"/>
              </a:rPr>
              <a:t>виконання</a:t>
            </a:r>
            <a:r>
              <a:rPr lang="ru-RU" sz="1800" dirty="0">
                <a:latin typeface="Roboto Condensed Light" pitchFamily="2" charset="0"/>
              </a:rPr>
              <a:t> ОСОБА_1 умов кредитного договору </a:t>
            </a:r>
            <a:r>
              <a:rPr lang="ru-RU" sz="1800" dirty="0" err="1">
                <a:latin typeface="Roboto Condensed Light" pitchFamily="2" charset="0"/>
              </a:rPr>
              <a:t>від</a:t>
            </a:r>
            <a:r>
              <a:rPr lang="ru-RU" sz="1800" dirty="0">
                <a:latin typeface="Roboto Condensed Light" pitchFamily="2" charset="0"/>
              </a:rPr>
              <a:t> 23 </a:t>
            </a:r>
            <a:r>
              <a:rPr lang="ru-RU" sz="1800" dirty="0" err="1">
                <a:latin typeface="Roboto Condensed Light" pitchFamily="2" charset="0"/>
              </a:rPr>
              <a:t>квітня</a:t>
            </a:r>
            <a:r>
              <a:rPr lang="ru-RU" sz="1800" dirty="0">
                <a:latin typeface="Roboto Condensed Light" pitchFamily="2" charset="0"/>
              </a:rPr>
              <a:t> 2008 року, </a:t>
            </a:r>
            <a:r>
              <a:rPr lang="ru-RU" sz="1800" dirty="0" err="1">
                <a:latin typeface="Roboto Condensed Light" pitchFamily="2" charset="0"/>
              </a:rPr>
              <a:t>укладеного</a:t>
            </a:r>
            <a:r>
              <a:rPr lang="ru-RU" sz="1800" dirty="0">
                <a:latin typeface="Roboto Condensed Light" pitchFamily="2" charset="0"/>
              </a:rPr>
              <a:t> в </a:t>
            </a:r>
            <a:r>
              <a:rPr lang="ru-RU" sz="1800" dirty="0" err="1">
                <a:latin typeface="Roboto Condensed Light" pitchFamily="2" charset="0"/>
              </a:rPr>
              <a:t>іноземній</a:t>
            </a:r>
            <a:r>
              <a:rPr lang="ru-RU" sz="1800" dirty="0">
                <a:latin typeface="Roboto Condensed Light" pitchFamily="2" charset="0"/>
              </a:rPr>
              <a:t> </a:t>
            </a:r>
            <a:r>
              <a:rPr lang="ru-RU" sz="1800" dirty="0" err="1">
                <a:latin typeface="Roboto Condensed Light" pitchFamily="2" charset="0"/>
              </a:rPr>
              <a:t>валюті</a:t>
            </a:r>
            <a:r>
              <a:rPr lang="ru-RU" sz="1800" dirty="0">
                <a:latin typeface="Roboto Condensed Light" pitchFamily="2" charset="0"/>
              </a:rPr>
              <a:t>. </a:t>
            </a:r>
            <a:r>
              <a:rPr lang="ru-RU" sz="1800" dirty="0" err="1">
                <a:latin typeface="Roboto Condensed Light" pitchFamily="2" charset="0"/>
              </a:rPr>
              <a:t>Отже</a:t>
            </a:r>
            <a:r>
              <a:rPr lang="ru-RU" sz="1800" dirty="0">
                <a:latin typeface="Roboto Condensed Light" pitchFamily="2" charset="0"/>
              </a:rPr>
              <a:t>, у </a:t>
            </a:r>
            <a:r>
              <a:rPr lang="ru-RU" sz="1800" dirty="0" err="1">
                <a:latin typeface="Roboto Condensed Light" pitchFamily="2" charset="0"/>
              </a:rPr>
              <a:t>нотаріуса</a:t>
            </a:r>
            <a:r>
              <a:rPr lang="ru-RU" sz="1800" dirty="0">
                <a:latin typeface="Roboto Condensed Light" pitchFamily="2" charset="0"/>
              </a:rPr>
              <a:t> </a:t>
            </a:r>
            <a:r>
              <a:rPr lang="ru-RU" sz="1800" dirty="0" err="1">
                <a:latin typeface="Roboto Condensed Light" pitchFamily="2" charset="0"/>
              </a:rPr>
              <a:t>були</a:t>
            </a:r>
            <a:r>
              <a:rPr lang="ru-RU" sz="1800" dirty="0">
                <a:latin typeface="Roboto Condensed Light" pitchFamily="2" charset="0"/>
              </a:rPr>
              <a:t> </a:t>
            </a:r>
            <a:r>
              <a:rPr lang="ru-RU" sz="1800" dirty="0" err="1">
                <a:latin typeface="Roboto Condensed Light" pitchFamily="2" charset="0"/>
              </a:rPr>
              <a:t>наявні</a:t>
            </a:r>
            <a:r>
              <a:rPr lang="ru-RU" sz="1800" dirty="0">
                <a:latin typeface="Roboto Condensed Light" pitchFamily="2" charset="0"/>
              </a:rPr>
              <a:t> </a:t>
            </a:r>
            <a:r>
              <a:rPr lang="ru-RU" sz="1800" dirty="0" err="1">
                <a:latin typeface="Roboto Condensed Light" pitchFamily="2" charset="0"/>
              </a:rPr>
              <a:t>підстави</a:t>
            </a:r>
            <a:r>
              <a:rPr lang="ru-RU" sz="1800" dirty="0">
                <a:latin typeface="Roboto Condensed Light" pitchFamily="2" charset="0"/>
              </a:rPr>
              <a:t> для </a:t>
            </a:r>
            <a:r>
              <a:rPr lang="ru-RU" sz="1800" dirty="0" err="1">
                <a:latin typeface="Roboto Condensed Light" pitchFamily="2" charset="0"/>
              </a:rPr>
              <a:t>відмови</a:t>
            </a:r>
            <a:r>
              <a:rPr lang="ru-RU" sz="1800" dirty="0">
                <a:latin typeface="Roboto Condensed Light" pitchFamily="2" charset="0"/>
              </a:rPr>
              <a:t> у </a:t>
            </a:r>
            <a:r>
              <a:rPr lang="ru-RU" sz="1800" dirty="0" err="1">
                <a:latin typeface="Roboto Condensed Light" pitchFamily="2" charset="0"/>
              </a:rPr>
              <a:t>проведенні</a:t>
            </a:r>
            <a:r>
              <a:rPr lang="ru-RU" sz="1800" dirty="0">
                <a:latin typeface="Roboto Condensed Light" pitchFamily="2" charset="0"/>
              </a:rPr>
              <a:t> </a:t>
            </a:r>
            <a:r>
              <a:rPr lang="ru-RU" sz="1800" dirty="0" err="1">
                <a:latin typeface="Roboto Condensed Light" pitchFamily="2" charset="0"/>
              </a:rPr>
              <a:t>державної</a:t>
            </a:r>
            <a:r>
              <a:rPr lang="ru-RU" sz="1800" dirty="0">
                <a:latin typeface="Roboto Condensed Light" pitchFamily="2" charset="0"/>
              </a:rPr>
              <a:t> </a:t>
            </a:r>
            <a:r>
              <a:rPr lang="ru-RU" sz="1800" dirty="0" err="1">
                <a:latin typeface="Roboto Condensed Light" pitchFamily="2" charset="0"/>
              </a:rPr>
              <a:t>реєстрації</a:t>
            </a:r>
            <a:r>
              <a:rPr lang="ru-RU" sz="1800" dirty="0">
                <a:latin typeface="Roboto Condensed Light" pitchFamily="2" charset="0"/>
              </a:rPr>
              <a:t> права </a:t>
            </a:r>
            <a:r>
              <a:rPr lang="ru-RU" sz="1800" dirty="0" err="1">
                <a:latin typeface="Roboto Condensed Light" pitchFamily="2" charset="0"/>
              </a:rPr>
              <a:t>власності</a:t>
            </a:r>
            <a:r>
              <a:rPr lang="ru-RU" sz="1800" dirty="0">
                <a:latin typeface="Roboto Condensed Light" pitchFamily="2" charset="0"/>
              </a:rPr>
              <a:t> на </a:t>
            </a:r>
            <a:r>
              <a:rPr lang="ru-RU" sz="1800" dirty="0" err="1">
                <a:latin typeface="Roboto Condensed Light" pitchFamily="2" charset="0"/>
              </a:rPr>
              <a:t>вказану</a:t>
            </a:r>
            <a:r>
              <a:rPr lang="ru-RU" sz="1800" dirty="0">
                <a:latin typeface="Roboto Condensed Light" pitchFamily="2" charset="0"/>
              </a:rPr>
              <a:t> квартиру за АТ «КБ «</a:t>
            </a:r>
            <a:r>
              <a:rPr lang="ru-RU" sz="1800" dirty="0" err="1">
                <a:latin typeface="Roboto Condensed Light" pitchFamily="2" charset="0"/>
              </a:rPr>
              <a:t>Приватбанк</a:t>
            </a:r>
            <a:r>
              <a:rPr lang="ru-RU" sz="1800" dirty="0">
                <a:latin typeface="Roboto Condensed Light" pitchFamily="2" charset="0"/>
              </a:rPr>
              <a:t>». </a:t>
            </a:r>
            <a:r>
              <a:rPr lang="ru-RU" sz="1800" dirty="0" err="1">
                <a:latin typeface="Roboto Condensed Light" pitchFamily="2" charset="0"/>
              </a:rPr>
              <a:t>Аналогічний</a:t>
            </a:r>
            <a:r>
              <a:rPr lang="ru-RU" sz="1800" dirty="0">
                <a:latin typeface="Roboto Condensed Light" pitchFamily="2" charset="0"/>
              </a:rPr>
              <a:t> </a:t>
            </a:r>
            <a:r>
              <a:rPr lang="ru-RU" sz="1800" dirty="0" err="1">
                <a:latin typeface="Roboto Condensed Light" pitchFamily="2" charset="0"/>
              </a:rPr>
              <a:t>висновок</a:t>
            </a:r>
            <a:r>
              <a:rPr lang="ru-RU" sz="1800" dirty="0">
                <a:latin typeface="Roboto Condensed Light" pitchFamily="2" charset="0"/>
              </a:rPr>
              <a:t> </a:t>
            </a:r>
            <a:r>
              <a:rPr lang="ru-RU" sz="1800" dirty="0" err="1">
                <a:latin typeface="Roboto Condensed Light" pitchFamily="2" charset="0"/>
              </a:rPr>
              <a:t>щодо</a:t>
            </a:r>
            <a:r>
              <a:rPr lang="ru-RU" sz="1800" dirty="0">
                <a:latin typeface="Roboto Condensed Light" pitchFamily="2" charset="0"/>
              </a:rPr>
              <a:t> </a:t>
            </a:r>
            <a:r>
              <a:rPr lang="ru-RU" sz="1800" dirty="0" err="1">
                <a:latin typeface="Roboto Condensed Light" pitchFamily="2" charset="0"/>
              </a:rPr>
              <a:t>застосування</a:t>
            </a:r>
            <a:r>
              <a:rPr lang="ru-RU" sz="1800" dirty="0">
                <a:latin typeface="Roboto Condensed Light" pitchFamily="2" charset="0"/>
              </a:rPr>
              <a:t> </a:t>
            </a:r>
            <a:r>
              <a:rPr lang="ru-RU" sz="1800" dirty="0" err="1">
                <a:latin typeface="Roboto Condensed Light" pitchFamily="2" charset="0"/>
              </a:rPr>
              <a:t>положень</a:t>
            </a:r>
            <a:r>
              <a:rPr lang="ru-RU" sz="1800" dirty="0">
                <a:latin typeface="Roboto Condensed Light" pitchFamily="2" charset="0"/>
              </a:rPr>
              <a:t> Закону № 1304-VII </a:t>
            </a:r>
            <a:r>
              <a:rPr lang="ru-RU" sz="1800" dirty="0" err="1">
                <a:latin typeface="Roboto Condensed Light" pitchFamily="2" charset="0"/>
              </a:rPr>
              <a:t>міститься</a:t>
            </a:r>
            <a:r>
              <a:rPr lang="ru-RU" sz="1800" dirty="0">
                <a:latin typeface="Roboto Condensed Light" pitchFamily="2" charset="0"/>
              </a:rPr>
              <a:t> у </a:t>
            </a:r>
            <a:r>
              <a:rPr lang="ru-RU" sz="1800" dirty="0" err="1">
                <a:latin typeface="Roboto Condensed Light" pitchFamily="2" charset="0"/>
              </a:rPr>
              <a:t>постанові</a:t>
            </a:r>
            <a:r>
              <a:rPr lang="ru-RU" sz="1800" dirty="0">
                <a:latin typeface="Roboto Condensed Light" pitchFamily="2" charset="0"/>
              </a:rPr>
              <a:t> </a:t>
            </a:r>
            <a:r>
              <a:rPr lang="ru-RU" sz="1800" dirty="0" err="1">
                <a:latin typeface="Roboto Condensed Light" pitchFamily="2" charset="0"/>
              </a:rPr>
              <a:t>Великої</a:t>
            </a:r>
            <a:r>
              <a:rPr lang="ru-RU" sz="1800" dirty="0">
                <a:latin typeface="Roboto Condensed Light" pitchFamily="2" charset="0"/>
              </a:rPr>
              <a:t> </a:t>
            </a:r>
            <a:r>
              <a:rPr lang="ru-RU" sz="1800" dirty="0" err="1">
                <a:latin typeface="Roboto Condensed Light" pitchFamily="2" charset="0"/>
              </a:rPr>
              <a:t>Палати</a:t>
            </a:r>
            <a:r>
              <a:rPr lang="ru-RU" sz="1800" dirty="0">
                <a:latin typeface="Roboto Condensed Light" pitchFamily="2" charset="0"/>
              </a:rPr>
              <a:t> Верховного Суду </a:t>
            </a:r>
            <a:r>
              <a:rPr lang="ru-RU" sz="1800" dirty="0" err="1">
                <a:latin typeface="Roboto Condensed Light" pitchFamily="2" charset="0"/>
              </a:rPr>
              <a:t>від</a:t>
            </a:r>
            <a:r>
              <a:rPr lang="ru-RU" sz="1800" dirty="0">
                <a:latin typeface="Roboto Condensed Light" pitchFamily="2" charset="0"/>
              </a:rPr>
              <a:t> 20 листопада 2019 року у </a:t>
            </a:r>
            <a:r>
              <a:rPr lang="ru-RU" sz="1800" dirty="0" err="1">
                <a:latin typeface="Roboto Condensed Light" pitchFamily="2" charset="0"/>
              </a:rPr>
              <a:t>справі</a:t>
            </a:r>
            <a:r>
              <a:rPr lang="ru-RU" sz="1800" dirty="0">
                <a:latin typeface="Roboto Condensed Light" pitchFamily="2" charset="0"/>
              </a:rPr>
              <a:t> № 802/1340/18-а. </a:t>
            </a:r>
            <a:r>
              <a:rPr lang="ru-RU" sz="1800" dirty="0" err="1">
                <a:latin typeface="Roboto Condensed Light" pitchFamily="2" charset="0"/>
              </a:rPr>
              <a:t>Підстави</a:t>
            </a:r>
            <a:r>
              <a:rPr lang="ru-RU" sz="1800" dirty="0">
                <a:latin typeface="Roboto Condensed Light" pitchFamily="2" charset="0"/>
              </a:rPr>
              <a:t> для </a:t>
            </a:r>
            <a:r>
              <a:rPr lang="ru-RU" sz="1800" dirty="0" err="1">
                <a:latin typeface="Roboto Condensed Light" pitchFamily="2" charset="0"/>
              </a:rPr>
              <a:t>відступу</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a:t>
            </a:r>
            <a:r>
              <a:rPr lang="ru-RU" sz="1800" dirty="0" err="1">
                <a:latin typeface="Roboto Condensed Light" pitchFamily="2" charset="0"/>
              </a:rPr>
              <a:t>цього</a:t>
            </a:r>
            <a:r>
              <a:rPr lang="ru-RU" sz="1800" dirty="0">
                <a:latin typeface="Roboto Condensed Light" pitchFamily="2" charset="0"/>
              </a:rPr>
              <a:t> </a:t>
            </a:r>
            <a:r>
              <a:rPr lang="ru-RU" sz="1800" dirty="0" err="1">
                <a:latin typeface="Roboto Condensed Light" pitchFamily="2" charset="0"/>
              </a:rPr>
              <a:t>висновку</a:t>
            </a:r>
            <a:r>
              <a:rPr lang="ru-RU" sz="1800" dirty="0">
                <a:latin typeface="Roboto Condensed Light" pitchFamily="2" charset="0"/>
              </a:rPr>
              <a:t> </a:t>
            </a:r>
            <a:r>
              <a:rPr lang="ru-RU" sz="1800" dirty="0" err="1">
                <a:latin typeface="Roboto Condensed Light" pitchFamily="2" charset="0"/>
              </a:rPr>
              <a:t>відсутні</a:t>
            </a:r>
            <a:r>
              <a:rPr lang="ru-RU" sz="1800" dirty="0">
                <a:latin typeface="Roboto Condensed Light" pitchFamily="2" charset="0"/>
              </a:rPr>
              <a:t>.</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452448"/>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19 </a:t>
            </a:r>
            <a:r>
              <a:rPr lang="ru-RU" dirty="0" err="1">
                <a:solidFill>
                  <a:schemeClr val="bg1"/>
                </a:solidFill>
                <a:latin typeface="Roboto Condensed Light" pitchFamily="2" charset="0"/>
              </a:rPr>
              <a:t>травня</a:t>
            </a:r>
            <a:r>
              <a:rPr lang="ru-RU" dirty="0">
                <a:solidFill>
                  <a:schemeClr val="bg1"/>
                </a:solidFill>
                <a:latin typeface="Roboto Condensed Light" pitchFamily="2" charset="0"/>
              </a:rPr>
              <a:t> 2020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644/3116/18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14-45цс20) </a:t>
            </a:r>
          </a:p>
        </p:txBody>
      </p:sp>
      <p:sp>
        <p:nvSpPr>
          <p:cNvPr id="5" name="Rectangle 4"/>
          <p:cNvSpPr>
            <a:spLocks noChangeArrowheads="1"/>
          </p:cNvSpPr>
          <p:nvPr/>
        </p:nvSpPr>
        <p:spPr bwMode="auto">
          <a:xfrm>
            <a:off x="1850332" y="1042929"/>
            <a:ext cx="8407616" cy="677108"/>
          </a:xfrm>
          <a:prstGeom prst="rect">
            <a:avLst/>
          </a:prstGeom>
          <a:noFill/>
          <a:ln w="9525">
            <a:noFill/>
            <a:miter lim="800000"/>
            <a:headEnd/>
            <a:tailEnd/>
          </a:ln>
        </p:spPr>
        <p:txBody>
          <a:bodyPr wrap="square">
            <a:spAutoFit/>
          </a:bodyPr>
          <a:lstStyle/>
          <a:p>
            <a:pPr algn="ctr" defTabSz="914400"/>
            <a:r>
              <a:rPr lang="ru-RU" dirty="0" err="1">
                <a:solidFill>
                  <a:schemeClr val="bg1"/>
                </a:solidFill>
                <a:latin typeface="Roboto Condensed Light" panose="02000000000000000000" pitchFamily="2" charset="0"/>
                <a:ea typeface="Roboto Condensed Light" panose="02000000000000000000" pitchFamily="2" charset="0"/>
              </a:rPr>
              <a:t>Застосування</a:t>
            </a:r>
            <a:r>
              <a:rPr lang="ru-RU" dirty="0">
                <a:solidFill>
                  <a:schemeClr val="bg1"/>
                </a:solidFill>
                <a:latin typeface="Roboto Condensed Light" panose="02000000000000000000" pitchFamily="2" charset="0"/>
                <a:ea typeface="Roboto Condensed Light" panose="02000000000000000000" pitchFamily="2" charset="0"/>
              </a:rPr>
              <a:t> Закону </a:t>
            </a:r>
            <a:r>
              <a:rPr lang="ru-RU" dirty="0" err="1">
                <a:solidFill>
                  <a:schemeClr val="bg1"/>
                </a:solidFill>
                <a:latin typeface="Roboto Condensed Light" panose="02000000000000000000" pitchFamily="2" charset="0"/>
                <a:ea typeface="Roboto Condensed Light" panose="02000000000000000000" pitchFamily="2" charset="0"/>
              </a:rPr>
              <a:t>України</a:t>
            </a:r>
            <a:r>
              <a:rPr lang="ru-RU" dirty="0">
                <a:solidFill>
                  <a:schemeClr val="bg1"/>
                </a:solidFill>
                <a:latin typeface="Roboto Condensed Light" panose="02000000000000000000" pitchFamily="2" charset="0"/>
                <a:ea typeface="Roboto Condensed Light" panose="02000000000000000000" pitchFamily="2" charset="0"/>
              </a:rPr>
              <a:t> «Про </a:t>
            </a:r>
            <a:r>
              <a:rPr lang="ru-RU" dirty="0" err="1">
                <a:solidFill>
                  <a:schemeClr val="bg1"/>
                </a:solidFill>
                <a:latin typeface="Roboto Condensed Light" panose="02000000000000000000" pitchFamily="2" charset="0"/>
                <a:ea typeface="Roboto Condensed Light" panose="02000000000000000000" pitchFamily="2" charset="0"/>
              </a:rPr>
              <a:t>мораторій</a:t>
            </a:r>
            <a:r>
              <a:rPr lang="ru-RU" dirty="0">
                <a:solidFill>
                  <a:schemeClr val="bg1"/>
                </a:solidFill>
                <a:latin typeface="Roboto Condensed Light" panose="02000000000000000000" pitchFamily="2" charset="0"/>
                <a:ea typeface="Roboto Condensed Light" panose="02000000000000000000" pitchFamily="2" charset="0"/>
              </a:rPr>
              <a:t> на </a:t>
            </a:r>
            <a:r>
              <a:rPr lang="ru-RU" dirty="0" err="1">
                <a:solidFill>
                  <a:schemeClr val="bg1"/>
                </a:solidFill>
                <a:latin typeface="Roboto Condensed Light" panose="02000000000000000000" pitchFamily="2" charset="0"/>
                <a:ea typeface="Roboto Condensed Light" panose="02000000000000000000" pitchFamily="2" charset="0"/>
              </a:rPr>
              <a:t>стягнення</a:t>
            </a:r>
            <a:r>
              <a:rPr lang="ru-RU" dirty="0">
                <a:solidFill>
                  <a:schemeClr val="bg1"/>
                </a:solidFill>
                <a:latin typeface="Roboto Condensed Light" panose="02000000000000000000" pitchFamily="2" charset="0"/>
                <a:ea typeface="Roboto Condensed Light" panose="02000000000000000000" pitchFamily="2" charset="0"/>
              </a:rPr>
              <a:t> майна </a:t>
            </a:r>
            <a:r>
              <a:rPr lang="ru-RU" dirty="0" err="1">
                <a:solidFill>
                  <a:schemeClr val="bg1"/>
                </a:solidFill>
                <a:latin typeface="Roboto Condensed Light" panose="02000000000000000000" pitchFamily="2" charset="0"/>
                <a:ea typeface="Roboto Condensed Light" panose="02000000000000000000" pitchFamily="2" charset="0"/>
              </a:rPr>
              <a:t>громадян</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України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наданого</a:t>
            </a:r>
            <a:r>
              <a:rPr lang="ru-RU" dirty="0">
                <a:solidFill>
                  <a:schemeClr val="bg1"/>
                </a:solidFill>
                <a:latin typeface="Roboto Condensed Light" panose="02000000000000000000" pitchFamily="2" charset="0"/>
                <a:ea typeface="Roboto Condensed Light" panose="02000000000000000000" pitchFamily="2" charset="0"/>
              </a:rPr>
              <a:t> як </a:t>
            </a:r>
            <a:r>
              <a:rPr lang="ru-RU" dirty="0" err="1">
                <a:solidFill>
                  <a:schemeClr val="bg1"/>
                </a:solidFill>
                <a:latin typeface="Roboto Condensed Light" panose="02000000000000000000" pitchFamily="2" charset="0"/>
                <a:ea typeface="Roboto Condensed Light" panose="02000000000000000000" pitchFamily="2" charset="0"/>
              </a:rPr>
              <a:t>забезпечення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кредитів</a:t>
            </a:r>
            <a:r>
              <a:rPr lang="ru-RU" dirty="0">
                <a:solidFill>
                  <a:schemeClr val="bg1"/>
                </a:solidFill>
                <a:latin typeface="Roboto Condensed Light" panose="02000000000000000000" pitchFamily="2" charset="0"/>
                <a:ea typeface="Roboto Condensed Light" panose="02000000000000000000" pitchFamily="2" charset="0"/>
              </a:rPr>
              <a:t> в </a:t>
            </a:r>
            <a:r>
              <a:rPr lang="ru-RU" dirty="0" err="1">
                <a:solidFill>
                  <a:schemeClr val="bg1"/>
                </a:solidFill>
                <a:latin typeface="Roboto Condensed Light" panose="02000000000000000000" pitchFamily="2" charset="0"/>
                <a:ea typeface="Roboto Condensed Light" panose="02000000000000000000" pitchFamily="2" charset="0"/>
              </a:rPr>
              <a:t>іноземній</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валюті</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325043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519764" y="2362197"/>
            <a:ext cx="9971773" cy="5743577"/>
          </a:xfrm>
        </p:spPr>
        <p:txBody>
          <a:bodyPr/>
          <a:lstStyle/>
          <a:p>
            <a:pPr algn="just"/>
            <a:r>
              <a:rPr lang="ru-RU" sz="1600" dirty="0">
                <a:latin typeface="Roboto Condensed Light" pitchFamily="2" charset="0"/>
              </a:rPr>
              <a:t>«</a:t>
            </a:r>
            <a:r>
              <a:rPr lang="ru-RU" sz="1600" dirty="0" err="1">
                <a:latin typeface="Roboto Condensed Light" pitchFamily="2" charset="0"/>
              </a:rPr>
              <a:t>загальноприйнятим</a:t>
            </a:r>
            <a:r>
              <a:rPr lang="ru-RU" sz="1600" dirty="0">
                <a:latin typeface="Roboto Condensed Light" pitchFamily="2" charset="0"/>
              </a:rPr>
              <a:t> у </a:t>
            </a:r>
            <a:r>
              <a:rPr lang="ru-RU" sz="1600" dirty="0" err="1">
                <a:latin typeface="Roboto Condensed Light" pitchFamily="2" charset="0"/>
              </a:rPr>
              <a:t>світовій</a:t>
            </a:r>
            <a:r>
              <a:rPr lang="ru-RU" sz="1600" dirty="0">
                <a:latin typeface="Roboto Condensed Light" pitchFamily="2" charset="0"/>
              </a:rPr>
              <a:t> </a:t>
            </a:r>
            <a:r>
              <a:rPr lang="ru-RU" sz="1600" dirty="0" err="1">
                <a:latin typeface="Roboto Condensed Light" pitchFamily="2" charset="0"/>
              </a:rPr>
              <a:t>практиці</a:t>
            </a:r>
            <a:r>
              <a:rPr lang="ru-RU" sz="1600" dirty="0">
                <a:latin typeface="Roboto Condensed Light" pitchFamily="2" charset="0"/>
              </a:rPr>
              <a:t> є </a:t>
            </a:r>
            <a:r>
              <a:rPr lang="ru-RU" sz="1600" dirty="0" err="1">
                <a:latin typeface="Roboto Condensed Light" pitchFamily="2" charset="0"/>
              </a:rPr>
              <a:t>застосування</a:t>
            </a:r>
            <a:r>
              <a:rPr lang="ru-RU" sz="1600" dirty="0">
                <a:latin typeface="Roboto Condensed Light" pitchFamily="2" charset="0"/>
              </a:rPr>
              <a:t> </a:t>
            </a:r>
            <a:r>
              <a:rPr lang="ru-RU" sz="1600" dirty="0" err="1">
                <a:latin typeface="Roboto Condensed Light" pitchFamily="2" charset="0"/>
              </a:rPr>
              <a:t>щодо</a:t>
            </a:r>
            <a:r>
              <a:rPr lang="ru-RU" sz="1600" dirty="0">
                <a:latin typeface="Roboto Condensed Light" pitchFamily="2" charset="0"/>
              </a:rPr>
              <a:t> </a:t>
            </a:r>
            <a:r>
              <a:rPr lang="ru-RU" sz="1600" dirty="0" err="1">
                <a:latin typeface="Roboto Condensed Light" pitchFamily="2" charset="0"/>
              </a:rPr>
              <a:t>юридично-значимих</a:t>
            </a:r>
            <a:r>
              <a:rPr lang="ru-RU" sz="1600" dirty="0">
                <a:latin typeface="Roboto Condensed Light" pitchFamily="2" charset="0"/>
              </a:rPr>
              <a:t> </a:t>
            </a:r>
            <a:r>
              <a:rPr lang="ru-RU" sz="1600" dirty="0" err="1">
                <a:latin typeface="Roboto Condensed Light" pitchFamily="2" charset="0"/>
              </a:rPr>
              <a:t>повідомлень</a:t>
            </a:r>
            <a:r>
              <a:rPr lang="ru-RU" sz="1600" dirty="0">
                <a:latin typeface="Roboto Condensed Light" pitchFamily="2" charset="0"/>
              </a:rPr>
              <a:t> принципу «доставки (</a:t>
            </a:r>
            <a:r>
              <a:rPr lang="ru-RU" sz="1600" dirty="0" err="1">
                <a:latin typeface="Roboto Condensed Light" pitchFamily="2" charset="0"/>
              </a:rPr>
              <a:t>одержання</a:t>
            </a:r>
            <a:r>
              <a:rPr lang="ru-RU" sz="1600" dirty="0">
                <a:latin typeface="Roboto Condensed Light" pitchFamily="2" charset="0"/>
              </a:rPr>
              <a:t>)» </a:t>
            </a:r>
            <a:r>
              <a:rPr lang="ru-RU" sz="1600" dirty="0" err="1">
                <a:latin typeface="Roboto Condensed Light" pitchFamily="2" charset="0"/>
              </a:rPr>
              <a:t>повідомлень</a:t>
            </a:r>
            <a:r>
              <a:rPr lang="ru-RU" sz="1600" dirty="0">
                <a:latin typeface="Roboto Condensed Light" pitchFamily="2" charset="0"/>
              </a:rPr>
              <a:t>, </a:t>
            </a:r>
            <a:r>
              <a:rPr lang="ru-RU" sz="1600" dirty="0" err="1">
                <a:latin typeface="Roboto Condensed Light" pitchFamily="2" charset="0"/>
              </a:rPr>
              <a:t>якщо</a:t>
            </a:r>
            <a:r>
              <a:rPr lang="ru-RU" sz="1600" dirty="0">
                <a:latin typeface="Roboto Condensed Light" pitchFamily="2" charset="0"/>
              </a:rPr>
              <a:t> </a:t>
            </a:r>
            <a:r>
              <a:rPr lang="ru-RU" sz="1600" dirty="0" err="1">
                <a:latin typeface="Roboto Condensed Light" pitchFamily="2" charset="0"/>
              </a:rPr>
              <a:t>сторони</a:t>
            </a:r>
            <a:r>
              <a:rPr lang="ru-RU" sz="1600" dirty="0">
                <a:latin typeface="Roboto Condensed Light" pitchFamily="2" charset="0"/>
              </a:rPr>
              <a:t> прямо не </a:t>
            </a:r>
            <a:r>
              <a:rPr lang="ru-RU" sz="1600" dirty="0" err="1">
                <a:latin typeface="Roboto Condensed Light" pitchFamily="2" charset="0"/>
              </a:rPr>
              <a:t>передбачили</a:t>
            </a:r>
            <a:r>
              <a:rPr lang="ru-RU" sz="1600" dirty="0">
                <a:latin typeface="Roboto Condensed Light" pitchFamily="2" charset="0"/>
              </a:rPr>
              <a:t> </a:t>
            </a:r>
            <a:r>
              <a:rPr lang="ru-RU" sz="1600" dirty="0" err="1">
                <a:latin typeface="Roboto Condensed Light" pitchFamily="2" charset="0"/>
              </a:rPr>
              <a:t>застосування</a:t>
            </a:r>
            <a:r>
              <a:rPr lang="ru-RU" sz="1600" dirty="0">
                <a:latin typeface="Roboto Condensed Light" pitchFamily="2" charset="0"/>
              </a:rPr>
              <a:t> принципу «</a:t>
            </a:r>
            <a:r>
              <a:rPr lang="ru-RU" sz="1600" dirty="0" err="1">
                <a:latin typeface="Roboto Condensed Light" pitchFamily="2" charset="0"/>
              </a:rPr>
              <a:t>відправлення</a:t>
            </a:r>
            <a:r>
              <a:rPr lang="ru-RU" sz="1600" dirty="0">
                <a:latin typeface="Roboto Condensed Light" pitchFamily="2" charset="0"/>
              </a:rPr>
              <a:t>». </a:t>
            </a:r>
            <a:r>
              <a:rPr lang="ru-RU" sz="1600" dirty="0" err="1">
                <a:latin typeface="Roboto Condensed Light" pitchFamily="2" charset="0"/>
              </a:rPr>
              <a:t>Зокрема</a:t>
            </a:r>
            <a:r>
              <a:rPr lang="ru-RU" sz="1600" dirty="0">
                <a:latin typeface="Roboto Condensed Light" pitchFamily="2" charset="0"/>
              </a:rPr>
              <a:t>: (а) у </a:t>
            </a:r>
            <a:r>
              <a:rPr lang="ru-RU" sz="1600" dirty="0" err="1">
                <a:latin typeface="Roboto Condensed Light" pitchFamily="2" charset="0"/>
              </a:rPr>
              <a:t>підпункті</a:t>
            </a:r>
            <a:r>
              <a:rPr lang="ru-RU" sz="1600" dirty="0">
                <a:latin typeface="Roboto Condensed Light" pitchFamily="2" charset="0"/>
              </a:rPr>
              <a:t> 3 пункту I.-1:109 </a:t>
            </a:r>
            <a:r>
              <a:rPr lang="ru-RU" sz="1600" dirty="0" err="1">
                <a:latin typeface="Roboto Condensed Light" pitchFamily="2" charset="0"/>
              </a:rPr>
              <a:t>Принципів</a:t>
            </a:r>
            <a:r>
              <a:rPr lang="ru-RU" sz="1600" dirty="0">
                <a:latin typeface="Roboto Condensed Light" pitchFamily="2" charset="0"/>
              </a:rPr>
              <a:t>, </a:t>
            </a:r>
            <a:r>
              <a:rPr lang="ru-RU" sz="1600" dirty="0" err="1">
                <a:latin typeface="Roboto Condensed Light" pitchFamily="2" charset="0"/>
              </a:rPr>
              <a:t>визначень</a:t>
            </a:r>
            <a:r>
              <a:rPr lang="ru-RU" sz="1600" dirty="0">
                <a:latin typeface="Roboto Condensed Light" pitchFamily="2" charset="0"/>
              </a:rPr>
              <a:t> і </a:t>
            </a:r>
            <a:r>
              <a:rPr lang="ru-RU" sz="1600" dirty="0" err="1">
                <a:latin typeface="Roboto Condensed Light" pitchFamily="2" charset="0"/>
              </a:rPr>
              <a:t>модельних</a:t>
            </a:r>
            <a:r>
              <a:rPr lang="ru-RU" sz="1600" dirty="0">
                <a:latin typeface="Roboto Condensed Light" pitchFamily="2" charset="0"/>
              </a:rPr>
              <a:t> правил </a:t>
            </a:r>
            <a:r>
              <a:rPr lang="ru-RU" sz="1600" dirty="0" err="1">
                <a:latin typeface="Roboto Condensed Light" pitchFamily="2" charset="0"/>
              </a:rPr>
              <a:t>європейського</a:t>
            </a:r>
            <a:r>
              <a:rPr lang="ru-RU" sz="1600" dirty="0">
                <a:latin typeface="Roboto Condensed Light" pitchFamily="2" charset="0"/>
              </a:rPr>
              <a:t> приватного права </a:t>
            </a:r>
            <a:r>
              <a:rPr lang="ru-RU" sz="1600" dirty="0" err="1">
                <a:latin typeface="Roboto Condensed Light" pitchFamily="2" charset="0"/>
              </a:rPr>
              <a:t>вказано</a:t>
            </a:r>
            <a:r>
              <a:rPr lang="ru-RU" sz="1600" dirty="0">
                <a:latin typeface="Roboto Condensed Light" pitchFamily="2" charset="0"/>
              </a:rPr>
              <a:t>, </a:t>
            </a:r>
            <a:r>
              <a:rPr lang="ru-RU" sz="1600" dirty="0" err="1">
                <a:latin typeface="Roboto Condensed Light" pitchFamily="2" charset="0"/>
              </a:rPr>
              <a:t>що</a:t>
            </a:r>
            <a:r>
              <a:rPr lang="ru-RU" sz="1600" dirty="0">
                <a:latin typeface="Roboto Condensed Light" pitchFamily="2" charset="0"/>
              </a:rPr>
              <a:t> </a:t>
            </a:r>
            <a:r>
              <a:rPr lang="ru-RU" sz="1600" dirty="0" err="1">
                <a:latin typeface="Roboto Condensed Light" pitchFamily="2" charset="0"/>
              </a:rPr>
              <a:t>повідомлення</a:t>
            </a:r>
            <a:r>
              <a:rPr lang="ru-RU" sz="1600" dirty="0">
                <a:latin typeface="Roboto Condensed Light" pitchFamily="2" charset="0"/>
              </a:rPr>
              <a:t> </a:t>
            </a:r>
            <a:r>
              <a:rPr lang="ru-RU" sz="1600" dirty="0" err="1">
                <a:latin typeface="Roboto Condensed Light" pitchFamily="2" charset="0"/>
              </a:rPr>
              <a:t>вступає</a:t>
            </a:r>
            <a:r>
              <a:rPr lang="ru-RU" sz="1600" dirty="0">
                <a:latin typeface="Roboto Condensed Light" pitchFamily="2" charset="0"/>
              </a:rPr>
              <a:t> в силу у момент </a:t>
            </a:r>
            <a:r>
              <a:rPr lang="ru-RU" sz="1600" dirty="0" err="1">
                <a:latin typeface="Roboto Condensed Light" pitchFamily="2" charset="0"/>
              </a:rPr>
              <a:t>досягнення</a:t>
            </a:r>
            <a:r>
              <a:rPr lang="ru-RU" sz="1600" dirty="0">
                <a:latin typeface="Roboto Condensed Light" pitchFamily="2" charset="0"/>
              </a:rPr>
              <a:t> адресата, </a:t>
            </a:r>
            <a:r>
              <a:rPr lang="ru-RU" sz="1600" dirty="0" err="1">
                <a:latin typeface="Roboto Condensed Light" pitchFamily="2" charset="0"/>
              </a:rPr>
              <a:t>якщо</a:t>
            </a:r>
            <a:r>
              <a:rPr lang="ru-RU" sz="1600" dirty="0">
                <a:latin typeface="Roboto Condensed Light" pitchFamily="2" charset="0"/>
              </a:rPr>
              <a:t> з </a:t>
            </a:r>
            <a:r>
              <a:rPr lang="ru-RU" sz="1600" dirty="0" err="1">
                <a:latin typeface="Roboto Condensed Light" pitchFamily="2" charset="0"/>
              </a:rPr>
              <a:t>нього</a:t>
            </a:r>
            <a:r>
              <a:rPr lang="ru-RU" sz="1600" dirty="0">
                <a:latin typeface="Roboto Condensed Light" pitchFamily="2" charset="0"/>
              </a:rPr>
              <a:t> не </a:t>
            </a:r>
            <a:r>
              <a:rPr lang="ru-RU" sz="1600" dirty="0" err="1">
                <a:latin typeface="Roboto Condensed Light" pitchFamily="2" charset="0"/>
              </a:rPr>
              <a:t>слідує</a:t>
            </a:r>
            <a:r>
              <a:rPr lang="ru-RU" sz="1600" dirty="0">
                <a:latin typeface="Roboto Condensed Light" pitchFamily="2" charset="0"/>
              </a:rPr>
              <a:t> </a:t>
            </a:r>
            <a:r>
              <a:rPr lang="ru-RU" sz="1600" dirty="0" err="1">
                <a:latin typeface="Roboto Condensed Light" pitchFamily="2" charset="0"/>
              </a:rPr>
              <a:t>більш</a:t>
            </a:r>
            <a:r>
              <a:rPr lang="ru-RU" sz="1600" dirty="0">
                <a:latin typeface="Roboto Condensed Light" pitchFamily="2" charset="0"/>
              </a:rPr>
              <a:t> </a:t>
            </a:r>
            <a:r>
              <a:rPr lang="ru-RU" sz="1600" dirty="0" err="1">
                <a:latin typeface="Roboto Condensed Light" pitchFamily="2" charset="0"/>
              </a:rPr>
              <a:t>пізній</a:t>
            </a:r>
            <a:r>
              <a:rPr lang="ru-RU" sz="1600" dirty="0">
                <a:latin typeface="Roboto Condensed Light" pitchFamily="2" charset="0"/>
              </a:rPr>
              <a:t> момент </a:t>
            </a:r>
            <a:r>
              <a:rPr lang="ru-RU" sz="1600" dirty="0" err="1">
                <a:latin typeface="Roboto Condensed Light" pitchFamily="2" charset="0"/>
              </a:rPr>
              <a:t>вступу</a:t>
            </a:r>
            <a:r>
              <a:rPr lang="ru-RU" sz="1600" dirty="0">
                <a:latin typeface="Roboto Condensed Light" pitchFamily="2" charset="0"/>
              </a:rPr>
              <a:t> у силу; (б) </a:t>
            </a:r>
            <a:r>
              <a:rPr lang="ru-RU" sz="1600" dirty="0" err="1">
                <a:latin typeface="Roboto Condensed Light" pitchFamily="2" charset="0"/>
              </a:rPr>
              <a:t>згідно</a:t>
            </a:r>
            <a:r>
              <a:rPr lang="ru-RU" sz="1600" dirty="0">
                <a:latin typeface="Roboto Condensed Light" pitchFamily="2" charset="0"/>
              </a:rPr>
              <a:t> </a:t>
            </a:r>
            <a:r>
              <a:rPr lang="ru-RU" sz="1600" dirty="0" err="1">
                <a:latin typeface="Roboto Condensed Light" pitchFamily="2" charset="0"/>
              </a:rPr>
              <a:t>пунктів</a:t>
            </a:r>
            <a:r>
              <a:rPr lang="ru-RU" sz="1600" dirty="0">
                <a:latin typeface="Roboto Condensed Light" pitchFamily="2" charset="0"/>
              </a:rPr>
              <a:t> 2, 3 </a:t>
            </a:r>
            <a:r>
              <a:rPr lang="ru-RU" sz="1600" dirty="0" err="1">
                <a:latin typeface="Roboto Condensed Light" pitchFamily="2" charset="0"/>
              </a:rPr>
              <a:t>Принципів</a:t>
            </a:r>
            <a:r>
              <a:rPr lang="ru-RU" sz="1600" dirty="0">
                <a:latin typeface="Roboto Condensed Light" pitchFamily="2" charset="0"/>
              </a:rPr>
              <a:t> </a:t>
            </a:r>
            <a:r>
              <a:rPr lang="ru-RU" sz="1600" dirty="0" err="1">
                <a:latin typeface="Roboto Condensed Light" pitchFamily="2" charset="0"/>
              </a:rPr>
              <a:t>європейського</a:t>
            </a:r>
            <a:r>
              <a:rPr lang="ru-RU" sz="1600" dirty="0">
                <a:latin typeface="Roboto Condensed Light" pitchFamily="2" charset="0"/>
              </a:rPr>
              <a:t> контрактного права з </a:t>
            </a:r>
            <a:r>
              <a:rPr lang="ru-RU" sz="1600" dirty="0" err="1">
                <a:latin typeface="Roboto Condensed Light" pitchFamily="2" charset="0"/>
              </a:rPr>
              <a:t>урахуванням</a:t>
            </a:r>
            <a:r>
              <a:rPr lang="ru-RU" sz="1600" dirty="0">
                <a:latin typeface="Roboto Condensed Light" pitchFamily="2" charset="0"/>
              </a:rPr>
              <a:t> </a:t>
            </a:r>
            <a:r>
              <a:rPr lang="ru-RU" sz="1600" dirty="0" err="1">
                <a:latin typeface="Roboto Condensed Light" pitchFamily="2" charset="0"/>
              </a:rPr>
              <a:t>положень</a:t>
            </a:r>
            <a:r>
              <a:rPr lang="ru-RU" sz="1600" dirty="0">
                <a:latin typeface="Roboto Condensed Light" pitchFamily="2" charset="0"/>
              </a:rPr>
              <a:t> </a:t>
            </a:r>
            <a:r>
              <a:rPr lang="ru-RU" sz="1600" dirty="0" err="1">
                <a:latin typeface="Roboto Condensed Light" pitchFamily="2" charset="0"/>
              </a:rPr>
              <a:t>пунктів</a:t>
            </a:r>
            <a:r>
              <a:rPr lang="ru-RU" sz="1600" dirty="0">
                <a:latin typeface="Roboto Condensed Light" pitchFamily="2" charset="0"/>
              </a:rPr>
              <a:t> (4) та (5), будь-</a:t>
            </a:r>
            <a:r>
              <a:rPr lang="ru-RU" sz="1600" dirty="0" err="1">
                <a:latin typeface="Roboto Condensed Light" pitchFamily="2" charset="0"/>
              </a:rPr>
              <a:t>які</a:t>
            </a:r>
            <a:r>
              <a:rPr lang="ru-RU" sz="1600" dirty="0">
                <a:latin typeface="Roboto Condensed Light" pitchFamily="2" charset="0"/>
              </a:rPr>
              <a:t> </a:t>
            </a:r>
            <a:r>
              <a:rPr lang="ru-RU" sz="1600" dirty="0" err="1">
                <a:latin typeface="Roboto Condensed Light" pitchFamily="2" charset="0"/>
              </a:rPr>
              <a:t>повідомлення</a:t>
            </a:r>
            <a:r>
              <a:rPr lang="ru-RU" sz="1600" dirty="0">
                <a:latin typeface="Roboto Condensed Light" pitchFamily="2" charset="0"/>
              </a:rPr>
              <a:t> </a:t>
            </a:r>
            <a:r>
              <a:rPr lang="ru-RU" sz="1600" dirty="0" err="1">
                <a:latin typeface="Roboto Condensed Light" pitchFamily="2" charset="0"/>
              </a:rPr>
              <a:t>набирають</a:t>
            </a:r>
            <a:r>
              <a:rPr lang="ru-RU" sz="1600" dirty="0">
                <a:latin typeface="Roboto Condensed Light" pitchFamily="2" charset="0"/>
              </a:rPr>
              <a:t> </a:t>
            </a:r>
            <a:r>
              <a:rPr lang="ru-RU" sz="1600" dirty="0" err="1">
                <a:latin typeface="Roboto Condensed Light" pitchFamily="2" charset="0"/>
              </a:rPr>
              <a:t>чинності</a:t>
            </a:r>
            <a:r>
              <a:rPr lang="ru-RU" sz="1600" dirty="0">
                <a:latin typeface="Roboto Condensed Light" pitchFamily="2" charset="0"/>
              </a:rPr>
              <a:t> з моменту, коли вони </a:t>
            </a:r>
            <a:r>
              <a:rPr lang="ru-RU" sz="1600" dirty="0" err="1">
                <a:latin typeface="Roboto Condensed Light" pitchFamily="2" charset="0"/>
              </a:rPr>
              <a:t>отримані</a:t>
            </a:r>
            <a:r>
              <a:rPr lang="ru-RU" sz="1600" dirty="0">
                <a:latin typeface="Roboto Condensed Light" pitchFamily="2" charset="0"/>
              </a:rPr>
              <a:t> адресатом. </a:t>
            </a:r>
            <a:r>
              <a:rPr lang="ru-RU" sz="1600" dirty="0" err="1">
                <a:latin typeface="Roboto Condensed Light" pitchFamily="2" charset="0"/>
              </a:rPr>
              <a:t>Повідомлення</a:t>
            </a:r>
            <a:r>
              <a:rPr lang="ru-RU" sz="1600" dirty="0">
                <a:latin typeface="Roboto Condensed Light" pitchFamily="2" charset="0"/>
              </a:rPr>
              <a:t> </a:t>
            </a:r>
            <a:r>
              <a:rPr lang="ru-RU" sz="1600" dirty="0" err="1">
                <a:latin typeface="Roboto Condensed Light" pitchFamily="2" charset="0"/>
              </a:rPr>
              <a:t>вважається</a:t>
            </a:r>
            <a:r>
              <a:rPr lang="ru-RU" sz="1600" dirty="0">
                <a:latin typeface="Roboto Condensed Light" pitchFamily="2" charset="0"/>
              </a:rPr>
              <a:t> </a:t>
            </a:r>
            <a:r>
              <a:rPr lang="ru-RU" sz="1600" dirty="0" err="1">
                <a:latin typeface="Roboto Condensed Light" pitchFamily="2" charset="0"/>
              </a:rPr>
              <a:t>одержаним</a:t>
            </a:r>
            <a:r>
              <a:rPr lang="ru-RU" sz="1600" dirty="0">
                <a:latin typeface="Roboto Condensed Light" pitchFamily="2" charset="0"/>
              </a:rPr>
              <a:t> адресатом, коли </a:t>
            </a:r>
            <a:r>
              <a:rPr lang="ru-RU" sz="1600" dirty="0" err="1">
                <a:latin typeface="Roboto Condensed Light" pitchFamily="2" charset="0"/>
              </a:rPr>
              <a:t>його</a:t>
            </a:r>
            <a:r>
              <a:rPr lang="ru-RU" sz="1600" dirty="0">
                <a:latin typeface="Roboto Condensed Light" pitchFamily="2" charset="0"/>
              </a:rPr>
              <a:t> вручено </a:t>
            </a:r>
            <a:r>
              <a:rPr lang="ru-RU" sz="1600" dirty="0" err="1">
                <a:latin typeface="Roboto Condensed Light" pitchFamily="2" charset="0"/>
              </a:rPr>
              <a:t>їй</a:t>
            </a:r>
            <a:r>
              <a:rPr lang="ru-RU" sz="1600" dirty="0">
                <a:latin typeface="Roboto Condensed Light" pitchFamily="2" charset="0"/>
              </a:rPr>
              <a:t> за </a:t>
            </a:r>
            <a:r>
              <a:rPr lang="ru-RU" sz="1600" dirty="0" err="1">
                <a:latin typeface="Roboto Condensed Light" pitchFamily="2" charset="0"/>
              </a:rPr>
              <a:t>місцем</a:t>
            </a:r>
            <a:r>
              <a:rPr lang="ru-RU" sz="1600" dirty="0">
                <a:latin typeface="Roboto Condensed Light" pitchFamily="2" charset="0"/>
              </a:rPr>
              <a:t> </a:t>
            </a:r>
            <a:r>
              <a:rPr lang="ru-RU" sz="1600" dirty="0" err="1">
                <a:latin typeface="Roboto Condensed Light" pitchFamily="2" charset="0"/>
              </a:rPr>
              <a:t>його</a:t>
            </a:r>
            <a:r>
              <a:rPr lang="ru-RU" sz="1600" dirty="0">
                <a:latin typeface="Roboto Condensed Light" pitchFamily="2" charset="0"/>
              </a:rPr>
              <a:t> </a:t>
            </a:r>
            <a:r>
              <a:rPr lang="ru-RU" sz="1600" dirty="0" err="1">
                <a:latin typeface="Roboto Condensed Light" pitchFamily="2" charset="0"/>
              </a:rPr>
              <a:t>діяльності</a:t>
            </a:r>
            <a:r>
              <a:rPr lang="ru-RU" sz="1600" dirty="0">
                <a:latin typeface="Roboto Condensed Light" pitchFamily="2" charset="0"/>
              </a:rPr>
              <a:t> </a:t>
            </a:r>
            <a:r>
              <a:rPr lang="ru-RU" sz="1600" dirty="0" err="1">
                <a:latin typeface="Roboto Condensed Light" pitchFamily="2" charset="0"/>
              </a:rPr>
              <a:t>або</a:t>
            </a:r>
            <a:r>
              <a:rPr lang="ru-RU" sz="1600" dirty="0">
                <a:latin typeface="Roboto Condensed Light" pitchFamily="2" charset="0"/>
              </a:rPr>
              <a:t> за </a:t>
            </a:r>
            <a:r>
              <a:rPr lang="ru-RU" sz="1600" dirty="0" err="1">
                <a:latin typeface="Roboto Condensed Light" pitchFamily="2" charset="0"/>
              </a:rPr>
              <a:t>поштовою</a:t>
            </a:r>
            <a:r>
              <a:rPr lang="ru-RU" sz="1600" dirty="0">
                <a:latin typeface="Roboto Condensed Light" pitchFamily="2" charset="0"/>
              </a:rPr>
              <a:t> </a:t>
            </a:r>
            <a:r>
              <a:rPr lang="ru-RU" sz="1600" dirty="0" err="1">
                <a:latin typeface="Roboto Condensed Light" pitchFamily="2" charset="0"/>
              </a:rPr>
              <a:t>адресою</a:t>
            </a:r>
            <a:r>
              <a:rPr lang="ru-RU" sz="1600" dirty="0">
                <a:latin typeface="Roboto Condensed Light" pitchFamily="2" charset="0"/>
              </a:rPr>
              <a:t>, </a:t>
            </a:r>
            <a:r>
              <a:rPr lang="ru-RU" sz="1600" dirty="0" err="1">
                <a:latin typeface="Roboto Condensed Light" pitchFamily="2" charset="0"/>
              </a:rPr>
              <a:t>або</a:t>
            </a:r>
            <a:r>
              <a:rPr lang="ru-RU" sz="1600" dirty="0">
                <a:latin typeface="Roboto Condensed Light" pitchFamily="2" charset="0"/>
              </a:rPr>
              <a:t>, </a:t>
            </a:r>
            <a:r>
              <a:rPr lang="ru-RU" sz="1600" dirty="0" err="1">
                <a:latin typeface="Roboto Condensed Light" pitchFamily="2" charset="0"/>
              </a:rPr>
              <a:t>якщо</a:t>
            </a:r>
            <a:r>
              <a:rPr lang="ru-RU" sz="1600" dirty="0">
                <a:latin typeface="Roboto Condensed Light" pitchFamily="2" charset="0"/>
              </a:rPr>
              <a:t> </a:t>
            </a:r>
            <a:r>
              <a:rPr lang="ru-RU" sz="1600" dirty="0" err="1">
                <a:latin typeface="Roboto Condensed Light" pitchFamily="2" charset="0"/>
              </a:rPr>
              <a:t>він</a:t>
            </a:r>
            <a:r>
              <a:rPr lang="ru-RU" sz="1600" dirty="0">
                <a:latin typeface="Roboto Condensed Light" pitchFamily="2" charset="0"/>
              </a:rPr>
              <a:t> не </a:t>
            </a:r>
            <a:r>
              <a:rPr lang="ru-RU" sz="1600" dirty="0" err="1">
                <a:latin typeface="Roboto Condensed Light" pitchFamily="2" charset="0"/>
              </a:rPr>
              <a:t>має</a:t>
            </a:r>
            <a:r>
              <a:rPr lang="ru-RU" sz="1600" dirty="0">
                <a:latin typeface="Roboto Condensed Light" pitchFamily="2" charset="0"/>
              </a:rPr>
              <a:t> </a:t>
            </a:r>
            <a:r>
              <a:rPr lang="ru-RU" sz="1600" dirty="0" err="1">
                <a:latin typeface="Roboto Condensed Light" pitchFamily="2" charset="0"/>
              </a:rPr>
              <a:t>місця</a:t>
            </a:r>
            <a:r>
              <a:rPr lang="ru-RU" sz="1600" dirty="0">
                <a:latin typeface="Roboto Condensed Light" pitchFamily="2" charset="0"/>
              </a:rPr>
              <a:t> </a:t>
            </a:r>
            <a:r>
              <a:rPr lang="ru-RU" sz="1600" dirty="0" err="1">
                <a:latin typeface="Roboto Condensed Light" pitchFamily="2" charset="0"/>
              </a:rPr>
              <a:t>діяльності</a:t>
            </a:r>
            <a:r>
              <a:rPr lang="ru-RU" sz="1600" dirty="0">
                <a:latin typeface="Roboto Condensed Light" pitchFamily="2" charset="0"/>
              </a:rPr>
              <a:t> </a:t>
            </a:r>
            <a:r>
              <a:rPr lang="ru-RU" sz="1600" dirty="0" err="1">
                <a:latin typeface="Roboto Condensed Light" pitchFamily="2" charset="0"/>
              </a:rPr>
              <a:t>або</a:t>
            </a:r>
            <a:r>
              <a:rPr lang="ru-RU" sz="1600" dirty="0">
                <a:latin typeface="Roboto Condensed Light" pitchFamily="2" charset="0"/>
              </a:rPr>
              <a:t> </a:t>
            </a:r>
            <a:r>
              <a:rPr lang="ru-RU" sz="1600" dirty="0" err="1">
                <a:latin typeface="Roboto Condensed Light" pitchFamily="2" charset="0"/>
              </a:rPr>
              <a:t>поштової</a:t>
            </a:r>
            <a:r>
              <a:rPr lang="ru-RU" sz="1600" dirty="0">
                <a:latin typeface="Roboto Condensed Light" pitchFamily="2" charset="0"/>
              </a:rPr>
              <a:t> </a:t>
            </a:r>
            <a:r>
              <a:rPr lang="ru-RU" sz="1600" dirty="0" err="1">
                <a:latin typeface="Roboto Condensed Light" pitchFamily="2" charset="0"/>
              </a:rPr>
              <a:t>адреси</a:t>
            </a:r>
            <a:r>
              <a:rPr lang="ru-RU" sz="1600" dirty="0">
                <a:latin typeface="Roboto Condensed Light" pitchFamily="2" charset="0"/>
              </a:rPr>
              <a:t>, - за </a:t>
            </a:r>
            <a:r>
              <a:rPr lang="ru-RU" sz="1600" dirty="0" err="1">
                <a:latin typeface="Roboto Condensed Light" pitchFamily="2" charset="0"/>
              </a:rPr>
              <a:t>місцем</a:t>
            </a:r>
            <a:r>
              <a:rPr lang="ru-RU" sz="1600" dirty="0">
                <a:latin typeface="Roboto Condensed Light" pitchFamily="2" charset="0"/>
              </a:rPr>
              <a:t> </a:t>
            </a:r>
            <a:r>
              <a:rPr lang="ru-RU" sz="1600" dirty="0" err="1">
                <a:latin typeface="Roboto Condensed Light" pitchFamily="2" charset="0"/>
              </a:rPr>
              <a:t>його</a:t>
            </a:r>
            <a:r>
              <a:rPr lang="ru-RU" sz="1600" dirty="0">
                <a:latin typeface="Roboto Condensed Light" pitchFamily="2" charset="0"/>
              </a:rPr>
              <a:t> </a:t>
            </a:r>
            <a:r>
              <a:rPr lang="ru-RU" sz="1600" dirty="0" err="1">
                <a:latin typeface="Roboto Condensed Light" pitchFamily="2" charset="0"/>
              </a:rPr>
              <a:t>постійного</a:t>
            </a:r>
            <a:r>
              <a:rPr lang="ru-RU" sz="1600" dirty="0">
                <a:latin typeface="Roboto Condensed Light" pitchFamily="2" charset="0"/>
              </a:rPr>
              <a:t> </a:t>
            </a:r>
            <a:r>
              <a:rPr lang="ru-RU" sz="1600" dirty="0" err="1">
                <a:latin typeface="Roboto Condensed Light" pitchFamily="2" charset="0"/>
              </a:rPr>
              <a:t>проживання</a:t>
            </a:r>
            <a:r>
              <a:rPr lang="ru-RU" sz="1600" dirty="0">
                <a:latin typeface="Roboto Condensed Light" pitchFamily="2" charset="0"/>
              </a:rPr>
              <a:t>; (в) </a:t>
            </a:r>
            <a:r>
              <a:rPr lang="ru-RU" sz="1600" dirty="0" err="1">
                <a:latin typeface="Roboto Condensed Light" pitchFamily="2" charset="0"/>
              </a:rPr>
              <a:t>відповідно</a:t>
            </a:r>
            <a:r>
              <a:rPr lang="ru-RU" sz="1600" dirty="0">
                <a:latin typeface="Roboto Condensed Light" pitchFamily="2" charset="0"/>
              </a:rPr>
              <a:t> до пункту 4 </a:t>
            </a:r>
            <a:r>
              <a:rPr lang="ru-RU" sz="1600" dirty="0" err="1">
                <a:latin typeface="Roboto Condensed Light" pitchFamily="2" charset="0"/>
              </a:rPr>
              <a:t>статті</a:t>
            </a:r>
            <a:r>
              <a:rPr lang="ru-RU" sz="1600" dirty="0">
                <a:latin typeface="Roboto Condensed Light" pitchFamily="2" charset="0"/>
              </a:rPr>
              <a:t> 1 </a:t>
            </a:r>
            <a:r>
              <a:rPr lang="ru-RU" sz="1600" dirty="0" err="1">
                <a:latin typeface="Roboto Condensed Light" pitchFamily="2" charset="0"/>
              </a:rPr>
              <a:t>Конвенції</a:t>
            </a:r>
            <a:r>
              <a:rPr lang="ru-RU" sz="1600" dirty="0">
                <a:latin typeface="Roboto Condensed Light" pitchFamily="2" charset="0"/>
              </a:rPr>
              <a:t> УНІДРУА про </a:t>
            </a:r>
            <a:r>
              <a:rPr lang="ru-RU" sz="1600" dirty="0" err="1">
                <a:latin typeface="Roboto Condensed Light" pitchFamily="2" charset="0"/>
              </a:rPr>
              <a:t>міжнародний</a:t>
            </a:r>
            <a:r>
              <a:rPr lang="ru-RU" sz="1600" dirty="0">
                <a:latin typeface="Roboto Condensed Light" pitchFamily="2" charset="0"/>
              </a:rPr>
              <a:t> факторинг </a:t>
            </a:r>
            <a:r>
              <a:rPr lang="ru-RU" sz="1600" dirty="0" err="1">
                <a:latin typeface="Roboto Condensed Light" pitchFamily="2" charset="0"/>
              </a:rPr>
              <a:t>від</a:t>
            </a:r>
            <a:r>
              <a:rPr lang="ru-RU" sz="1600" dirty="0">
                <a:latin typeface="Roboto Condensed Light" pitchFamily="2" charset="0"/>
              </a:rPr>
              <a:t> 28 </a:t>
            </a:r>
            <a:r>
              <a:rPr lang="ru-RU" sz="1600" dirty="0" err="1">
                <a:latin typeface="Roboto Condensed Light" pitchFamily="2" charset="0"/>
              </a:rPr>
              <a:t>травня</a:t>
            </a:r>
            <a:r>
              <a:rPr lang="ru-RU" sz="1600" dirty="0">
                <a:latin typeface="Roboto Condensed Light" pitchFamily="2" charset="0"/>
              </a:rPr>
              <a:t> 1988 року </a:t>
            </a:r>
            <a:r>
              <a:rPr lang="ru-RU" sz="1600" dirty="0" err="1">
                <a:latin typeface="Roboto Condensed Light" pitchFamily="2" charset="0"/>
              </a:rPr>
              <a:t>письмове</a:t>
            </a:r>
            <a:r>
              <a:rPr lang="ru-RU" sz="1600" dirty="0">
                <a:latin typeface="Roboto Condensed Light" pitchFamily="2" charset="0"/>
              </a:rPr>
              <a:t> </a:t>
            </a:r>
            <a:r>
              <a:rPr lang="ru-RU" sz="1600" dirty="0" err="1">
                <a:latin typeface="Roboto Condensed Light" pitchFamily="2" charset="0"/>
              </a:rPr>
              <a:t>повідомлення</a:t>
            </a:r>
            <a:r>
              <a:rPr lang="ru-RU" sz="1600" dirty="0">
                <a:latin typeface="Roboto Condensed Light" pitchFamily="2" charset="0"/>
              </a:rPr>
              <a:t> </a:t>
            </a:r>
            <a:r>
              <a:rPr lang="ru-RU" sz="1600" dirty="0" err="1">
                <a:latin typeface="Roboto Condensed Light" pitchFamily="2" charset="0"/>
              </a:rPr>
              <a:t>може</a:t>
            </a:r>
            <a:r>
              <a:rPr lang="ru-RU" sz="1600" dirty="0">
                <a:latin typeface="Roboto Condensed Light" pitchFamily="2" charset="0"/>
              </a:rPr>
              <a:t> бути не </a:t>
            </a:r>
            <a:r>
              <a:rPr lang="ru-RU" sz="1600" dirty="0" err="1">
                <a:latin typeface="Roboto Condensed Light" pitchFamily="2" charset="0"/>
              </a:rPr>
              <a:t>підписане</a:t>
            </a:r>
            <a:r>
              <a:rPr lang="ru-RU" sz="1600" dirty="0">
                <a:latin typeface="Roboto Condensed Light" pitchFamily="2" charset="0"/>
              </a:rPr>
              <a:t>, але в </a:t>
            </a:r>
            <a:r>
              <a:rPr lang="ru-RU" sz="1600" dirty="0" err="1">
                <a:latin typeface="Roboto Condensed Light" pitchFamily="2" charset="0"/>
              </a:rPr>
              <a:t>ньому</a:t>
            </a:r>
            <a:r>
              <a:rPr lang="ru-RU" sz="1600" dirty="0">
                <a:latin typeface="Roboto Condensed Light" pitchFamily="2" charset="0"/>
              </a:rPr>
              <a:t> </a:t>
            </a:r>
            <a:r>
              <a:rPr lang="ru-RU" sz="1600" dirty="0" err="1">
                <a:latin typeface="Roboto Condensed Light" pitchFamily="2" charset="0"/>
              </a:rPr>
              <a:t>обов'язково</a:t>
            </a:r>
            <a:r>
              <a:rPr lang="ru-RU" sz="1600" dirty="0">
                <a:latin typeface="Roboto Condensed Light" pitchFamily="2" charset="0"/>
              </a:rPr>
              <a:t> повинна </a:t>
            </a:r>
            <a:r>
              <a:rPr lang="ru-RU" sz="1600" dirty="0" err="1">
                <a:latin typeface="Roboto Condensed Light" pitchFamily="2" charset="0"/>
              </a:rPr>
              <a:t>зазначатись</a:t>
            </a:r>
            <a:r>
              <a:rPr lang="ru-RU" sz="1600" dirty="0">
                <a:latin typeface="Roboto Condensed Light" pitchFamily="2" charset="0"/>
              </a:rPr>
              <a:t> особа, яка </a:t>
            </a:r>
            <a:r>
              <a:rPr lang="ru-RU" sz="1600" dirty="0" err="1">
                <a:latin typeface="Roboto Condensed Light" pitchFamily="2" charset="0"/>
              </a:rPr>
              <a:t>його</a:t>
            </a:r>
            <a:r>
              <a:rPr lang="ru-RU" sz="1600" dirty="0">
                <a:latin typeface="Roboto Condensed Light" pitchFamily="2" charset="0"/>
              </a:rPr>
              <a:t> </a:t>
            </a:r>
            <a:r>
              <a:rPr lang="ru-RU" sz="1600" dirty="0" err="1">
                <a:latin typeface="Roboto Condensed Light" pitchFamily="2" charset="0"/>
              </a:rPr>
              <a:t>зробила</a:t>
            </a:r>
            <a:r>
              <a:rPr lang="ru-RU" sz="1600" dirty="0">
                <a:latin typeface="Roboto Condensed Light" pitchFamily="2" charset="0"/>
              </a:rPr>
              <a:t> </a:t>
            </a:r>
            <a:r>
              <a:rPr lang="ru-RU" sz="1600" dirty="0" err="1">
                <a:latin typeface="Roboto Condensed Light" pitchFamily="2" charset="0"/>
              </a:rPr>
              <a:t>або</a:t>
            </a:r>
            <a:r>
              <a:rPr lang="ru-RU" sz="1600" dirty="0">
                <a:latin typeface="Roboto Condensed Light" pitchFamily="2" charset="0"/>
              </a:rPr>
              <a:t> </a:t>
            </a:r>
            <a:r>
              <a:rPr lang="ru-RU" sz="1600" dirty="0" err="1">
                <a:latin typeface="Roboto Condensed Light" pitchFamily="2" charset="0"/>
              </a:rPr>
              <a:t>від</a:t>
            </a:r>
            <a:r>
              <a:rPr lang="ru-RU" sz="1600" dirty="0">
                <a:latin typeface="Roboto Condensed Light" pitchFamily="2" charset="0"/>
              </a:rPr>
              <a:t> </a:t>
            </a:r>
            <a:r>
              <a:rPr lang="ru-RU" sz="1600" dirty="0" err="1">
                <a:latin typeface="Roboto Condensed Light" pitchFamily="2" charset="0"/>
              </a:rPr>
              <a:t>імені</a:t>
            </a:r>
            <a:r>
              <a:rPr lang="ru-RU" sz="1600" dirty="0">
                <a:latin typeface="Roboto Condensed Light" pitchFamily="2" charset="0"/>
              </a:rPr>
              <a:t> </a:t>
            </a:r>
            <a:r>
              <a:rPr lang="ru-RU" sz="1600" dirty="0" err="1">
                <a:latin typeface="Roboto Condensed Light" pitchFamily="2" charset="0"/>
              </a:rPr>
              <a:t>якої</a:t>
            </a:r>
            <a:r>
              <a:rPr lang="ru-RU" sz="1600" dirty="0">
                <a:latin typeface="Roboto Condensed Light" pitchFamily="2" charset="0"/>
              </a:rPr>
              <a:t> </a:t>
            </a:r>
            <a:r>
              <a:rPr lang="ru-RU" sz="1600" dirty="0" err="1">
                <a:latin typeface="Roboto Condensed Light" pitchFamily="2" charset="0"/>
              </a:rPr>
              <a:t>воно</a:t>
            </a:r>
            <a:r>
              <a:rPr lang="ru-RU" sz="1600" dirty="0">
                <a:latin typeface="Roboto Condensed Light" pitchFamily="2" charset="0"/>
              </a:rPr>
              <a:t> </a:t>
            </a:r>
            <a:r>
              <a:rPr lang="ru-RU" sz="1600" dirty="0" err="1">
                <a:latin typeface="Roboto Condensed Light" pitchFamily="2" charset="0"/>
              </a:rPr>
              <a:t>зроблене</a:t>
            </a:r>
            <a:r>
              <a:rPr lang="ru-RU" sz="1600" dirty="0">
                <a:latin typeface="Roboto Condensed Light" pitchFamily="2" charset="0"/>
              </a:rPr>
              <a:t>. «</a:t>
            </a:r>
            <a:r>
              <a:rPr lang="ru-RU" sz="1600" dirty="0" err="1">
                <a:latin typeface="Roboto Condensed Light" pitchFamily="2" charset="0"/>
              </a:rPr>
              <a:t>Письмове</a:t>
            </a:r>
            <a:r>
              <a:rPr lang="ru-RU" sz="1600" dirty="0">
                <a:latin typeface="Roboto Condensed Light" pitchFamily="2" charset="0"/>
              </a:rPr>
              <a:t> </a:t>
            </a:r>
            <a:r>
              <a:rPr lang="ru-RU" sz="1600" dirty="0" err="1">
                <a:latin typeface="Roboto Condensed Light" pitchFamily="2" charset="0"/>
              </a:rPr>
              <a:t>повідомлення</a:t>
            </a:r>
            <a:r>
              <a:rPr lang="ru-RU" sz="1600" dirty="0">
                <a:latin typeface="Roboto Condensed Light" pitchFamily="2" charset="0"/>
              </a:rPr>
              <a:t>» </a:t>
            </a:r>
            <a:r>
              <a:rPr lang="ru-RU" sz="1600" dirty="0" err="1">
                <a:latin typeface="Roboto Condensed Light" pitchFamily="2" charset="0"/>
              </a:rPr>
              <a:t>включає</a:t>
            </a:r>
            <a:r>
              <a:rPr lang="ru-RU" sz="1600" dirty="0">
                <a:latin typeface="Roboto Condensed Light" pitchFamily="2" charset="0"/>
              </a:rPr>
              <a:t> </a:t>
            </a:r>
            <a:r>
              <a:rPr lang="ru-RU" sz="1600" dirty="0" err="1">
                <a:latin typeface="Roboto Condensed Light" pitchFamily="2" charset="0"/>
              </a:rPr>
              <a:t>телеграми</a:t>
            </a:r>
            <a:r>
              <a:rPr lang="ru-RU" sz="1600" dirty="0">
                <a:latin typeface="Roboto Condensed Light" pitchFamily="2" charset="0"/>
              </a:rPr>
              <a:t>, </a:t>
            </a:r>
            <a:r>
              <a:rPr lang="ru-RU" sz="1600" dirty="0" err="1">
                <a:latin typeface="Roboto Condensed Light" pitchFamily="2" charset="0"/>
              </a:rPr>
              <a:t>телекси</a:t>
            </a:r>
            <a:r>
              <a:rPr lang="ru-RU" sz="1600" dirty="0">
                <a:latin typeface="Roboto Condensed Light" pitchFamily="2" charset="0"/>
              </a:rPr>
              <a:t> і будь-</a:t>
            </a:r>
            <a:r>
              <a:rPr lang="ru-RU" sz="1600" dirty="0" err="1">
                <a:latin typeface="Roboto Condensed Light" pitchFamily="2" charset="0"/>
              </a:rPr>
              <a:t>які</a:t>
            </a:r>
            <a:r>
              <a:rPr lang="ru-RU" sz="1600" dirty="0">
                <a:latin typeface="Roboto Condensed Light" pitchFamily="2" charset="0"/>
              </a:rPr>
              <a:t> </a:t>
            </a:r>
            <a:r>
              <a:rPr lang="ru-RU" sz="1600" dirty="0" err="1">
                <a:latin typeface="Roboto Condensed Light" pitchFamily="2" charset="0"/>
              </a:rPr>
              <a:t>інші</a:t>
            </a:r>
            <a:r>
              <a:rPr lang="ru-RU" sz="1600" dirty="0">
                <a:latin typeface="Roboto Condensed Light" pitchFamily="2" charset="0"/>
              </a:rPr>
              <a:t> </a:t>
            </a:r>
            <a:r>
              <a:rPr lang="ru-RU" sz="1600" dirty="0" err="1">
                <a:latin typeface="Roboto Condensed Light" pitchFamily="2" charset="0"/>
              </a:rPr>
              <a:t>види</a:t>
            </a:r>
            <a:r>
              <a:rPr lang="ru-RU" sz="1600" dirty="0">
                <a:latin typeface="Roboto Condensed Light" pitchFamily="2" charset="0"/>
              </a:rPr>
              <a:t> </a:t>
            </a:r>
            <a:r>
              <a:rPr lang="ru-RU" sz="1600" dirty="0" err="1">
                <a:latin typeface="Roboto Condensed Light" pitchFamily="2" charset="0"/>
              </a:rPr>
              <a:t>телекомунікаційних</a:t>
            </a:r>
            <a:r>
              <a:rPr lang="ru-RU" sz="1600" dirty="0">
                <a:latin typeface="Roboto Condensed Light" pitchFamily="2" charset="0"/>
              </a:rPr>
              <a:t> </a:t>
            </a:r>
            <a:r>
              <a:rPr lang="ru-RU" sz="1600" dirty="0" err="1">
                <a:latin typeface="Roboto Condensed Light" pitchFamily="2" charset="0"/>
              </a:rPr>
              <a:t>повідомлень</a:t>
            </a:r>
            <a:r>
              <a:rPr lang="ru-RU" sz="1600" dirty="0">
                <a:latin typeface="Roboto Condensed Light" pitchFamily="2" charset="0"/>
              </a:rPr>
              <a:t>, </a:t>
            </a:r>
            <a:r>
              <a:rPr lang="ru-RU" sz="1600" dirty="0" err="1">
                <a:latin typeface="Roboto Condensed Light" pitchFamily="2" charset="0"/>
              </a:rPr>
              <a:t>які</a:t>
            </a:r>
            <a:r>
              <a:rPr lang="ru-RU" sz="1600" dirty="0">
                <a:latin typeface="Roboto Condensed Light" pitchFamily="2" charset="0"/>
              </a:rPr>
              <a:t> </a:t>
            </a:r>
            <a:r>
              <a:rPr lang="ru-RU" sz="1600" dirty="0" err="1">
                <a:latin typeface="Roboto Condensed Light" pitchFamily="2" charset="0"/>
              </a:rPr>
              <a:t>можна</a:t>
            </a:r>
            <a:r>
              <a:rPr lang="ru-RU" sz="1600" dirty="0">
                <a:latin typeface="Roboto Condensed Light" pitchFamily="2" charset="0"/>
              </a:rPr>
              <a:t> </a:t>
            </a:r>
            <a:r>
              <a:rPr lang="ru-RU" sz="1600" dirty="0" err="1">
                <a:latin typeface="Roboto Condensed Light" pitchFamily="2" charset="0"/>
              </a:rPr>
              <a:t>відтворити</a:t>
            </a:r>
            <a:r>
              <a:rPr lang="ru-RU" sz="1600" dirty="0">
                <a:latin typeface="Roboto Condensed Light" pitchFamily="2" charset="0"/>
              </a:rPr>
              <a:t> у </a:t>
            </a:r>
            <a:r>
              <a:rPr lang="ru-RU" sz="1600" dirty="0" err="1">
                <a:latin typeface="Roboto Condensed Light" pitchFamily="2" charset="0"/>
              </a:rPr>
              <a:t>формі</a:t>
            </a:r>
            <a:r>
              <a:rPr lang="ru-RU" sz="1600" dirty="0">
                <a:latin typeface="Roboto Condensed Light" pitchFamily="2" charset="0"/>
              </a:rPr>
              <a:t> документа, але не </a:t>
            </a:r>
            <a:r>
              <a:rPr lang="ru-RU" sz="1600" dirty="0" err="1">
                <a:latin typeface="Roboto Condensed Light" pitchFamily="2" charset="0"/>
              </a:rPr>
              <a:t>обмежується</a:t>
            </a:r>
            <a:r>
              <a:rPr lang="ru-RU" sz="1600" dirty="0">
                <a:latin typeface="Roboto Condensed Light" pitchFamily="2" charset="0"/>
              </a:rPr>
              <a:t> ними. </a:t>
            </a:r>
            <a:r>
              <a:rPr lang="ru-RU" sz="1600" dirty="0" err="1">
                <a:latin typeface="Roboto Condensed Light" pitchFamily="2" charset="0"/>
              </a:rPr>
              <a:t>Письмове</a:t>
            </a:r>
            <a:r>
              <a:rPr lang="ru-RU" sz="1600" dirty="0">
                <a:latin typeface="Roboto Condensed Light" pitchFamily="2" charset="0"/>
              </a:rPr>
              <a:t> </a:t>
            </a:r>
            <a:r>
              <a:rPr lang="ru-RU" sz="1600" dirty="0" err="1">
                <a:latin typeface="Roboto Condensed Light" pitchFamily="2" charset="0"/>
              </a:rPr>
              <a:t>повідомлення</a:t>
            </a:r>
            <a:r>
              <a:rPr lang="ru-RU" sz="1600" dirty="0">
                <a:latin typeface="Roboto Condensed Light" pitchFamily="2" charset="0"/>
              </a:rPr>
              <a:t> </a:t>
            </a:r>
            <a:r>
              <a:rPr lang="ru-RU" sz="1600" dirty="0" err="1">
                <a:latin typeface="Roboto Condensed Light" pitchFamily="2" charset="0"/>
              </a:rPr>
              <a:t>вважається</a:t>
            </a:r>
            <a:r>
              <a:rPr lang="ru-RU" sz="1600" dirty="0">
                <a:latin typeface="Roboto Condensed Light" pitchFamily="2" charset="0"/>
              </a:rPr>
              <a:t> </a:t>
            </a:r>
            <a:r>
              <a:rPr lang="ru-RU" sz="1600" dirty="0" err="1">
                <a:latin typeface="Roboto Condensed Light" pitchFamily="2" charset="0"/>
              </a:rPr>
              <a:t>наданим</a:t>
            </a:r>
            <a:r>
              <a:rPr lang="ru-RU" sz="1600" dirty="0">
                <a:latin typeface="Roboto Condensed Light" pitchFamily="2" charset="0"/>
              </a:rPr>
              <a:t>, коли </a:t>
            </a:r>
            <a:r>
              <a:rPr lang="ru-RU" sz="1600" dirty="0" err="1">
                <a:latin typeface="Roboto Condensed Light" pitchFamily="2" charset="0"/>
              </a:rPr>
              <a:t>воно</a:t>
            </a:r>
            <a:r>
              <a:rPr lang="ru-RU" sz="1600" dirty="0">
                <a:latin typeface="Roboto Condensed Light" pitchFamily="2" charset="0"/>
              </a:rPr>
              <a:t> </a:t>
            </a:r>
            <a:r>
              <a:rPr lang="ru-RU" sz="1600" dirty="0" err="1">
                <a:latin typeface="Roboto Condensed Light" pitchFamily="2" charset="0"/>
              </a:rPr>
              <a:t>отримане</a:t>
            </a:r>
            <a:r>
              <a:rPr lang="ru-RU" sz="1600" dirty="0">
                <a:latin typeface="Roboto Condensed Light" pitchFamily="2" charset="0"/>
              </a:rPr>
              <a:t> адресатом. </a:t>
            </a:r>
            <a:r>
              <a:rPr lang="ru-RU" sz="1600" dirty="0" err="1">
                <a:latin typeface="Roboto Condensed Light" pitchFamily="2" charset="0"/>
              </a:rPr>
              <a:t>Підхід</a:t>
            </a:r>
            <a:r>
              <a:rPr lang="ru-RU" sz="1600" dirty="0">
                <a:latin typeface="Roboto Condensed Light" pitchFamily="2" charset="0"/>
              </a:rPr>
              <a:t> </a:t>
            </a:r>
            <a:r>
              <a:rPr lang="ru-RU" sz="1600" dirty="0" err="1">
                <a:latin typeface="Roboto Condensed Light" pitchFamily="2" charset="0"/>
              </a:rPr>
              <a:t>стосовно</a:t>
            </a:r>
            <a:r>
              <a:rPr lang="ru-RU" sz="1600" dirty="0">
                <a:latin typeface="Roboto Condensed Light" pitchFamily="2" charset="0"/>
              </a:rPr>
              <a:t> </a:t>
            </a:r>
            <a:r>
              <a:rPr lang="ru-RU" sz="1600" dirty="0" err="1">
                <a:latin typeface="Roboto Condensed Light" pitchFamily="2" charset="0"/>
              </a:rPr>
              <a:t>застосування</a:t>
            </a:r>
            <a:r>
              <a:rPr lang="ru-RU" sz="1600" dirty="0">
                <a:latin typeface="Roboto Condensed Light" pitchFamily="2" charset="0"/>
              </a:rPr>
              <a:t> принципу «доставки (</a:t>
            </a:r>
            <a:r>
              <a:rPr lang="ru-RU" sz="1600" dirty="0" err="1">
                <a:latin typeface="Roboto Condensed Light" pitchFamily="2" charset="0"/>
              </a:rPr>
              <a:t>одержання</a:t>
            </a:r>
            <a:r>
              <a:rPr lang="ru-RU" sz="1600" dirty="0">
                <a:latin typeface="Roboto Condensed Light" pitchFamily="2" charset="0"/>
              </a:rPr>
              <a:t>)» </a:t>
            </a:r>
            <a:r>
              <a:rPr lang="ru-RU" sz="1600" dirty="0" err="1">
                <a:latin typeface="Roboto Condensed Light" pitchFamily="2" charset="0"/>
              </a:rPr>
              <a:t>юридично-значимих</a:t>
            </a:r>
            <a:r>
              <a:rPr lang="ru-RU" sz="1600" dirty="0">
                <a:latin typeface="Roboto Condensed Light" pitchFamily="2" charset="0"/>
              </a:rPr>
              <a:t> </a:t>
            </a:r>
            <a:r>
              <a:rPr lang="ru-RU" sz="1600" dirty="0" err="1">
                <a:latin typeface="Roboto Condensed Light" pitchFamily="2" charset="0"/>
              </a:rPr>
              <a:t>повідомлень</a:t>
            </a:r>
            <a:r>
              <a:rPr lang="ru-RU" sz="1600" dirty="0">
                <a:latin typeface="Roboto Condensed Light" pitchFamily="2" charset="0"/>
              </a:rPr>
              <a:t> </a:t>
            </a:r>
            <a:r>
              <a:rPr lang="ru-RU" sz="1600" dirty="0" err="1">
                <a:latin typeface="Roboto Condensed Light" pitchFamily="2" charset="0"/>
              </a:rPr>
              <a:t>висловлений</a:t>
            </a:r>
            <a:r>
              <a:rPr lang="ru-RU" sz="1600" dirty="0">
                <a:latin typeface="Roboto Condensed Light" pitchFamily="2" charset="0"/>
              </a:rPr>
              <a:t> і в </a:t>
            </a:r>
            <a:r>
              <a:rPr lang="ru-RU" sz="1600" dirty="0" err="1">
                <a:latin typeface="Roboto Condensed Light" pitchFamily="2" charset="0"/>
              </a:rPr>
              <a:t>українській</a:t>
            </a:r>
            <a:r>
              <a:rPr lang="ru-RU" sz="1600" dirty="0">
                <a:latin typeface="Roboto Condensed Light" pitchFamily="2" charset="0"/>
              </a:rPr>
              <a:t> </a:t>
            </a:r>
            <a:r>
              <a:rPr lang="ru-RU" sz="1600" dirty="0" err="1">
                <a:latin typeface="Roboto Condensed Light" pitchFamily="2" charset="0"/>
              </a:rPr>
              <a:t>судовій</a:t>
            </a:r>
            <a:r>
              <a:rPr lang="ru-RU" sz="1600" dirty="0">
                <a:latin typeface="Roboto Condensed Light" pitchFamily="2" charset="0"/>
              </a:rPr>
              <a:t> </a:t>
            </a:r>
            <a:r>
              <a:rPr lang="ru-RU" sz="1600" dirty="0" err="1">
                <a:latin typeface="Roboto Condensed Light" pitchFamily="2" charset="0"/>
              </a:rPr>
              <a:t>практиці</a:t>
            </a:r>
            <a:r>
              <a:rPr lang="ru-RU" sz="1600" dirty="0">
                <a:latin typeface="Roboto Condensed Light" pitchFamily="2" charset="0"/>
              </a:rPr>
              <a:t>. У </a:t>
            </a:r>
            <a:r>
              <a:rPr lang="ru-RU" sz="1600" dirty="0" err="1">
                <a:latin typeface="Roboto Condensed Light" pitchFamily="2" charset="0"/>
              </a:rPr>
              <a:t>постанові</a:t>
            </a:r>
            <a:r>
              <a:rPr lang="ru-RU" sz="1600" dirty="0">
                <a:latin typeface="Roboto Condensed Light" pitchFamily="2" charset="0"/>
              </a:rPr>
              <a:t> Верховного Суду </a:t>
            </a:r>
            <a:r>
              <a:rPr lang="ru-RU" sz="1600" dirty="0" err="1">
                <a:latin typeface="Roboto Condensed Light" pitchFamily="2" charset="0"/>
              </a:rPr>
              <a:t>України</a:t>
            </a:r>
            <a:r>
              <a:rPr lang="ru-RU" sz="1600" dirty="0">
                <a:latin typeface="Roboto Condensed Light" pitchFamily="2" charset="0"/>
              </a:rPr>
              <a:t> </a:t>
            </a:r>
            <a:r>
              <a:rPr lang="ru-RU" sz="1600" dirty="0" err="1">
                <a:latin typeface="Roboto Condensed Light" pitchFamily="2" charset="0"/>
              </a:rPr>
              <a:t>від</a:t>
            </a:r>
            <a:r>
              <a:rPr lang="ru-RU" sz="1600" dirty="0">
                <a:latin typeface="Roboto Condensed Light" pitchFamily="2" charset="0"/>
              </a:rPr>
              <a:t> 13 </a:t>
            </a:r>
            <a:r>
              <a:rPr lang="ru-RU" sz="1600" dirty="0" err="1">
                <a:latin typeface="Roboto Condensed Light" pitchFamily="2" charset="0"/>
              </a:rPr>
              <a:t>квітня</a:t>
            </a:r>
            <a:r>
              <a:rPr lang="ru-RU" sz="1600" dirty="0">
                <a:latin typeface="Roboto Condensed Light" pitchFamily="2" charset="0"/>
              </a:rPr>
              <a:t> 2016 року у </a:t>
            </a:r>
            <a:r>
              <a:rPr lang="ru-RU" sz="1600" dirty="0" err="1">
                <a:latin typeface="Roboto Condensed Light" pitchFamily="2" charset="0"/>
              </a:rPr>
              <a:t>справі</a:t>
            </a:r>
            <a:r>
              <a:rPr lang="ru-RU" sz="1600" dirty="0">
                <a:latin typeface="Roboto Condensed Light" pitchFamily="2" charset="0"/>
              </a:rPr>
              <a:t> 6-2988цс15 </a:t>
            </a:r>
            <a:r>
              <a:rPr lang="ru-RU" sz="1600" dirty="0" err="1">
                <a:latin typeface="Roboto Condensed Light" pitchFamily="2" charset="0"/>
              </a:rPr>
              <a:t>вказано</a:t>
            </a:r>
            <a:r>
              <a:rPr lang="ru-RU" sz="1600" dirty="0">
                <a:latin typeface="Roboto Condensed Light" pitchFamily="2" charset="0"/>
              </a:rPr>
              <a:t>, </a:t>
            </a:r>
            <a:r>
              <a:rPr lang="ru-RU" sz="1600" dirty="0" err="1">
                <a:latin typeface="Roboto Condensed Light" pitchFamily="2" charset="0"/>
              </a:rPr>
              <a:t>що</a:t>
            </a:r>
            <a:r>
              <a:rPr lang="ru-RU" sz="1600" dirty="0">
                <a:latin typeface="Roboto Condensed Light" pitchFamily="2" charset="0"/>
              </a:rPr>
              <a:t>: «[…] </a:t>
            </a:r>
            <a:r>
              <a:rPr lang="ru-RU" sz="1600" dirty="0" err="1">
                <a:latin typeface="Roboto Condensed Light" pitchFamily="2" charset="0"/>
              </a:rPr>
              <a:t>розглядаючи</a:t>
            </a:r>
            <a:r>
              <a:rPr lang="ru-RU" sz="1600" dirty="0">
                <a:latin typeface="Roboto Condensed Light" pitchFamily="2" charset="0"/>
              </a:rPr>
              <a:t> </a:t>
            </a:r>
            <a:r>
              <a:rPr lang="ru-RU" sz="1600" dirty="0" err="1">
                <a:latin typeface="Roboto Condensed Light" pitchFamily="2" charset="0"/>
              </a:rPr>
              <a:t>питання</a:t>
            </a:r>
            <a:r>
              <a:rPr lang="ru-RU" sz="1600" dirty="0">
                <a:latin typeface="Roboto Condensed Light" pitchFamily="2" charset="0"/>
              </a:rPr>
              <a:t> про </a:t>
            </a:r>
            <a:r>
              <a:rPr lang="ru-RU" sz="1600" dirty="0" err="1">
                <a:latin typeface="Roboto Condensed Light" pitchFamily="2" charset="0"/>
              </a:rPr>
              <a:t>дотримання</a:t>
            </a:r>
            <a:r>
              <a:rPr lang="ru-RU" sz="1600" dirty="0">
                <a:latin typeface="Roboto Condensed Light" pitchFamily="2" charset="0"/>
              </a:rPr>
              <a:t> </a:t>
            </a:r>
            <a:r>
              <a:rPr lang="ru-RU" sz="1600" dirty="0" err="1">
                <a:latin typeface="Roboto Condensed Light" pitchFamily="2" charset="0"/>
              </a:rPr>
              <a:t>під</a:t>
            </a:r>
            <a:r>
              <a:rPr lang="ru-RU" sz="1600" dirty="0">
                <a:latin typeface="Roboto Condensed Light" pitchFamily="2" charset="0"/>
              </a:rPr>
              <a:t> час </a:t>
            </a:r>
            <a:r>
              <a:rPr lang="ru-RU" sz="1600" dirty="0" err="1">
                <a:latin typeface="Roboto Condensed Light" pitchFamily="2" charset="0"/>
              </a:rPr>
              <a:t>проведення</a:t>
            </a:r>
            <a:r>
              <a:rPr lang="ru-RU" sz="1600" dirty="0">
                <a:latin typeface="Roboto Condensed Light" pitchFamily="2" charset="0"/>
              </a:rPr>
              <a:t> </a:t>
            </a:r>
            <a:r>
              <a:rPr lang="ru-RU" sz="1600" dirty="0" err="1">
                <a:latin typeface="Roboto Condensed Light" pitchFamily="2" charset="0"/>
              </a:rPr>
              <a:t>торгів</a:t>
            </a:r>
            <a:r>
              <a:rPr lang="ru-RU" sz="1600" dirty="0">
                <a:latin typeface="Roboto Condensed Light" pitchFamily="2" charset="0"/>
              </a:rPr>
              <a:t> </a:t>
            </a:r>
            <a:r>
              <a:rPr lang="ru-RU" sz="1600" dirty="0" err="1">
                <a:latin typeface="Roboto Condensed Light" pitchFamily="2" charset="0"/>
              </a:rPr>
              <a:t>положень</a:t>
            </a:r>
            <a:r>
              <a:rPr lang="ru-RU" sz="1600" dirty="0">
                <a:latin typeface="Roboto Condensed Light" pitchFamily="2" charset="0"/>
              </a:rPr>
              <a:t> пункту 3.11 </a:t>
            </a:r>
            <a:r>
              <a:rPr lang="ru-RU" sz="1600" dirty="0" err="1">
                <a:latin typeface="Roboto Condensed Light" pitchFamily="2" charset="0"/>
              </a:rPr>
              <a:t>Тимчасового</a:t>
            </a:r>
            <a:r>
              <a:rPr lang="ru-RU" sz="1600" dirty="0">
                <a:latin typeface="Roboto Condensed Light" pitchFamily="2" charset="0"/>
              </a:rPr>
              <a:t> </a:t>
            </a:r>
            <a:r>
              <a:rPr lang="ru-RU" sz="1600" dirty="0" err="1">
                <a:latin typeface="Roboto Condensed Light" pitchFamily="2" charset="0"/>
              </a:rPr>
              <a:t>положення</a:t>
            </a:r>
            <a:r>
              <a:rPr lang="ru-RU" sz="1600" dirty="0">
                <a:latin typeface="Roboto Condensed Light" pitchFamily="2" charset="0"/>
              </a:rPr>
              <a:t>, суди </a:t>
            </a:r>
            <a:r>
              <a:rPr lang="ru-RU" sz="1600" dirty="0" err="1">
                <a:latin typeface="Roboto Condensed Light" pitchFamily="2" charset="0"/>
              </a:rPr>
              <a:t>мають</a:t>
            </a:r>
            <a:r>
              <a:rPr lang="ru-RU" sz="1600" dirty="0">
                <a:latin typeface="Roboto Condensed Light" pitchFamily="2" charset="0"/>
              </a:rPr>
              <a:t> </a:t>
            </a:r>
            <a:r>
              <a:rPr lang="ru-RU" sz="1600" dirty="0" err="1">
                <a:latin typeface="Roboto Condensed Light" pitchFamily="2" charset="0"/>
              </a:rPr>
              <a:t>установити</a:t>
            </a:r>
            <a:r>
              <a:rPr lang="ru-RU" sz="1600" dirty="0">
                <a:latin typeface="Roboto Condensed Light" pitchFamily="2" charset="0"/>
              </a:rPr>
              <a:t>, </a:t>
            </a:r>
            <a:r>
              <a:rPr lang="ru-RU" sz="1600" dirty="0" err="1">
                <a:latin typeface="Roboto Condensed Light" pitchFamily="2" charset="0"/>
              </a:rPr>
              <a:t>чи</a:t>
            </a:r>
            <a:r>
              <a:rPr lang="ru-RU" sz="1600" dirty="0">
                <a:latin typeface="Roboto Condensed Light" pitchFamily="2" charset="0"/>
              </a:rPr>
              <a:t> </a:t>
            </a:r>
            <a:r>
              <a:rPr lang="ru-RU" sz="1600" dirty="0" err="1">
                <a:latin typeface="Roboto Condensed Light" pitchFamily="2" charset="0"/>
              </a:rPr>
              <a:t>було</a:t>
            </a:r>
            <a:r>
              <a:rPr lang="ru-RU" sz="1600" dirty="0">
                <a:latin typeface="Roboto Condensed Light" pitchFamily="2" charset="0"/>
              </a:rPr>
              <a:t> </a:t>
            </a:r>
            <a:r>
              <a:rPr lang="ru-RU" sz="1600" dirty="0" err="1">
                <a:latin typeface="Roboto Condensed Light" pitchFamily="2" charset="0"/>
              </a:rPr>
              <a:t>письмово</a:t>
            </a:r>
            <a:r>
              <a:rPr lang="ru-RU" sz="1600" dirty="0">
                <a:latin typeface="Roboto Condensed Light" pitchFamily="2" charset="0"/>
              </a:rPr>
              <a:t> </a:t>
            </a:r>
            <a:r>
              <a:rPr lang="ru-RU" sz="1600" dirty="0" err="1">
                <a:latin typeface="Roboto Condensed Light" pitchFamily="2" charset="0"/>
              </a:rPr>
              <a:t>повідомлено</a:t>
            </a:r>
            <a:r>
              <a:rPr lang="ru-RU" sz="1600" dirty="0">
                <a:latin typeface="Roboto Condensed Light" pitchFamily="2" charset="0"/>
              </a:rPr>
              <a:t>, </a:t>
            </a:r>
            <a:r>
              <a:rPr lang="ru-RU" sz="1600" dirty="0" err="1">
                <a:latin typeface="Roboto Condensed Light" pitchFamily="2" charset="0"/>
              </a:rPr>
              <a:t>зокрема</a:t>
            </a:r>
            <a:r>
              <a:rPr lang="ru-RU" sz="1600" dirty="0">
                <a:latin typeface="Roboto Condensed Light" pitchFamily="2" charset="0"/>
              </a:rPr>
              <a:t>, </a:t>
            </a:r>
            <a:r>
              <a:rPr lang="ru-RU" sz="1600" dirty="0" err="1">
                <a:latin typeface="Roboto Condensed Light" pitchFamily="2" charset="0"/>
              </a:rPr>
              <a:t>боржника</a:t>
            </a:r>
            <a:r>
              <a:rPr lang="ru-RU" sz="1600" dirty="0">
                <a:latin typeface="Roboto Condensed Light" pitchFamily="2" charset="0"/>
              </a:rPr>
              <a:t> про дату, час, </a:t>
            </a:r>
            <a:r>
              <a:rPr lang="ru-RU" sz="1600" dirty="0" err="1">
                <a:latin typeface="Roboto Condensed Light" pitchFamily="2" charset="0"/>
              </a:rPr>
              <a:t>місце</a:t>
            </a:r>
            <a:r>
              <a:rPr lang="ru-RU" sz="1600" dirty="0">
                <a:latin typeface="Roboto Condensed Light" pitchFamily="2" charset="0"/>
              </a:rPr>
              <a:t> </a:t>
            </a:r>
            <a:r>
              <a:rPr lang="ru-RU" sz="1600" dirty="0" err="1">
                <a:latin typeface="Roboto Condensed Light" pitchFamily="2" charset="0"/>
              </a:rPr>
              <a:t>проведення</a:t>
            </a:r>
            <a:r>
              <a:rPr lang="ru-RU" sz="1600" dirty="0">
                <a:latin typeface="Roboto Condensed Light" pitchFamily="2" charset="0"/>
              </a:rPr>
              <a:t> </a:t>
            </a:r>
            <a:r>
              <a:rPr lang="ru-RU" sz="1600" dirty="0" err="1">
                <a:latin typeface="Roboto Condensed Light" pitchFamily="2" charset="0"/>
              </a:rPr>
              <a:t>прилюдних</a:t>
            </a:r>
            <a:r>
              <a:rPr lang="ru-RU" sz="1600" dirty="0">
                <a:latin typeface="Roboto Condensed Light" pitchFamily="2" charset="0"/>
              </a:rPr>
              <a:t> </a:t>
            </a:r>
            <a:r>
              <a:rPr lang="ru-RU" sz="1600" dirty="0" err="1">
                <a:latin typeface="Roboto Condensed Light" pitchFamily="2" charset="0"/>
              </a:rPr>
              <a:t>торгів</a:t>
            </a:r>
            <a:r>
              <a:rPr lang="ru-RU" sz="1600" dirty="0">
                <a:latin typeface="Roboto Condensed Light" pitchFamily="2" charset="0"/>
              </a:rPr>
              <a:t> та про </a:t>
            </a:r>
            <a:r>
              <a:rPr lang="ru-RU" sz="1600" dirty="0" err="1">
                <a:latin typeface="Roboto Condensed Light" pitchFamily="2" charset="0"/>
              </a:rPr>
              <a:t>стартову</a:t>
            </a:r>
            <a:r>
              <a:rPr lang="ru-RU" sz="1600" dirty="0">
                <a:latin typeface="Roboto Condensed Light" pitchFamily="2" charset="0"/>
              </a:rPr>
              <a:t> </a:t>
            </a:r>
            <a:r>
              <a:rPr lang="ru-RU" sz="1600" dirty="0" err="1">
                <a:latin typeface="Roboto Condensed Light" pitchFamily="2" charset="0"/>
              </a:rPr>
              <a:t>ціну</a:t>
            </a:r>
            <a:r>
              <a:rPr lang="ru-RU" sz="1600" dirty="0">
                <a:latin typeface="Roboto Condensed Light" pitchFamily="2" charset="0"/>
              </a:rPr>
              <a:t>, за </a:t>
            </a:r>
            <a:r>
              <a:rPr lang="ru-RU" sz="1600" dirty="0" err="1">
                <a:latin typeface="Roboto Condensed Light" pitchFamily="2" charset="0"/>
              </a:rPr>
              <a:t>якою</a:t>
            </a:r>
            <a:r>
              <a:rPr lang="ru-RU" sz="1600" dirty="0">
                <a:latin typeface="Roboto Condensed Light" pitchFamily="2" charset="0"/>
              </a:rPr>
              <a:t> </a:t>
            </a:r>
            <a:r>
              <a:rPr lang="ru-RU" sz="1600" dirty="0" err="1">
                <a:latin typeface="Roboto Condensed Light" pitchFamily="2" charset="0"/>
              </a:rPr>
              <a:t>майно</a:t>
            </a:r>
            <a:r>
              <a:rPr lang="ru-RU" sz="1600" dirty="0">
                <a:latin typeface="Roboto Condensed Light" pitchFamily="2" charset="0"/>
              </a:rPr>
              <a:t> </a:t>
            </a:r>
            <a:r>
              <a:rPr lang="ru-RU" sz="1600" dirty="0" err="1">
                <a:latin typeface="Roboto Condensed Light" pitchFamily="2" charset="0"/>
              </a:rPr>
              <a:t>пропонується</a:t>
            </a:r>
            <a:r>
              <a:rPr lang="ru-RU" sz="1600" dirty="0">
                <a:latin typeface="Roboto Condensed Light" pitchFamily="2" charset="0"/>
              </a:rPr>
              <a:t> до продажу. При </a:t>
            </a:r>
            <a:r>
              <a:rPr lang="ru-RU" sz="1600" dirty="0" err="1">
                <a:latin typeface="Roboto Condensed Light" pitchFamily="2" charset="0"/>
              </a:rPr>
              <a:t>цьому</a:t>
            </a:r>
            <a:r>
              <a:rPr lang="ru-RU" sz="1600" dirty="0">
                <a:latin typeface="Roboto Condensed Light" pitchFamily="2" charset="0"/>
              </a:rPr>
              <a:t> </a:t>
            </a:r>
            <a:r>
              <a:rPr lang="ru-RU" sz="1600" dirty="0" err="1">
                <a:latin typeface="Roboto Condensed Light" pitchFamily="2" charset="0"/>
              </a:rPr>
              <a:t>під</a:t>
            </a:r>
            <a:r>
              <a:rPr lang="ru-RU" sz="1600" dirty="0">
                <a:latin typeface="Roboto Condensed Light" pitchFamily="2" charset="0"/>
              </a:rPr>
              <a:t> </a:t>
            </a:r>
            <a:r>
              <a:rPr lang="ru-RU" sz="1600" dirty="0" err="1">
                <a:latin typeface="Roboto Condensed Light" pitchFamily="2" charset="0"/>
              </a:rPr>
              <a:t>письмовим</a:t>
            </a:r>
            <a:r>
              <a:rPr lang="ru-RU" sz="1600" dirty="0">
                <a:latin typeface="Roboto Condensed Light" pitchFamily="2" charset="0"/>
              </a:rPr>
              <a:t> </a:t>
            </a:r>
            <a:r>
              <a:rPr lang="ru-RU" sz="1600" dirty="0" err="1">
                <a:latin typeface="Roboto Condensed Light" pitchFamily="2" charset="0"/>
              </a:rPr>
              <a:t>повідомленням</a:t>
            </a:r>
            <a:r>
              <a:rPr lang="ru-RU" sz="1600" dirty="0">
                <a:latin typeface="Roboto Condensed Light" pitchFamily="2" charset="0"/>
              </a:rPr>
              <a:t> </a:t>
            </a:r>
            <a:r>
              <a:rPr lang="ru-RU" sz="1600" dirty="0" err="1">
                <a:latin typeface="Roboto Condensed Light" pitchFamily="2" charset="0"/>
              </a:rPr>
              <a:t>слід</a:t>
            </a:r>
            <a:r>
              <a:rPr lang="ru-RU" sz="1600" dirty="0">
                <a:latin typeface="Roboto Condensed Light" pitchFamily="2" charset="0"/>
              </a:rPr>
              <a:t> </a:t>
            </a:r>
            <a:r>
              <a:rPr lang="ru-RU" sz="1600" dirty="0" err="1">
                <a:latin typeface="Roboto Condensed Light" pitchFamily="2" charset="0"/>
              </a:rPr>
              <a:t>розуміти</a:t>
            </a:r>
            <a:r>
              <a:rPr lang="ru-RU" sz="1600" dirty="0">
                <a:latin typeface="Roboto Condensed Light" pitchFamily="2" charset="0"/>
              </a:rPr>
              <a:t> не </a:t>
            </a:r>
            <a:r>
              <a:rPr lang="ru-RU" sz="1600" dirty="0" err="1">
                <a:latin typeface="Roboto Condensed Light" pitchFamily="2" charset="0"/>
              </a:rPr>
              <a:t>тільки</a:t>
            </a:r>
            <a:r>
              <a:rPr lang="ru-RU" sz="1600" dirty="0">
                <a:latin typeface="Roboto Condensed Light" pitchFamily="2" charset="0"/>
              </a:rPr>
              <a:t> </a:t>
            </a:r>
            <a:r>
              <a:rPr lang="ru-RU" sz="1600" dirty="0" err="1">
                <a:latin typeface="Roboto Condensed Light" pitchFamily="2" charset="0"/>
              </a:rPr>
              <a:t>направлення</a:t>
            </a:r>
            <a:r>
              <a:rPr lang="ru-RU" sz="1600" dirty="0">
                <a:latin typeface="Roboto Condensed Light" pitchFamily="2" charset="0"/>
              </a:rPr>
              <a:t> </a:t>
            </a:r>
            <a:r>
              <a:rPr lang="ru-RU" sz="1600" dirty="0" err="1">
                <a:latin typeface="Roboto Condensed Light" pitchFamily="2" charset="0"/>
              </a:rPr>
              <a:t>відповідних</a:t>
            </a:r>
            <a:r>
              <a:rPr lang="ru-RU" sz="1600" dirty="0">
                <a:latin typeface="Roboto Condensed Light" pitchFamily="2" charset="0"/>
              </a:rPr>
              <a:t> </a:t>
            </a:r>
            <a:r>
              <a:rPr lang="ru-RU" sz="1600" dirty="0" err="1">
                <a:latin typeface="Roboto Condensed Light" pitchFamily="2" charset="0"/>
              </a:rPr>
              <a:t>відомостей</a:t>
            </a:r>
            <a:r>
              <a:rPr lang="ru-RU" sz="1600" dirty="0">
                <a:latin typeface="Roboto Condensed Light" pitchFamily="2" charset="0"/>
              </a:rPr>
              <a:t> </a:t>
            </a:r>
            <a:r>
              <a:rPr lang="ru-RU" sz="1600" dirty="0" err="1">
                <a:latin typeface="Roboto Condensed Light" pitchFamily="2" charset="0"/>
              </a:rPr>
              <a:t>зазначеним</a:t>
            </a:r>
            <a:r>
              <a:rPr lang="ru-RU" sz="1600" dirty="0">
                <a:latin typeface="Roboto Condensed Light" pitchFamily="2" charset="0"/>
              </a:rPr>
              <a:t> особам у </a:t>
            </a:r>
            <a:r>
              <a:rPr lang="ru-RU" sz="1600" dirty="0" err="1">
                <a:latin typeface="Roboto Condensed Light" pitchFamily="2" charset="0"/>
              </a:rPr>
              <a:t>письмовому</a:t>
            </a:r>
            <a:r>
              <a:rPr lang="ru-RU" sz="1600" dirty="0">
                <a:latin typeface="Roboto Condensed Light" pitchFamily="2" charset="0"/>
              </a:rPr>
              <a:t> </a:t>
            </a:r>
            <a:r>
              <a:rPr lang="ru-RU" sz="1600" dirty="0" err="1">
                <a:latin typeface="Roboto Condensed Light" pitchFamily="2" charset="0"/>
              </a:rPr>
              <a:t>вигляді</a:t>
            </a:r>
            <a:r>
              <a:rPr lang="ru-RU" sz="1600" dirty="0">
                <a:latin typeface="Roboto Condensed Light" pitchFamily="2" charset="0"/>
              </a:rPr>
              <a:t>, а й </a:t>
            </a:r>
            <a:r>
              <a:rPr lang="ru-RU" sz="1600" dirty="0" err="1">
                <a:latin typeface="Roboto Condensed Light" pitchFamily="2" charset="0"/>
              </a:rPr>
              <a:t>отримання</a:t>
            </a:r>
            <a:r>
              <a:rPr lang="ru-RU" sz="1600" dirty="0">
                <a:latin typeface="Roboto Condensed Light" pitchFamily="2" charset="0"/>
              </a:rPr>
              <a:t> </a:t>
            </a:r>
            <a:r>
              <a:rPr lang="ru-RU" sz="1600" dirty="0" err="1">
                <a:latin typeface="Roboto Condensed Light" pitchFamily="2" charset="0"/>
              </a:rPr>
              <a:t>цими</a:t>
            </a:r>
            <a:r>
              <a:rPr lang="ru-RU" sz="1600" dirty="0">
                <a:latin typeface="Roboto Condensed Light" pitchFamily="2" charset="0"/>
              </a:rPr>
              <a:t> особами </a:t>
            </a:r>
            <a:r>
              <a:rPr lang="ru-RU" sz="1600" dirty="0" err="1">
                <a:latin typeface="Roboto Condensed Light" pitchFamily="2" charset="0"/>
              </a:rPr>
              <a:t>необхідних</a:t>
            </a:r>
            <a:r>
              <a:rPr lang="ru-RU" sz="1600" dirty="0">
                <a:latin typeface="Roboto Condensed Light" pitchFamily="2" charset="0"/>
              </a:rPr>
              <a:t> </a:t>
            </a:r>
            <a:r>
              <a:rPr lang="ru-RU" sz="1600" dirty="0" err="1">
                <a:latin typeface="Roboto Condensed Light" pitchFamily="2" charset="0"/>
              </a:rPr>
              <a:t>відомостей</a:t>
            </a:r>
            <a:r>
              <a:rPr lang="ru-RU" sz="1600" dirty="0">
                <a:latin typeface="Roboto Condensed Light" pitchFamily="2" charset="0"/>
              </a:rPr>
              <a:t>. </a:t>
            </a:r>
            <a:r>
              <a:rPr lang="ru-RU" sz="1600" dirty="0" err="1">
                <a:latin typeface="Roboto Condensed Light" pitchFamily="2" charset="0"/>
              </a:rPr>
              <a:t>Отже</a:t>
            </a:r>
            <a:r>
              <a:rPr lang="ru-RU" sz="1600" dirty="0">
                <a:latin typeface="Roboto Condensed Light" pitchFamily="2" charset="0"/>
              </a:rPr>
              <a:t>, </a:t>
            </a:r>
            <a:r>
              <a:rPr lang="ru-RU" sz="1600" dirty="0" err="1">
                <a:latin typeface="Roboto Condensed Light" pitchFamily="2" charset="0"/>
              </a:rPr>
              <a:t>загальний</a:t>
            </a:r>
            <a:r>
              <a:rPr lang="ru-RU" sz="1600" dirty="0">
                <a:latin typeface="Roboto Condensed Light" pitchFamily="2" charset="0"/>
              </a:rPr>
              <a:t> </a:t>
            </a:r>
            <a:r>
              <a:rPr lang="ru-RU" sz="1600" dirty="0" err="1">
                <a:latin typeface="Roboto Condensed Light" pitchFamily="2" charset="0"/>
              </a:rPr>
              <a:t>зміст</a:t>
            </a:r>
            <a:r>
              <a:rPr lang="ru-RU" sz="1600" dirty="0">
                <a:latin typeface="Roboto Condensed Light" pitchFamily="2" charset="0"/>
              </a:rPr>
              <a:t> </a:t>
            </a:r>
            <a:r>
              <a:rPr lang="ru-RU" sz="1600" dirty="0" err="1">
                <a:latin typeface="Roboto Condensed Light" pitchFamily="2" charset="0"/>
              </a:rPr>
              <a:t>поняття</a:t>
            </a:r>
            <a:r>
              <a:rPr lang="ru-RU" sz="1600" dirty="0">
                <a:latin typeface="Roboto Condensed Light" pitchFamily="2" charset="0"/>
              </a:rPr>
              <a:t> «</a:t>
            </a:r>
            <a:r>
              <a:rPr lang="ru-RU" sz="1600" dirty="0" err="1">
                <a:latin typeface="Roboto Condensed Light" pitchFamily="2" charset="0"/>
              </a:rPr>
              <a:t>повідомлення</a:t>
            </a:r>
            <a:r>
              <a:rPr lang="ru-RU" sz="1600" dirty="0">
                <a:latin typeface="Roboto Condensed Light" pitchFamily="2" charset="0"/>
              </a:rPr>
              <a:t>» </a:t>
            </a:r>
            <a:r>
              <a:rPr lang="ru-RU" sz="1600" dirty="0" err="1">
                <a:latin typeface="Roboto Condensed Light" pitchFamily="2" charset="0"/>
              </a:rPr>
              <a:t>передбачає</a:t>
            </a:r>
            <a:r>
              <a:rPr lang="ru-RU" sz="1600" dirty="0">
                <a:latin typeface="Roboto Condensed Light" pitchFamily="2" charset="0"/>
              </a:rPr>
              <a:t> не </a:t>
            </a:r>
            <a:r>
              <a:rPr lang="ru-RU" sz="1600" dirty="0" err="1">
                <a:latin typeface="Roboto Condensed Light" pitchFamily="2" charset="0"/>
              </a:rPr>
              <a:t>тільки</a:t>
            </a:r>
            <a:r>
              <a:rPr lang="ru-RU" sz="1600" dirty="0">
                <a:latin typeface="Roboto Condensed Light" pitchFamily="2" charset="0"/>
              </a:rPr>
              <a:t> </a:t>
            </a:r>
            <a:r>
              <a:rPr lang="ru-RU" sz="1600" dirty="0" err="1">
                <a:latin typeface="Roboto Condensed Light" pitchFamily="2" charset="0"/>
              </a:rPr>
              <a:t>направлення</a:t>
            </a:r>
            <a:r>
              <a:rPr lang="ru-RU" sz="1600" dirty="0">
                <a:latin typeface="Roboto Condensed Light" pitchFamily="2" charset="0"/>
              </a:rPr>
              <a:t> </a:t>
            </a:r>
            <a:r>
              <a:rPr lang="ru-RU" sz="1600" dirty="0" err="1">
                <a:latin typeface="Roboto Condensed Light" pitchFamily="2" charset="0"/>
              </a:rPr>
              <a:t>відомостей</a:t>
            </a:r>
            <a:r>
              <a:rPr lang="ru-RU" sz="1600" dirty="0">
                <a:latin typeface="Roboto Condensed Light" pitchFamily="2" charset="0"/>
              </a:rPr>
              <a:t>, з </a:t>
            </a:r>
            <a:r>
              <a:rPr lang="ru-RU" sz="1600" dirty="0" err="1">
                <a:latin typeface="Roboto Condensed Light" pitchFamily="2" charset="0"/>
              </a:rPr>
              <a:t>якими</a:t>
            </a:r>
            <a:r>
              <a:rPr lang="ru-RU" sz="1600" dirty="0">
                <a:latin typeface="Roboto Condensed Light" pitchFamily="2" charset="0"/>
              </a:rPr>
              <a:t> особу </a:t>
            </a:r>
            <a:r>
              <a:rPr lang="ru-RU" sz="1600" dirty="0" err="1">
                <a:latin typeface="Roboto Condensed Light" pitchFamily="2" charset="0"/>
              </a:rPr>
              <a:t>слід</a:t>
            </a:r>
            <a:r>
              <a:rPr lang="ru-RU" sz="1600" dirty="0">
                <a:latin typeface="Roboto Condensed Light" pitchFamily="2" charset="0"/>
              </a:rPr>
              <a:t> </a:t>
            </a:r>
            <a:r>
              <a:rPr lang="ru-RU" sz="1600" dirty="0" err="1">
                <a:latin typeface="Roboto Condensed Light" pitchFamily="2" charset="0"/>
              </a:rPr>
              <a:t>ознайомити</a:t>
            </a:r>
            <a:r>
              <a:rPr lang="ru-RU" sz="1600" dirty="0">
                <a:latin typeface="Roboto Condensed Light" pitchFamily="2" charset="0"/>
              </a:rPr>
              <a:t>, а й </a:t>
            </a:r>
            <a:r>
              <a:rPr lang="ru-RU" sz="1600" dirty="0" err="1">
                <a:latin typeface="Roboto Condensed Light" pitchFamily="2" charset="0"/>
              </a:rPr>
              <a:t>отримання</a:t>
            </a:r>
            <a:r>
              <a:rPr lang="ru-RU" sz="1600" dirty="0">
                <a:latin typeface="Roboto Condensed Light" pitchFamily="2" charset="0"/>
              </a:rPr>
              <a:t> </a:t>
            </a:r>
            <a:r>
              <a:rPr lang="ru-RU" sz="1600" dirty="0" err="1">
                <a:latin typeface="Roboto Condensed Light" pitchFamily="2" charset="0"/>
              </a:rPr>
              <a:t>цією</a:t>
            </a:r>
            <a:r>
              <a:rPr lang="ru-RU" sz="1600" dirty="0">
                <a:latin typeface="Roboto Condensed Light" pitchFamily="2" charset="0"/>
              </a:rPr>
              <a:t> особою </a:t>
            </a:r>
            <a:r>
              <a:rPr lang="ru-RU" sz="1600" dirty="0" err="1">
                <a:latin typeface="Roboto Condensed Light" pitchFamily="2" charset="0"/>
              </a:rPr>
              <a:t>зазначених</a:t>
            </a:r>
            <a:r>
              <a:rPr lang="ru-RU" sz="1600" dirty="0">
                <a:latin typeface="Roboto Condensed Light" pitchFamily="2" charset="0"/>
              </a:rPr>
              <a:t> </a:t>
            </a:r>
            <a:r>
              <a:rPr lang="ru-RU" sz="1600" dirty="0" err="1">
                <a:latin typeface="Roboto Condensed Light" pitchFamily="2" charset="0"/>
              </a:rPr>
              <a:t>відомостей</a:t>
            </a:r>
            <a:r>
              <a:rPr lang="ru-RU" sz="1600" dirty="0">
                <a:latin typeface="Roboto Condensed Light" pitchFamily="2" charset="0"/>
              </a:rPr>
              <a:t>».</a:t>
            </a:r>
            <a:br>
              <a:rPr lang="ru-RU" sz="1600" dirty="0">
                <a:latin typeface="Roboto Condensed Light" pitchFamily="2" charset="0"/>
              </a:rPr>
            </a:br>
            <a:br>
              <a:rPr lang="ru-RU" sz="1600" dirty="0">
                <a:latin typeface="Roboto Condensed Light" pitchFamily="2" charset="0"/>
              </a:rPr>
            </a:br>
            <a:br>
              <a:rPr lang="ru-RU" sz="1400" dirty="0">
                <a:latin typeface="Roboto Condensed Light" pitchFamily="2" charset="0"/>
              </a:rPr>
            </a:br>
            <a:br>
              <a:rPr lang="uk-UA" sz="1400" dirty="0">
                <a:latin typeface="Roboto Condensed Light" pitchFamily="2" charset="0"/>
              </a:rPr>
            </a:br>
            <a:endParaRPr lang="uk-UA" sz="22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Верховного Суду у </a:t>
            </a:r>
            <a:r>
              <a:rPr lang="ru-RU" dirty="0" err="1">
                <a:solidFill>
                  <a:schemeClr val="bg1"/>
                </a:solidFill>
                <a:latin typeface="Roboto Condensed Light" pitchFamily="2" charset="0"/>
              </a:rPr>
              <a:t>складі</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колегії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суддів</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Другої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судової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Касаційного</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цивільного</a:t>
            </a:r>
            <a:r>
              <a:rPr lang="ru-RU" dirty="0">
                <a:solidFill>
                  <a:schemeClr val="bg1"/>
                </a:solidFill>
                <a:latin typeface="Roboto Condensed Light" pitchFamily="2" charset="0"/>
              </a:rPr>
              <a:t>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12 червня 2019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344/3627/16-ц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61-21032св18)</a:t>
            </a:r>
          </a:p>
        </p:txBody>
      </p:sp>
      <p:sp>
        <p:nvSpPr>
          <p:cNvPr id="5" name="Rectangle 4"/>
          <p:cNvSpPr>
            <a:spLocks noChangeArrowheads="1"/>
          </p:cNvSpPr>
          <p:nvPr/>
        </p:nvSpPr>
        <p:spPr bwMode="auto">
          <a:xfrm>
            <a:off x="1754080" y="1662874"/>
            <a:ext cx="8407616" cy="384721"/>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anose="02000000000000000000" pitchFamily="2" charset="0"/>
                <a:ea typeface="Roboto Condensed Light" panose="02000000000000000000" pitchFamily="2" charset="0"/>
              </a:rPr>
              <a:t>Юридично значимі повідомлення</a:t>
            </a:r>
          </a:p>
        </p:txBody>
      </p:sp>
    </p:spTree>
    <p:extLst>
      <p:ext uri="{BB962C8B-B14F-4D97-AF65-F5344CB8AC3E}">
        <p14:creationId xmlns:p14="http://schemas.microsoft.com/office/powerpoint/2010/main" val="317058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519764" y="2362198"/>
            <a:ext cx="9971773" cy="4529490"/>
          </a:xfrm>
        </p:spPr>
        <p:txBody>
          <a:bodyPr/>
          <a:lstStyle/>
          <a:p>
            <a:pPr algn="just"/>
            <a:br>
              <a:rPr lang="uk-UA" sz="1400" dirty="0">
                <a:latin typeface="Roboto Condensed Light" pitchFamily="2" charset="0"/>
              </a:rPr>
            </a:br>
            <a:br>
              <a:rPr lang="uk-UA" sz="1400" dirty="0">
                <a:latin typeface="Roboto Condensed Light" pitchFamily="2" charset="0"/>
              </a:rPr>
            </a:br>
            <a:r>
              <a:rPr lang="uk-UA" sz="2200" dirty="0">
                <a:latin typeface="Roboto Condensed Light" pitchFamily="2" charset="0"/>
              </a:rPr>
              <a:t>Очевидно, що різні підходи до умов застування способів задоволення вимог іпотекодержателя під час звернення стягнення на предмет іпотеки шляхом позасудового врегулювання (зокрема, щодо правових наслідків невиконання або неналежного виконання іпотекодержателем обов`язку письмово повідомити </a:t>
            </a:r>
            <a:r>
              <a:rPr lang="uk-UA" sz="2200" dirty="0" err="1">
                <a:latin typeface="Roboto Condensed Light" pitchFamily="2" charset="0"/>
              </a:rPr>
              <a:t>іпотекодавця</a:t>
            </a:r>
            <a:r>
              <a:rPr lang="uk-UA" sz="2200" dirty="0">
                <a:latin typeface="Roboto Condensed Light" pitchFamily="2" charset="0"/>
              </a:rPr>
              <a:t>, оцінки предмету іпотеки), не може розглядатися в контексті динамічного розвитку судової практики і забезпечити розумну передбачуваність судових рішень. Тому колегія суддів вважає, що необхідне формування єдиної </a:t>
            </a:r>
            <a:r>
              <a:rPr lang="uk-UA" sz="2200" dirty="0" err="1">
                <a:latin typeface="Roboto Condensed Light" pitchFamily="2" charset="0"/>
              </a:rPr>
              <a:t>правозастосовчої</a:t>
            </a:r>
            <a:r>
              <a:rPr lang="uk-UA" sz="2200" dirty="0">
                <a:latin typeface="Roboto Condensed Light" pitchFamily="2" charset="0"/>
              </a:rPr>
              <a:t> практики щодо умов застування способів задоволення вимог іпотекодержателя під час звернення стягнення на предмет іпотеки шляхом позасудового врегулювання (зокрема, щодо правових наслідків невиконання або неналежного виконання іпотекодержателем обов`язку письмово повідомити </a:t>
            </a:r>
            <a:r>
              <a:rPr lang="uk-UA" sz="2200" dirty="0" err="1">
                <a:latin typeface="Roboto Condensed Light" pitchFamily="2" charset="0"/>
              </a:rPr>
              <a:t>іпотекодавця</a:t>
            </a:r>
            <a:r>
              <a:rPr lang="uk-UA" sz="2200" dirty="0">
                <a:latin typeface="Roboto Condensed Light" pitchFamily="2" charset="0"/>
              </a:rPr>
              <a:t>, оцінки предмету іпотеки), для забезпечення розумної передбачуваності судових рішень, а тому справа містить виключну правову проблему і її вирішення необхідне для забезпечення розвитку права та формування єдиної </a:t>
            </a:r>
            <a:r>
              <a:rPr lang="uk-UA" sz="2200" dirty="0" err="1">
                <a:latin typeface="Roboto Condensed Light" pitchFamily="2" charset="0"/>
              </a:rPr>
              <a:t>правозастосовчої</a:t>
            </a:r>
            <a:r>
              <a:rPr lang="uk-UA" sz="2200" dirty="0">
                <a:latin typeface="Roboto Condensed Light" pitchFamily="2" charset="0"/>
              </a:rPr>
              <a:t> практики.</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Ухвала Верховного Суду у складі колегії суддів Другої судової палати Касаційного цивільного суду від </a:t>
            </a:r>
            <a:r>
              <a:rPr lang="ru-RU" dirty="0">
                <a:solidFill>
                  <a:schemeClr val="bg1"/>
                </a:solidFill>
                <a:latin typeface="Roboto Condensed Light" pitchFamily="2" charset="0"/>
              </a:rPr>
              <a:t>13 листопада 2019 року </a:t>
            </a:r>
            <a:r>
              <a:rPr lang="kk-KZ" dirty="0">
                <a:solidFill>
                  <a:schemeClr val="bg1"/>
                </a:solidFill>
                <a:latin typeface="Roboto Condensed Light" pitchFamily="2" charset="0"/>
              </a:rPr>
              <a:t>у справі № 757/13243/17 (провадження № 61-48569св18</a:t>
            </a:r>
            <a:r>
              <a:rPr lang="ru-RU" dirty="0">
                <a:solidFill>
                  <a:schemeClr val="bg1"/>
                </a:solidFill>
                <a:latin typeface="Roboto Condensed Light" pitchFamily="2" charset="0"/>
              </a:rPr>
              <a:t>) </a:t>
            </a:r>
            <a:endParaRPr lang="uk-UA" dirty="0">
              <a:solidFill>
                <a:schemeClr val="bg1"/>
              </a:solidFill>
              <a:latin typeface="Roboto Condensed Light" pitchFamily="2" charset="0"/>
            </a:endParaRPr>
          </a:p>
        </p:txBody>
      </p:sp>
      <p:sp>
        <p:nvSpPr>
          <p:cNvPr id="5" name="Rectangle 4"/>
          <p:cNvSpPr>
            <a:spLocks noChangeArrowheads="1"/>
          </p:cNvSpPr>
          <p:nvPr/>
        </p:nvSpPr>
        <p:spPr bwMode="auto">
          <a:xfrm>
            <a:off x="1754080" y="1662874"/>
            <a:ext cx="8407616"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anose="02000000000000000000" pitchFamily="2" charset="0"/>
                <a:ea typeface="Roboto Condensed Light" panose="02000000000000000000" pitchFamily="2" charset="0"/>
              </a:rPr>
              <a:t>Правові наслідки невиконання іпотекодержателем обов'язку </a:t>
            </a:r>
          </a:p>
          <a:p>
            <a:pPr algn="ctr" defTabSz="914400"/>
            <a:r>
              <a:rPr lang="uk-UA" dirty="0">
                <a:solidFill>
                  <a:schemeClr val="bg1"/>
                </a:solidFill>
                <a:latin typeface="Roboto Condensed Light" panose="02000000000000000000" pitchFamily="2" charset="0"/>
                <a:ea typeface="Roboto Condensed Light" panose="02000000000000000000" pitchFamily="2" charset="0"/>
              </a:rPr>
              <a:t>повідомити про намір укладення договору купівлі-продажу &amp;юридично значимі повідомлення</a:t>
            </a:r>
          </a:p>
        </p:txBody>
      </p:sp>
    </p:spTree>
    <p:extLst>
      <p:ext uri="{BB962C8B-B14F-4D97-AF65-F5344CB8AC3E}">
        <p14:creationId xmlns:p14="http://schemas.microsoft.com/office/powerpoint/2010/main" val="224483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390525" y="2772791"/>
            <a:ext cx="9559415" cy="3652072"/>
          </a:xfrm>
        </p:spPr>
        <p:txBody>
          <a:bodyPr/>
          <a:lstStyle/>
          <a:p>
            <a:r>
              <a:rPr lang="uk-UA" sz="2400" dirty="0">
                <a:latin typeface="Roboto Condensed Light" pitchFamily="2" charset="0"/>
              </a:rPr>
              <a:t>«Іпотека виникає на підставі договору, закону або рішення суду (частина перша статті 3 Закону України «Про іпотеку»). Вона має похідний характер від основного зобов’язання і, за загальним правилом, є дійсною до припинення основного зобов'язання або до закінчення строку дії іпотечного договору (частина п’ята статті 3 Закону України «Про іпотеку»). Оскільки Законом України «Про іпотеку» не передбачено таких підстав для припинення іпотеки, як витребування майна від добросовісного набувача або відсутність згоди власника на передачу нерухомого майна в іпотеку, тому такі підстави не припиняють основне зобов’язання та не є самостійною підставою для припинення іпотеки».</a:t>
            </a: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Верховного Суду у складі Об’єднаної Палати Касаційного цивільного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11 листопада 2019 року у </a:t>
            </a:r>
            <a:r>
              <a:rPr lang="uk-UA" dirty="0">
                <a:solidFill>
                  <a:schemeClr val="bg1"/>
                </a:solidFill>
                <a:latin typeface="Roboto Condensed Light" pitchFamily="2" charset="0"/>
              </a:rPr>
              <a:t>справі № 756/15538/15-ц (провадження </a:t>
            </a:r>
            <a:r>
              <a:rPr lang="ru-RU" dirty="0">
                <a:solidFill>
                  <a:schemeClr val="bg1"/>
                </a:solidFill>
                <a:latin typeface="Roboto Condensed Light" pitchFamily="2" charset="0"/>
              </a:rPr>
              <a:t>№ 61-18736сво18) </a:t>
            </a:r>
            <a:endParaRPr lang="uk-UA" dirty="0">
              <a:solidFill>
                <a:schemeClr val="bg1"/>
              </a:solidFill>
              <a:latin typeface="Roboto Condensed Light" pitchFamily="2" charset="0"/>
            </a:endParaRPr>
          </a:p>
        </p:txBody>
      </p:sp>
      <p:sp>
        <p:nvSpPr>
          <p:cNvPr id="5" name="Rectangle 4"/>
          <p:cNvSpPr>
            <a:spLocks noChangeArrowheads="1"/>
          </p:cNvSpPr>
          <p:nvPr/>
        </p:nvSpPr>
        <p:spPr bwMode="auto">
          <a:xfrm>
            <a:off x="1542324" y="2014364"/>
            <a:ext cx="8407616" cy="492443"/>
          </a:xfrm>
          <a:prstGeom prst="rect">
            <a:avLst/>
          </a:prstGeom>
          <a:noFill/>
          <a:ln w="9525">
            <a:noFill/>
            <a:miter lim="800000"/>
            <a:headEnd/>
            <a:tailEnd/>
          </a:ln>
        </p:spPr>
        <p:txBody>
          <a:bodyPr wrap="square">
            <a:spAutoFit/>
          </a:bodyPr>
          <a:lstStyle/>
          <a:p>
            <a:pPr algn="ctr" defTabSz="914400"/>
            <a:r>
              <a:rPr lang="uk-UA" sz="2600" b="1" dirty="0">
                <a:solidFill>
                  <a:schemeClr val="bg1"/>
                </a:solidFill>
                <a:latin typeface="Roboto Condensed Light" panose="02000000000000000000" pitchFamily="2" charset="0"/>
                <a:ea typeface="Roboto Condensed Light" panose="02000000000000000000" pitchFamily="2" charset="0"/>
              </a:rPr>
              <a:t>Охорона інтересів добросовісного іпотекодержателя</a:t>
            </a:r>
          </a:p>
        </p:txBody>
      </p:sp>
    </p:spTree>
    <p:extLst>
      <p:ext uri="{BB962C8B-B14F-4D97-AF65-F5344CB8AC3E}">
        <p14:creationId xmlns:p14="http://schemas.microsoft.com/office/powerpoint/2010/main" val="371936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673768" y="2168648"/>
            <a:ext cx="9740767" cy="5543594"/>
          </a:xfrm>
        </p:spPr>
        <p:txBody>
          <a:bodyPr/>
          <a:lstStyle/>
          <a:p>
            <a:br>
              <a:rPr lang="uk-UA" sz="2100" dirty="0">
                <a:latin typeface="Roboto Condensed Light" pitchFamily="2" charset="0"/>
              </a:rPr>
            </a:br>
            <a:br>
              <a:rPr lang="uk-UA" sz="2400" dirty="0">
                <a:latin typeface="Roboto Condensed Light" pitchFamily="2" charset="0"/>
              </a:rPr>
            </a:br>
            <a:r>
              <a:rPr lang="uk-UA" sz="2300" dirty="0">
                <a:latin typeface="Roboto Condensed Light" pitchFamily="2" charset="0"/>
              </a:rPr>
              <a:t>Тлумачення абзацу 9 статті 1, статті 24 Закону України «Про іпотеку» дозволяє зробити висновок, що:</a:t>
            </a:r>
            <a:br>
              <a:rPr lang="uk-UA" sz="2300" dirty="0">
                <a:latin typeface="Roboto Condensed Light" pitchFamily="2" charset="0"/>
              </a:rPr>
            </a:br>
            <a:r>
              <a:rPr lang="uk-UA" sz="2300" dirty="0">
                <a:latin typeface="Roboto Condensed Light" pitchFamily="2" charset="0"/>
              </a:rPr>
              <a:t>- іпотекодержателем може бути тільки особа, яка є кредитором за основним зобов'язанням. Це пов'язано з тим, що для іпотеки є характерною така властивість як слідування, оскільки іпотека слідує за основним зобов'язанням з метою його забезпечення;</a:t>
            </a:r>
            <a:br>
              <a:rPr lang="uk-UA" sz="2300" dirty="0">
                <a:latin typeface="Roboto Condensed Light" pitchFamily="2" charset="0"/>
              </a:rPr>
            </a:br>
            <a:r>
              <a:rPr lang="uk-UA" sz="2300" dirty="0">
                <a:latin typeface="Roboto Condensed Light" pitchFamily="2" charset="0"/>
              </a:rPr>
              <a:t>- для відступлення прав за іпотечним договором необхідним є вчинення правочину в письмовій формі з нотаріальним посвідченням;</a:t>
            </a:r>
            <a:br>
              <a:rPr lang="uk-UA" sz="2300" dirty="0">
                <a:latin typeface="Roboto Condensed Light" pitchFamily="2" charset="0"/>
              </a:rPr>
            </a:br>
            <a:r>
              <a:rPr lang="uk-UA" sz="2300" dirty="0">
                <a:latin typeface="Roboto Condensed Light" pitchFamily="2" charset="0"/>
              </a:rPr>
              <a:t>- Законом України «Про іпотеку» не передбачено існування конструкції «абстрактної» іпотеки, при якій іпотека існує поза зв'язком із забезпеченням основного зобов'язання. Тобто, законодавством не допускається такої конструкції, коли суб'єктом права вимоги за основним договором буде один суб'єкт, який набув право вимоги внаслідок відступлення, а іпотекодержателем - інший суб'єкт, адже призначенням іпотеки є забезпечення основного зобов'язання.</a:t>
            </a:r>
            <a:br>
              <a:rPr lang="uk-UA" sz="2400" dirty="0">
                <a:latin typeface="Roboto Condensed Light" pitchFamily="2" charset="0"/>
              </a:rPr>
            </a:br>
            <a:br>
              <a:rPr lang="uk-UA" sz="1800" dirty="0">
                <a:latin typeface="Roboto Condensed Light" pitchFamily="2" charset="0"/>
              </a:rPr>
            </a:br>
            <a:endParaRPr lang="uk-UA"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969496"/>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Верховного Суду у складі колегії суддів Другої судової палати Касаційного цивільного суду від </a:t>
            </a:r>
            <a:r>
              <a:rPr lang="ru-RU" dirty="0">
                <a:solidFill>
                  <a:schemeClr val="bg1"/>
                </a:solidFill>
                <a:latin typeface="Roboto Condensed Light" pitchFamily="2" charset="0"/>
              </a:rPr>
              <a:t>12 </a:t>
            </a:r>
            <a:r>
              <a:rPr lang="uk-UA" dirty="0">
                <a:solidFill>
                  <a:schemeClr val="bg1"/>
                </a:solidFill>
                <a:latin typeface="Roboto Condensed Light" pitchFamily="2" charset="0"/>
              </a:rPr>
              <a:t>грудня 2018 року у справі № 758/3453/16-ц (провадження № 61-18037св18</a:t>
            </a:r>
            <a:r>
              <a:rPr lang="ru-RU" dirty="0">
                <a:solidFill>
                  <a:schemeClr val="bg1"/>
                </a:solidFill>
                <a:latin typeface="Roboto Condensed Light" pitchFamily="2" charset="0"/>
              </a:rPr>
              <a:t>)</a:t>
            </a:r>
            <a:endParaRPr lang="uk-UA" dirty="0">
              <a:solidFill>
                <a:schemeClr val="bg1"/>
              </a:solidFill>
              <a:latin typeface="Roboto Condensed Light" pitchFamily="2" charset="0"/>
            </a:endParaRPr>
          </a:p>
        </p:txBody>
      </p:sp>
      <p:sp>
        <p:nvSpPr>
          <p:cNvPr id="5" name="Rectangle 4"/>
          <p:cNvSpPr>
            <a:spLocks noChangeArrowheads="1"/>
          </p:cNvSpPr>
          <p:nvPr/>
        </p:nvSpPr>
        <p:spPr bwMode="auto">
          <a:xfrm>
            <a:off x="1754080" y="1706982"/>
            <a:ext cx="8407616" cy="461665"/>
          </a:xfrm>
          <a:prstGeom prst="rect">
            <a:avLst/>
          </a:prstGeom>
          <a:noFill/>
          <a:ln w="9525">
            <a:noFill/>
            <a:miter lim="800000"/>
            <a:headEnd/>
            <a:tailEnd/>
          </a:ln>
        </p:spPr>
        <p:txBody>
          <a:bodyPr wrap="square">
            <a:spAutoFit/>
          </a:bodyPr>
          <a:lstStyle/>
          <a:p>
            <a:pPr algn="ctr" defTabSz="914400"/>
            <a:r>
              <a:rPr lang="uk-UA" sz="2400" b="1" dirty="0">
                <a:solidFill>
                  <a:schemeClr val="bg1"/>
                </a:solidFill>
                <a:latin typeface="Roboto Condensed Light" panose="02000000000000000000" pitchFamily="2" charset="0"/>
                <a:ea typeface="Roboto Condensed Light" panose="02000000000000000000" pitchFamily="2" charset="0"/>
              </a:rPr>
              <a:t>Чи існує конструкція абстрактної іпотеки?!</a:t>
            </a:r>
          </a:p>
        </p:txBody>
      </p:sp>
    </p:spTree>
    <p:extLst>
      <p:ext uri="{BB962C8B-B14F-4D97-AF65-F5344CB8AC3E}">
        <p14:creationId xmlns:p14="http://schemas.microsoft.com/office/powerpoint/2010/main" val="1253228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1087654" y="2597561"/>
            <a:ext cx="9427945" cy="5066555"/>
          </a:xfrm>
        </p:spPr>
        <p:txBody>
          <a:bodyPr/>
          <a:lstStyle/>
          <a:p>
            <a:r>
              <a:rPr lang="ru-RU" sz="2600" dirty="0" err="1">
                <a:latin typeface="Roboto Condensed Light" pitchFamily="2" charset="0"/>
              </a:rPr>
              <a:t>Наявність</a:t>
            </a:r>
            <a:r>
              <a:rPr lang="ru-RU" sz="2600" dirty="0">
                <a:latin typeface="Roboto Condensed Light" pitchFamily="2" charset="0"/>
              </a:rPr>
              <a:t> самого судового </a:t>
            </a:r>
            <a:r>
              <a:rPr lang="ru-RU" sz="2600" dirty="0" err="1">
                <a:latin typeface="Roboto Condensed Light" pitchFamily="2" charset="0"/>
              </a:rPr>
              <a:t>рішення</a:t>
            </a:r>
            <a:r>
              <a:rPr lang="ru-RU" sz="2600" dirty="0">
                <a:latin typeface="Roboto Condensed Light" pitchFamily="2" charset="0"/>
              </a:rPr>
              <a:t> про </a:t>
            </a:r>
            <a:r>
              <a:rPr lang="ru-RU" sz="2600" dirty="0" err="1">
                <a:latin typeface="Roboto Condensed Light" pitchFamily="2" charset="0"/>
              </a:rPr>
              <a:t>стягнення</a:t>
            </a:r>
            <a:r>
              <a:rPr lang="ru-RU" sz="2600" dirty="0">
                <a:latin typeface="Roboto Condensed Light" pitchFamily="2" charset="0"/>
              </a:rPr>
              <a:t> з </a:t>
            </a:r>
            <a:r>
              <a:rPr lang="ru-RU" sz="2600" dirty="0" err="1">
                <a:latin typeface="Roboto Condensed Light" pitchFamily="2" charset="0"/>
              </a:rPr>
              <a:t>боржника</a:t>
            </a:r>
            <a:r>
              <a:rPr lang="ru-RU" sz="2600" dirty="0">
                <a:latin typeface="Roboto Condensed Light" pitchFamily="2" charset="0"/>
              </a:rPr>
              <a:t> на </a:t>
            </a:r>
            <a:r>
              <a:rPr lang="ru-RU" sz="2600" dirty="0" err="1">
                <a:latin typeface="Roboto Condensed Light" pitchFamily="2" charset="0"/>
              </a:rPr>
              <a:t>користь</a:t>
            </a:r>
            <a:r>
              <a:rPr lang="ru-RU" sz="2600" dirty="0">
                <a:latin typeface="Roboto Condensed Light" pitchFamily="2" charset="0"/>
              </a:rPr>
              <a:t> кредитора </a:t>
            </a:r>
            <a:r>
              <a:rPr lang="ru-RU" sz="2600" dirty="0" err="1">
                <a:latin typeface="Roboto Condensed Light" pitchFamily="2" charset="0"/>
              </a:rPr>
              <a:t>заборгованості</a:t>
            </a:r>
            <a:r>
              <a:rPr lang="ru-RU" sz="2600" dirty="0">
                <a:latin typeface="Roboto Condensed Light" pitchFamily="2" charset="0"/>
              </a:rPr>
              <a:t> за </a:t>
            </a:r>
            <a:r>
              <a:rPr lang="ru-RU" sz="2600" dirty="0" err="1">
                <a:latin typeface="Roboto Condensed Light" pitchFamily="2" charset="0"/>
              </a:rPr>
              <a:t>кредитним</a:t>
            </a:r>
            <a:r>
              <a:rPr lang="ru-RU" sz="2600" dirty="0">
                <a:latin typeface="Roboto Condensed Light" pitchFamily="2" charset="0"/>
              </a:rPr>
              <a:t> договором за </a:t>
            </a:r>
            <a:r>
              <a:rPr lang="ru-RU" sz="2600" dirty="0" err="1">
                <a:latin typeface="Roboto Condensed Light" pitchFamily="2" charset="0"/>
              </a:rPr>
              <a:t>наведеними</a:t>
            </a:r>
            <a:r>
              <a:rPr lang="ru-RU" sz="2600" dirty="0">
                <a:latin typeface="Roboto Condensed Light" pitchFamily="2" charset="0"/>
              </a:rPr>
              <a:t> </a:t>
            </a:r>
            <a:r>
              <a:rPr lang="ru-RU" sz="2600" dirty="0" err="1">
                <a:latin typeface="Roboto Condensed Light" pitchFamily="2" charset="0"/>
              </a:rPr>
              <a:t>вище</a:t>
            </a:r>
            <a:r>
              <a:rPr lang="ru-RU" sz="2600" dirty="0">
                <a:latin typeface="Roboto Condensed Light" pitchFamily="2" charset="0"/>
              </a:rPr>
              <a:t> </a:t>
            </a:r>
            <a:r>
              <a:rPr lang="ru-RU" sz="2600" dirty="0" err="1">
                <a:latin typeface="Roboto Condensed Light" pitchFamily="2" charset="0"/>
              </a:rPr>
              <a:t>положеннями</a:t>
            </a:r>
            <a:r>
              <a:rPr lang="ru-RU" sz="2600" dirty="0">
                <a:latin typeface="Roboto Condensed Light" pitchFamily="2" charset="0"/>
              </a:rPr>
              <a:t> </a:t>
            </a:r>
            <a:r>
              <a:rPr lang="ru-RU" sz="2600" dirty="0" err="1">
                <a:latin typeface="Roboto Condensed Light" pitchFamily="2" charset="0"/>
              </a:rPr>
              <a:t>законодавства</a:t>
            </a:r>
            <a:r>
              <a:rPr lang="ru-RU" sz="2600" dirty="0">
                <a:latin typeface="Roboto Condensed Light" pitchFamily="2" charset="0"/>
              </a:rPr>
              <a:t> не є </a:t>
            </a:r>
            <a:r>
              <a:rPr lang="ru-RU" sz="2600" dirty="0" err="1">
                <a:latin typeface="Roboto Condensed Light" pitchFamily="2" charset="0"/>
              </a:rPr>
              <a:t>підставою</a:t>
            </a:r>
            <a:r>
              <a:rPr lang="ru-RU" sz="2600" dirty="0">
                <a:latin typeface="Roboto Condensed Light" pitchFamily="2" charset="0"/>
              </a:rPr>
              <a:t> для </a:t>
            </a:r>
            <a:r>
              <a:rPr lang="ru-RU" sz="2600" dirty="0" err="1">
                <a:latin typeface="Roboto Condensed Light" pitchFamily="2" charset="0"/>
              </a:rPr>
              <a:t>припинення</a:t>
            </a:r>
            <a:r>
              <a:rPr lang="ru-RU" sz="2600" dirty="0">
                <a:latin typeface="Roboto Condensed Light" pitchFamily="2" charset="0"/>
              </a:rPr>
              <a:t> грошового </a:t>
            </a:r>
            <a:r>
              <a:rPr lang="ru-RU" sz="2600" dirty="0" err="1">
                <a:latin typeface="Roboto Condensed Light" pitchFamily="2" charset="0"/>
              </a:rPr>
              <a:t>зобов`язання</a:t>
            </a:r>
            <a:r>
              <a:rPr lang="ru-RU" sz="2600" dirty="0">
                <a:latin typeface="Roboto Condensed Light" pitchFamily="2" charset="0"/>
              </a:rPr>
              <a:t> </a:t>
            </a:r>
            <a:r>
              <a:rPr lang="ru-RU" sz="2600" dirty="0" err="1">
                <a:latin typeface="Roboto Condensed Light" pitchFamily="2" charset="0"/>
              </a:rPr>
              <a:t>боржника</a:t>
            </a:r>
            <a:r>
              <a:rPr lang="ru-RU" sz="2600" dirty="0">
                <a:latin typeface="Roboto Condensed Light" pitchFamily="2" charset="0"/>
              </a:rPr>
              <a:t> і </a:t>
            </a:r>
            <a:r>
              <a:rPr lang="ru-RU" sz="2600" dirty="0" err="1">
                <a:latin typeface="Roboto Condensed Light" pitchFamily="2" charset="0"/>
              </a:rPr>
              <a:t>припинення</a:t>
            </a:r>
            <a:r>
              <a:rPr lang="ru-RU" sz="2600" dirty="0">
                <a:latin typeface="Roboto Condensed Light" pitchFamily="2" charset="0"/>
              </a:rPr>
              <a:t> </a:t>
            </a:r>
            <a:r>
              <a:rPr lang="ru-RU" sz="2600" dirty="0" err="1">
                <a:latin typeface="Roboto Condensed Light" pitchFamily="2" charset="0"/>
              </a:rPr>
              <a:t>іпотеки</a:t>
            </a:r>
            <a:r>
              <a:rPr lang="ru-RU" sz="2600" dirty="0">
                <a:latin typeface="Roboto Condensed Light" pitchFamily="2" charset="0"/>
              </a:rPr>
              <a:t> та не </a:t>
            </a:r>
            <a:r>
              <a:rPr lang="ru-RU" sz="2600" dirty="0" err="1">
                <a:latin typeface="Roboto Condensed Light" pitchFamily="2" charset="0"/>
              </a:rPr>
              <a:t>позбавляє</a:t>
            </a:r>
            <a:r>
              <a:rPr lang="ru-RU" sz="2600" dirty="0">
                <a:latin typeface="Roboto Condensed Light" pitchFamily="2" charset="0"/>
              </a:rPr>
              <a:t> кредитора права </a:t>
            </a:r>
            <a:r>
              <a:rPr lang="ru-RU" sz="2600" dirty="0" err="1">
                <a:latin typeface="Roboto Condensed Light" pitchFamily="2" charset="0"/>
              </a:rPr>
              <a:t>задовольнити</a:t>
            </a:r>
            <a:r>
              <a:rPr lang="ru-RU" sz="2600" dirty="0">
                <a:latin typeface="Roboto Condensed Light" pitchFamily="2" charset="0"/>
              </a:rPr>
              <a:t> </a:t>
            </a:r>
            <a:r>
              <a:rPr lang="ru-RU" sz="2600" dirty="0" err="1">
                <a:latin typeface="Roboto Condensed Light" pitchFamily="2" charset="0"/>
              </a:rPr>
              <a:t>свої</a:t>
            </a:r>
            <a:r>
              <a:rPr lang="ru-RU" sz="2600" dirty="0">
                <a:latin typeface="Roboto Condensed Light" pitchFamily="2" charset="0"/>
              </a:rPr>
              <a:t> </a:t>
            </a:r>
            <a:r>
              <a:rPr lang="ru-RU" sz="2600" dirty="0" err="1">
                <a:latin typeface="Roboto Condensed Light" pitchFamily="2" charset="0"/>
              </a:rPr>
              <a:t>вимоги</a:t>
            </a:r>
            <a:r>
              <a:rPr lang="ru-RU" sz="2600" dirty="0">
                <a:latin typeface="Roboto Condensed Light" pitchFamily="2" charset="0"/>
              </a:rPr>
              <a:t> за </a:t>
            </a:r>
            <a:r>
              <a:rPr lang="ru-RU" sz="2600" dirty="0" err="1">
                <a:latin typeface="Roboto Condensed Light" pitchFamily="2" charset="0"/>
              </a:rPr>
              <a:t>основним</a:t>
            </a:r>
            <a:r>
              <a:rPr lang="ru-RU" sz="2600" dirty="0">
                <a:latin typeface="Roboto Condensed Light" pitchFamily="2" charset="0"/>
              </a:rPr>
              <a:t> зобов`язанням шляхом </a:t>
            </a:r>
            <a:r>
              <a:rPr lang="ru-RU" sz="2600" dirty="0" err="1">
                <a:latin typeface="Roboto Condensed Light" pitchFamily="2" charset="0"/>
              </a:rPr>
              <a:t>звернення</a:t>
            </a:r>
            <a:r>
              <a:rPr lang="ru-RU" sz="2600" dirty="0">
                <a:latin typeface="Roboto Condensed Light" pitchFamily="2" charset="0"/>
              </a:rPr>
              <a:t> </a:t>
            </a:r>
            <a:r>
              <a:rPr lang="ru-RU" sz="2600" dirty="0" err="1">
                <a:latin typeface="Roboto Condensed Light" pitchFamily="2" charset="0"/>
              </a:rPr>
              <a:t>стягнення</a:t>
            </a:r>
            <a:r>
              <a:rPr lang="ru-RU" sz="2600" dirty="0">
                <a:latin typeface="Roboto Condensed Light" pitchFamily="2" charset="0"/>
              </a:rPr>
              <a:t> на предмет </a:t>
            </a:r>
            <a:r>
              <a:rPr lang="ru-RU" sz="2600" dirty="0" err="1">
                <a:latin typeface="Roboto Condensed Light" pitchFamily="2" charset="0"/>
              </a:rPr>
              <a:t>іпотеки</a:t>
            </a:r>
            <a:r>
              <a:rPr lang="ru-RU" sz="2600" dirty="0">
                <a:latin typeface="Roboto Condensed Light" pitchFamily="2" charset="0"/>
              </a:rPr>
              <a:t> у </a:t>
            </a:r>
            <a:r>
              <a:rPr lang="ru-RU" sz="2600" dirty="0" err="1">
                <a:latin typeface="Roboto Condensed Light" pitchFamily="2" charset="0"/>
              </a:rPr>
              <a:t>спосіб</a:t>
            </a:r>
            <a:r>
              <a:rPr lang="ru-RU" sz="2600" dirty="0">
                <a:latin typeface="Roboto Condensed Light" pitchFamily="2" charset="0"/>
              </a:rPr>
              <a:t>, </a:t>
            </a:r>
            <a:r>
              <a:rPr lang="ru-RU" sz="2600" dirty="0" err="1">
                <a:latin typeface="Roboto Condensed Light" pitchFamily="2" charset="0"/>
              </a:rPr>
              <a:t>передбачений</a:t>
            </a:r>
            <a:r>
              <a:rPr lang="ru-RU" sz="2600" dirty="0">
                <a:latin typeface="Roboto Condensed Light" pitchFamily="2" charset="0"/>
              </a:rPr>
              <a:t> </a:t>
            </a:r>
            <a:r>
              <a:rPr lang="ru-RU" sz="2600" dirty="0" err="1">
                <a:latin typeface="Roboto Condensed Light" pitchFamily="2" charset="0"/>
              </a:rPr>
              <a:t>законодавством</a:t>
            </a:r>
            <a:r>
              <a:rPr lang="ru-RU" sz="2600" dirty="0">
                <a:latin typeface="Roboto Condensed Light" pitchFamily="2" charset="0"/>
              </a:rPr>
              <a:t>.</a:t>
            </a:r>
            <a:br>
              <a:rPr lang="ru-RU" sz="2600" dirty="0">
                <a:latin typeface="Roboto Condensed Light" pitchFamily="2" charset="0"/>
              </a:rPr>
            </a:br>
            <a:br>
              <a:rPr lang="ru-RU" sz="2600" dirty="0">
                <a:latin typeface="Roboto Condensed Light" pitchFamily="2" charset="0"/>
              </a:rPr>
            </a:br>
            <a:r>
              <a:rPr lang="ru-RU" sz="2600" dirty="0">
                <a:latin typeface="Roboto Condensed Light" pitchFamily="2" charset="0"/>
              </a:rPr>
              <a:t>З метою </a:t>
            </a:r>
            <a:r>
              <a:rPr lang="ru-RU" sz="2600" dirty="0" err="1">
                <a:latin typeface="Roboto Condensed Light" pitchFamily="2" charset="0"/>
              </a:rPr>
              <a:t>забезпечення</a:t>
            </a:r>
            <a:r>
              <a:rPr lang="ru-RU" sz="2600" dirty="0">
                <a:latin typeface="Roboto Condensed Light" pitchFamily="2" charset="0"/>
              </a:rPr>
              <a:t> однозначного </a:t>
            </a:r>
            <a:r>
              <a:rPr lang="ru-RU" sz="2600" dirty="0" err="1">
                <a:latin typeface="Roboto Condensed Light" pitchFamily="2" charset="0"/>
              </a:rPr>
              <a:t>розуміння</a:t>
            </a:r>
            <a:r>
              <a:rPr lang="ru-RU" sz="2600" dirty="0">
                <a:latin typeface="Roboto Condensed Light" pitchFamily="2" charset="0"/>
              </a:rPr>
              <a:t> </a:t>
            </a:r>
            <a:r>
              <a:rPr lang="ru-RU" sz="2600" dirty="0" err="1">
                <a:latin typeface="Roboto Condensed Light" pitchFamily="2" charset="0"/>
              </a:rPr>
              <a:t>ухваленого</a:t>
            </a:r>
            <a:r>
              <a:rPr lang="ru-RU" sz="2600" dirty="0">
                <a:latin typeface="Roboto Condensed Light" pitchFamily="2" charset="0"/>
              </a:rPr>
              <a:t> </a:t>
            </a:r>
            <a:r>
              <a:rPr lang="ru-RU" sz="2600" dirty="0" err="1">
                <a:latin typeface="Roboto Condensed Light" pitchFamily="2" charset="0"/>
              </a:rPr>
              <a:t>рішення</a:t>
            </a:r>
            <a:r>
              <a:rPr lang="ru-RU" sz="2600" dirty="0">
                <a:latin typeface="Roboto Condensed Light" pitchFamily="2" charset="0"/>
              </a:rPr>
              <a:t> у </a:t>
            </a:r>
            <a:r>
              <a:rPr lang="ru-RU" sz="2600" dirty="0" err="1">
                <a:latin typeface="Roboto Condensed Light" pitchFamily="2" charset="0"/>
              </a:rPr>
              <a:t>резолютивній</a:t>
            </a:r>
            <a:r>
              <a:rPr lang="ru-RU" sz="2600" dirty="0">
                <a:latin typeface="Roboto Condensed Light" pitchFamily="2" charset="0"/>
              </a:rPr>
              <a:t> </a:t>
            </a:r>
            <a:r>
              <a:rPr lang="ru-RU" sz="2600" dirty="0" err="1">
                <a:latin typeface="Roboto Condensed Light" pitchFamily="2" charset="0"/>
              </a:rPr>
              <a:t>частині</a:t>
            </a:r>
            <a:r>
              <a:rPr lang="ru-RU" sz="2600" dirty="0">
                <a:latin typeface="Roboto Condensed Light" pitchFamily="2" charset="0"/>
              </a:rPr>
              <a:t> </a:t>
            </a:r>
            <a:r>
              <a:rPr lang="ru-RU" sz="2600" dirty="0" err="1">
                <a:latin typeface="Roboto Condensed Light" pitchFamily="2" charset="0"/>
              </a:rPr>
              <a:t>слід</a:t>
            </a:r>
            <a:r>
              <a:rPr lang="ru-RU" sz="2600" dirty="0">
                <a:latin typeface="Roboto Condensed Light" pitchFamily="2" charset="0"/>
              </a:rPr>
              <a:t> </a:t>
            </a:r>
            <a:r>
              <a:rPr lang="ru-RU" sz="2600" dirty="0" err="1">
                <a:latin typeface="Roboto Condensed Light" pitchFamily="2" charset="0"/>
              </a:rPr>
              <a:t>зазначати</a:t>
            </a:r>
            <a:r>
              <a:rPr lang="ru-RU" sz="2600" dirty="0">
                <a:latin typeface="Roboto Condensed Light" pitchFamily="2" charset="0"/>
              </a:rPr>
              <a:t>, </a:t>
            </a:r>
            <a:r>
              <a:rPr lang="ru-RU" sz="2600" dirty="0" err="1">
                <a:latin typeface="Roboto Condensed Light" pitchFamily="2" charset="0"/>
              </a:rPr>
              <a:t>що</a:t>
            </a:r>
            <a:r>
              <a:rPr lang="ru-RU" sz="2600" dirty="0">
                <a:latin typeface="Roboto Condensed Light" pitchFamily="2" charset="0"/>
              </a:rPr>
              <a:t> </a:t>
            </a:r>
            <a:r>
              <a:rPr lang="ru-RU" sz="2600" dirty="0" err="1">
                <a:latin typeface="Roboto Condensed Light" pitchFamily="2" charset="0"/>
              </a:rPr>
              <a:t>звернення</a:t>
            </a:r>
            <a:r>
              <a:rPr lang="ru-RU" sz="2600" dirty="0">
                <a:latin typeface="Roboto Condensed Light" pitchFamily="2" charset="0"/>
              </a:rPr>
              <a:t> </a:t>
            </a:r>
            <a:r>
              <a:rPr lang="ru-RU" sz="2600" dirty="0" err="1">
                <a:latin typeface="Roboto Condensed Light" pitchFamily="2" charset="0"/>
              </a:rPr>
              <a:t>стягнення</a:t>
            </a:r>
            <a:r>
              <a:rPr lang="ru-RU" sz="2600" dirty="0">
                <a:latin typeface="Roboto Condensed Light" pitchFamily="2" charset="0"/>
              </a:rPr>
              <a:t> на предмет </a:t>
            </a:r>
            <a:r>
              <a:rPr lang="ru-RU" sz="2600" dirty="0" err="1">
                <a:latin typeface="Roboto Condensed Light" pitchFamily="2" charset="0"/>
              </a:rPr>
              <a:t>іпотеки</a:t>
            </a:r>
            <a:r>
              <a:rPr lang="ru-RU" sz="2600" dirty="0">
                <a:latin typeface="Roboto Condensed Light" pitchFamily="2" charset="0"/>
              </a:rPr>
              <a:t> </a:t>
            </a:r>
            <a:r>
              <a:rPr lang="ru-RU" sz="2600" dirty="0" err="1">
                <a:latin typeface="Roboto Condensed Light" pitchFamily="2" charset="0"/>
              </a:rPr>
              <a:t>відбувається</a:t>
            </a:r>
            <a:r>
              <a:rPr lang="ru-RU" sz="2600" dirty="0">
                <a:latin typeface="Roboto Condensed Light" pitchFamily="2" charset="0"/>
              </a:rPr>
              <a:t> в </a:t>
            </a:r>
            <a:r>
              <a:rPr lang="ru-RU" sz="2600" dirty="0" err="1">
                <a:latin typeface="Roboto Condensed Light" pitchFamily="2" charset="0"/>
              </a:rPr>
              <a:t>рахунок</a:t>
            </a:r>
            <a:r>
              <a:rPr lang="ru-RU" sz="2600" dirty="0">
                <a:latin typeface="Roboto Condensed Light" pitchFamily="2" charset="0"/>
              </a:rPr>
              <a:t> </a:t>
            </a:r>
            <a:r>
              <a:rPr lang="ru-RU" sz="2600" dirty="0" err="1">
                <a:latin typeface="Roboto Condensed Light" pitchFamily="2" charset="0"/>
              </a:rPr>
              <a:t>стягнення</a:t>
            </a:r>
            <a:r>
              <a:rPr lang="ru-RU" sz="2600" dirty="0">
                <a:latin typeface="Roboto Condensed Light" pitchFamily="2" charset="0"/>
              </a:rPr>
              <a:t> </a:t>
            </a:r>
            <a:r>
              <a:rPr lang="ru-RU" sz="2600" dirty="0" err="1">
                <a:latin typeface="Roboto Condensed Light" pitchFamily="2" charset="0"/>
              </a:rPr>
              <a:t>заборгованості</a:t>
            </a:r>
            <a:r>
              <a:rPr lang="ru-RU" sz="2600" dirty="0">
                <a:latin typeface="Roboto Condensed Light" pitchFamily="2" charset="0"/>
              </a:rPr>
              <a:t> за </a:t>
            </a:r>
            <a:r>
              <a:rPr lang="ru-RU" sz="2600" dirty="0" err="1">
                <a:latin typeface="Roboto Condensed Light" pitchFamily="2" charset="0"/>
              </a:rPr>
              <a:t>основним</a:t>
            </a:r>
            <a:r>
              <a:rPr lang="ru-RU" sz="2600" dirty="0">
                <a:latin typeface="Roboto Condensed Light" pitchFamily="2" charset="0"/>
              </a:rPr>
              <a:t> договором, а </a:t>
            </a:r>
            <a:r>
              <a:rPr lang="ru-RU" sz="2600" dirty="0" err="1">
                <a:latin typeface="Roboto Condensed Light" pitchFamily="2" charset="0"/>
              </a:rPr>
              <a:t>отже</a:t>
            </a:r>
            <a:r>
              <a:rPr lang="ru-RU" sz="2600" dirty="0">
                <a:latin typeface="Roboto Condensed Light" pitchFamily="2" charset="0"/>
              </a:rPr>
              <a:t> </a:t>
            </a:r>
            <a:r>
              <a:rPr lang="ru-RU" sz="2600" dirty="0" err="1">
                <a:latin typeface="Roboto Condensed Light" pitchFamily="2" charset="0"/>
              </a:rPr>
              <a:t>таке</a:t>
            </a:r>
            <a:r>
              <a:rPr lang="ru-RU" sz="2600" dirty="0">
                <a:latin typeface="Roboto Condensed Light" pitchFamily="2" charset="0"/>
              </a:rPr>
              <a:t> </a:t>
            </a:r>
            <a:r>
              <a:rPr lang="ru-RU" sz="2600" dirty="0" err="1">
                <a:latin typeface="Roboto Condensed Light" pitchFamily="2" charset="0"/>
              </a:rPr>
              <a:t>звернення</a:t>
            </a:r>
            <a:r>
              <a:rPr lang="ru-RU" sz="2600" dirty="0">
                <a:latin typeface="Roboto Condensed Light" pitchFamily="2" charset="0"/>
              </a:rPr>
              <a:t> </a:t>
            </a:r>
            <a:r>
              <a:rPr lang="ru-RU" sz="2600" dirty="0" err="1">
                <a:latin typeface="Roboto Condensed Light" pitchFamily="2" charset="0"/>
              </a:rPr>
              <a:t>стягнення</a:t>
            </a:r>
            <a:r>
              <a:rPr lang="ru-RU" sz="2600" dirty="0">
                <a:latin typeface="Roboto Condensed Light" pitchFamily="2" charset="0"/>
              </a:rPr>
              <a:t> не є </a:t>
            </a:r>
            <a:r>
              <a:rPr lang="ru-RU" sz="2600" dirty="0" err="1">
                <a:latin typeface="Roboto Condensed Light" pitchFamily="2" charset="0"/>
              </a:rPr>
              <a:t>додатковим</a:t>
            </a:r>
            <a:r>
              <a:rPr lang="ru-RU" sz="2600" dirty="0">
                <a:latin typeface="Roboto Condensed Light" pitchFamily="2" charset="0"/>
              </a:rPr>
              <a:t> </a:t>
            </a:r>
            <a:r>
              <a:rPr lang="ru-RU" sz="2600" dirty="0" err="1">
                <a:latin typeface="Roboto Condensed Light" pitchFamily="2" charset="0"/>
              </a:rPr>
              <a:t>стягненням</a:t>
            </a:r>
            <a:r>
              <a:rPr lang="ru-RU" sz="2600" dirty="0">
                <a:latin typeface="Roboto Condensed Light" pitchFamily="2" charset="0"/>
              </a:rPr>
              <a:t>, яке могло б </a:t>
            </a:r>
            <a:r>
              <a:rPr lang="ru-RU" sz="2600" dirty="0" err="1">
                <a:latin typeface="Roboto Condensed Light" pitchFamily="2" charset="0"/>
              </a:rPr>
              <a:t>розумітися</a:t>
            </a:r>
            <a:r>
              <a:rPr lang="ru-RU" sz="2600" dirty="0">
                <a:latin typeface="Roboto Condensed Light" pitchFamily="2" charset="0"/>
              </a:rPr>
              <a:t> як </a:t>
            </a:r>
            <a:r>
              <a:rPr lang="ru-RU" sz="2600" dirty="0" err="1">
                <a:latin typeface="Roboto Condensed Light" pitchFamily="2" charset="0"/>
              </a:rPr>
              <a:t>подвійне</a:t>
            </a:r>
            <a:r>
              <a:rPr lang="ru-RU" sz="2600" dirty="0">
                <a:latin typeface="Roboto Condensed Light" pitchFamily="2" charset="0"/>
              </a:rPr>
              <a:t>.</a:t>
            </a:r>
            <a:br>
              <a:rPr lang="ru-RU" sz="1800" dirty="0">
                <a:latin typeface="Roboto Condensed Light" pitchFamily="2" charset="0"/>
              </a:rPr>
            </a:br>
            <a:endParaRPr lang="kk-KZ"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19 </a:t>
            </a:r>
            <a:r>
              <a:rPr lang="ru-RU" dirty="0" err="1">
                <a:solidFill>
                  <a:schemeClr val="bg1"/>
                </a:solidFill>
                <a:latin typeface="Roboto Condensed Light" pitchFamily="2" charset="0"/>
              </a:rPr>
              <a:t>травня</a:t>
            </a:r>
            <a:r>
              <a:rPr lang="ru-RU" dirty="0">
                <a:solidFill>
                  <a:schemeClr val="bg1"/>
                </a:solidFill>
                <a:latin typeface="Roboto Condensed Light" pitchFamily="2" charset="0"/>
              </a:rPr>
              <a:t> 2020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361/7543/17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14-546цс19)</a:t>
            </a:r>
          </a:p>
        </p:txBody>
      </p:sp>
      <p:sp>
        <p:nvSpPr>
          <p:cNvPr id="5" name="Rectangle 4"/>
          <p:cNvSpPr>
            <a:spLocks noChangeArrowheads="1"/>
          </p:cNvSpPr>
          <p:nvPr/>
        </p:nvSpPr>
        <p:spPr bwMode="auto">
          <a:xfrm>
            <a:off x="1728679" y="1605094"/>
            <a:ext cx="8407616" cy="830997"/>
          </a:xfrm>
          <a:prstGeom prst="rect">
            <a:avLst/>
          </a:prstGeom>
          <a:noFill/>
          <a:ln w="9525">
            <a:noFill/>
            <a:miter lim="800000"/>
            <a:headEnd/>
            <a:tailEnd/>
          </a:ln>
        </p:spPr>
        <p:txBody>
          <a:bodyPr wrap="square">
            <a:spAutoFit/>
          </a:bodyPr>
          <a:lstStyle/>
          <a:p>
            <a:pPr algn="ctr" defTabSz="914400"/>
            <a:r>
              <a:rPr lang="ru-RU" sz="2400" b="1" dirty="0" err="1">
                <a:solidFill>
                  <a:schemeClr val="bg1"/>
                </a:solidFill>
                <a:latin typeface="Roboto Condensed Light" panose="02000000000000000000" pitchFamily="2" charset="0"/>
                <a:ea typeface="Roboto Condensed Light" panose="02000000000000000000" pitchFamily="2" charset="0"/>
              </a:rPr>
              <a:t>Позов</a:t>
            </a:r>
            <a:r>
              <a:rPr lang="ru-RU" sz="2400" b="1" dirty="0">
                <a:solidFill>
                  <a:schemeClr val="bg1"/>
                </a:solidFill>
                <a:latin typeface="Roboto Condensed Light" panose="02000000000000000000" pitchFamily="2" charset="0"/>
                <a:ea typeface="Roboto Condensed Light" panose="02000000000000000000" pitchFamily="2" charset="0"/>
              </a:rPr>
              <a:t> про </a:t>
            </a:r>
            <a:r>
              <a:rPr lang="ru-RU" sz="2400" b="1" dirty="0" err="1">
                <a:solidFill>
                  <a:schemeClr val="bg1"/>
                </a:solidFill>
                <a:latin typeface="Roboto Condensed Light" panose="02000000000000000000" pitchFamily="2" charset="0"/>
                <a:ea typeface="Roboto Condensed Light" panose="02000000000000000000" pitchFamily="2" charset="0"/>
              </a:rPr>
              <a:t>стягнення</a:t>
            </a:r>
            <a:r>
              <a:rPr lang="ru-RU" sz="2400" b="1" dirty="0">
                <a:solidFill>
                  <a:schemeClr val="bg1"/>
                </a:solidFill>
                <a:latin typeface="Roboto Condensed Light" panose="02000000000000000000" pitchFamily="2" charset="0"/>
                <a:ea typeface="Roboto Condensed Light" panose="02000000000000000000" pitchFamily="2" charset="0"/>
              </a:rPr>
              <a:t> боргу за </a:t>
            </a:r>
            <a:r>
              <a:rPr lang="ru-RU" sz="2400" b="1" dirty="0" err="1">
                <a:solidFill>
                  <a:schemeClr val="bg1"/>
                </a:solidFill>
                <a:latin typeface="Roboto Condensed Light" panose="02000000000000000000" pitchFamily="2" charset="0"/>
                <a:ea typeface="Roboto Condensed Light" panose="02000000000000000000" pitchFamily="2" charset="0"/>
              </a:rPr>
              <a:t>основним</a:t>
            </a:r>
            <a:r>
              <a:rPr lang="ru-RU" sz="2400" b="1" dirty="0">
                <a:solidFill>
                  <a:schemeClr val="bg1"/>
                </a:solidFill>
                <a:latin typeface="Roboto Condensed Light" panose="02000000000000000000" pitchFamily="2" charset="0"/>
                <a:ea typeface="Roboto Condensed Light" panose="02000000000000000000" pitchFamily="2" charset="0"/>
              </a:rPr>
              <a:t> зобов’язанням  &amp;  </a:t>
            </a:r>
            <a:r>
              <a:rPr lang="ru-RU" sz="2400" b="1" dirty="0" err="1">
                <a:solidFill>
                  <a:schemeClr val="bg1"/>
                </a:solidFill>
                <a:latin typeface="Roboto Condensed Light" panose="02000000000000000000" pitchFamily="2" charset="0"/>
                <a:ea typeface="Roboto Condensed Light" panose="02000000000000000000" pitchFamily="2" charset="0"/>
              </a:rPr>
              <a:t>позов</a:t>
            </a:r>
            <a:r>
              <a:rPr lang="ru-RU" sz="2400" b="1" dirty="0">
                <a:solidFill>
                  <a:schemeClr val="bg1"/>
                </a:solidFill>
                <a:latin typeface="Roboto Condensed Light" panose="02000000000000000000" pitchFamily="2" charset="0"/>
                <a:ea typeface="Roboto Condensed Light" panose="02000000000000000000" pitchFamily="2" charset="0"/>
              </a:rPr>
              <a:t> про </a:t>
            </a:r>
            <a:r>
              <a:rPr lang="ru-RU" sz="2400" b="1" dirty="0" err="1">
                <a:solidFill>
                  <a:schemeClr val="bg1"/>
                </a:solidFill>
                <a:latin typeface="Roboto Condensed Light" panose="02000000000000000000" pitchFamily="2" charset="0"/>
                <a:ea typeface="Roboto Condensed Light" panose="02000000000000000000" pitchFamily="2" charset="0"/>
              </a:rPr>
              <a:t>звернення</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стягнення</a:t>
            </a:r>
            <a:r>
              <a:rPr lang="ru-RU" sz="2400" b="1" dirty="0">
                <a:solidFill>
                  <a:schemeClr val="bg1"/>
                </a:solidFill>
                <a:latin typeface="Roboto Condensed Light" panose="02000000000000000000" pitchFamily="2" charset="0"/>
                <a:ea typeface="Roboto Condensed Light" panose="02000000000000000000" pitchFamily="2" charset="0"/>
              </a:rPr>
              <a:t> на предмет </a:t>
            </a:r>
            <a:r>
              <a:rPr lang="ru-RU" sz="2400" b="1" dirty="0" err="1">
                <a:solidFill>
                  <a:schemeClr val="bg1"/>
                </a:solidFill>
                <a:latin typeface="Roboto Condensed Light" panose="02000000000000000000" pitchFamily="2" charset="0"/>
                <a:ea typeface="Roboto Condensed Light" panose="02000000000000000000" pitchFamily="2" charset="0"/>
              </a:rPr>
              <a:t>іпотеки</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849322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469232" y="2597561"/>
            <a:ext cx="10046367" cy="5150776"/>
          </a:xfrm>
        </p:spPr>
        <p:txBody>
          <a:bodyPr/>
          <a:lstStyle/>
          <a:p>
            <a:r>
              <a:rPr lang="uk-UA" sz="2000" dirty="0">
                <a:latin typeface="Roboto Condensed Light" pitchFamily="2" charset="0"/>
              </a:rPr>
              <a:t>Поручитель і майновий поручитель є суб`єктами різних за змістом цивільних правовідносин. Поручитель є суб`єктом такого виду забезпечення виконання зобов`язання, як порука, а майновий поручитель є суб`єктом іншого виду забезпечення виконання зобов`язання - застави. Правовий статус поручителя й майнового поручителя врегульовано окремо, із суттєвими видовими відмінностями, достатніми для їх розрізнення та для вирішення спорів за їхньої участі шляхом </a:t>
            </a:r>
            <a:r>
              <a:rPr lang="uk-UA" sz="2000" dirty="0" err="1">
                <a:latin typeface="Roboto Condensed Light" pitchFamily="2" charset="0"/>
              </a:rPr>
              <a:t>безпосередного</a:t>
            </a:r>
            <a:r>
              <a:rPr lang="uk-UA" sz="2000" dirty="0">
                <a:latin typeface="Roboto Condensed Light" pitchFamily="2" charset="0"/>
              </a:rPr>
              <a:t> застосування відповідних норм цивільного закону.</a:t>
            </a:r>
            <a:br>
              <a:rPr lang="uk-UA" sz="2000" dirty="0">
                <a:latin typeface="Roboto Condensed Light" pitchFamily="2" charset="0"/>
              </a:rPr>
            </a:br>
            <a:r>
              <a:rPr lang="uk-UA" sz="2000" dirty="0">
                <a:latin typeface="Roboto Condensed Light" pitchFamily="2" charset="0"/>
              </a:rPr>
              <a:t>Оскільки договір іпотеки є різновидом договору застави та окремим способом забезпечення зобов`язань, регулювання якого здійснюється статтями 572-593 глави 49 ЦК України і спеціальним законом, то до іпотечних правовідносин за участі майнового поручителя не підлягають застосуванню положення параграфа 3 глави 49 ЦК України (постанови Верховного Суду України від 16 жовтня 2012 року у справі № 3-43гс12 та від 17 вересня 2014 року у справі № 6-109цс14).</a:t>
            </a:r>
            <a:br>
              <a:rPr lang="uk-UA" sz="2000" dirty="0">
                <a:latin typeface="Roboto Condensed Light" pitchFamily="2" charset="0"/>
              </a:rPr>
            </a:br>
            <a:r>
              <a:rPr lang="uk-UA" sz="2000" dirty="0">
                <a:latin typeface="Roboto Condensed Light" pitchFamily="2" charset="0"/>
              </a:rPr>
              <a:t>Жодним із названих нормативних актів не передбачено солідарну відповідальність боржника за кредитним договором та </a:t>
            </a:r>
            <a:r>
              <a:rPr lang="uk-UA" sz="2000" dirty="0" err="1">
                <a:latin typeface="Roboto Condensed Light" pitchFamily="2" charset="0"/>
              </a:rPr>
              <a:t>іпотекодавцем</a:t>
            </a:r>
            <a:r>
              <a:rPr lang="uk-UA" sz="2000" dirty="0">
                <a:latin typeface="Roboto Condensed Light" pitchFamily="2" charset="0"/>
              </a:rPr>
              <a:t>.</a:t>
            </a:r>
            <a:br>
              <a:rPr lang="uk-UA" sz="2000" dirty="0">
                <a:latin typeface="Roboto Condensed Light" pitchFamily="2" charset="0"/>
              </a:rPr>
            </a:br>
            <a:r>
              <a:rPr lang="uk-UA" sz="2000" dirty="0">
                <a:latin typeface="Roboto Condensed Light" pitchFamily="2" charset="0"/>
              </a:rPr>
              <a:t>Отже, можна зробити висновок, що боржник за основним зобов`язанням та майновий поручитель - </a:t>
            </a:r>
            <a:r>
              <a:rPr lang="uk-UA" sz="2000" dirty="0" err="1">
                <a:latin typeface="Roboto Condensed Light" pitchFamily="2" charset="0"/>
              </a:rPr>
              <a:t>іпотекодавець</a:t>
            </a:r>
            <a:r>
              <a:rPr lang="uk-UA" sz="2000" dirty="0">
                <a:latin typeface="Roboto Condensed Light" pitchFamily="2" charset="0"/>
              </a:rPr>
              <a:t> не є солідарними боржниками, оскільки солідарна відповідальність настає лише у випадках, прямо передбачених законом або договором (стаття 541 ЦК України).</a:t>
            </a:r>
            <a:br>
              <a:rPr lang="ru-RU" sz="1800" dirty="0">
                <a:latin typeface="Roboto Condensed Light" pitchFamily="2" charset="0"/>
              </a:rPr>
            </a:br>
            <a:br>
              <a:rPr lang="ru-RU" sz="1800" dirty="0">
                <a:latin typeface="Roboto Condensed Light" pitchFamily="2" charset="0"/>
              </a:rPr>
            </a:br>
            <a:endParaRPr lang="kk-KZ"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ru-RU" dirty="0">
                <a:solidFill>
                  <a:schemeClr val="bg1"/>
                </a:solidFill>
                <a:latin typeface="Roboto Condensed Light" pitchFamily="2" charset="0"/>
              </a:rPr>
              <a:t>Постанова </a:t>
            </a:r>
            <a:r>
              <a:rPr lang="ru-RU" dirty="0" err="1">
                <a:solidFill>
                  <a:schemeClr val="bg1"/>
                </a:solidFill>
                <a:latin typeface="Roboto Condensed Light" pitchFamily="2" charset="0"/>
              </a:rPr>
              <a:t>Великої</a:t>
            </a:r>
            <a:r>
              <a:rPr lang="ru-RU" dirty="0">
                <a:solidFill>
                  <a:schemeClr val="bg1"/>
                </a:solidFill>
                <a:latin typeface="Roboto Condensed Light" pitchFamily="2" charset="0"/>
              </a:rPr>
              <a:t> </a:t>
            </a:r>
            <a:r>
              <a:rPr lang="ru-RU" dirty="0" err="1">
                <a:solidFill>
                  <a:schemeClr val="bg1"/>
                </a:solidFill>
                <a:latin typeface="Roboto Condensed Light" pitchFamily="2" charset="0"/>
              </a:rPr>
              <a:t>Палати</a:t>
            </a:r>
            <a:r>
              <a:rPr lang="ru-RU" dirty="0">
                <a:solidFill>
                  <a:schemeClr val="bg1"/>
                </a:solidFill>
                <a:latin typeface="Roboto Condensed Light" pitchFamily="2" charset="0"/>
              </a:rPr>
              <a:t> Верховного Суду </a:t>
            </a:r>
            <a:r>
              <a:rPr lang="ru-RU" dirty="0" err="1">
                <a:solidFill>
                  <a:schemeClr val="bg1"/>
                </a:solidFill>
                <a:latin typeface="Roboto Condensed Light" pitchFamily="2" charset="0"/>
              </a:rPr>
              <a:t>від</a:t>
            </a:r>
            <a:r>
              <a:rPr lang="ru-RU" dirty="0">
                <a:solidFill>
                  <a:schemeClr val="bg1"/>
                </a:solidFill>
                <a:latin typeface="Roboto Condensed Light" pitchFamily="2" charset="0"/>
              </a:rPr>
              <a:t> 05 </a:t>
            </a:r>
            <a:r>
              <a:rPr lang="ru-RU" dirty="0" err="1">
                <a:solidFill>
                  <a:schemeClr val="bg1"/>
                </a:solidFill>
                <a:latin typeface="Roboto Condensed Light" pitchFamily="2" charset="0"/>
              </a:rPr>
              <a:t>травня</a:t>
            </a:r>
            <a:r>
              <a:rPr lang="ru-RU" dirty="0">
                <a:solidFill>
                  <a:schemeClr val="bg1"/>
                </a:solidFill>
                <a:latin typeface="Roboto Condensed Light" pitchFamily="2" charset="0"/>
              </a:rPr>
              <a:t> 2020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№161/6253/15-ц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14-32цс20)</a:t>
            </a:r>
          </a:p>
        </p:txBody>
      </p:sp>
      <p:sp>
        <p:nvSpPr>
          <p:cNvPr id="5" name="Rectangle 4"/>
          <p:cNvSpPr>
            <a:spLocks noChangeArrowheads="1"/>
          </p:cNvSpPr>
          <p:nvPr/>
        </p:nvSpPr>
        <p:spPr bwMode="auto">
          <a:xfrm>
            <a:off x="1728679" y="1605094"/>
            <a:ext cx="8407616" cy="461665"/>
          </a:xfrm>
          <a:prstGeom prst="rect">
            <a:avLst/>
          </a:prstGeom>
          <a:noFill/>
          <a:ln w="9525">
            <a:noFill/>
            <a:miter lim="800000"/>
            <a:headEnd/>
            <a:tailEnd/>
          </a:ln>
        </p:spPr>
        <p:txBody>
          <a:bodyPr wrap="square">
            <a:spAutoFit/>
          </a:bodyPr>
          <a:lstStyle/>
          <a:p>
            <a:pPr algn="ctr" defTabSz="914400"/>
            <a:r>
              <a:rPr lang="ru-RU" sz="2400" b="1" dirty="0" err="1">
                <a:solidFill>
                  <a:schemeClr val="bg1"/>
                </a:solidFill>
                <a:latin typeface="Roboto Condensed Light" panose="02000000000000000000" pitchFamily="2" charset="0"/>
                <a:ea typeface="Roboto Condensed Light" panose="02000000000000000000" pitchFamily="2" charset="0"/>
              </a:rPr>
              <a:t>Майновий</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поручитель&amp;поручитель</a:t>
            </a:r>
            <a:r>
              <a:rPr lang="ru-RU" sz="2400" b="1" dirty="0">
                <a:solidFill>
                  <a:schemeClr val="bg1"/>
                </a:solidFill>
                <a:latin typeface="Roboto Condensed Light" panose="02000000000000000000" pitchFamily="2" charset="0"/>
                <a:ea typeface="Roboto Condensed Light" panose="02000000000000000000" pitchFamily="2" charset="0"/>
              </a:rPr>
              <a:t> ?!</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56619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8" y="2050181"/>
            <a:ext cx="9403882" cy="4514692"/>
          </a:xfrm>
        </p:spPr>
        <p:txBody>
          <a:bodyPr/>
          <a:lstStyle/>
          <a:p>
            <a:r>
              <a:rPr lang="ru-RU" sz="1800" dirty="0" err="1">
                <a:latin typeface="Roboto Condensed Light" pitchFamily="2" charset="0"/>
              </a:rPr>
              <a:t>Надіславши</a:t>
            </a:r>
            <a:r>
              <a:rPr lang="ru-RU" sz="1800" dirty="0">
                <a:latin typeface="Roboto Condensed Light" pitchFamily="2" charset="0"/>
              </a:rPr>
              <a:t> 06 </a:t>
            </a:r>
            <a:r>
              <a:rPr lang="ru-RU" sz="1800" dirty="0" err="1">
                <a:latin typeface="Roboto Condensed Light" pitchFamily="2" charset="0"/>
              </a:rPr>
              <a:t>березня</a:t>
            </a:r>
            <a:r>
              <a:rPr lang="ru-RU" sz="1800" dirty="0">
                <a:latin typeface="Roboto Condensed Light" pitchFamily="2" charset="0"/>
              </a:rPr>
              <a:t> 2009 року </a:t>
            </a:r>
            <a:r>
              <a:rPr lang="ru-RU" sz="1800" dirty="0" err="1">
                <a:latin typeface="Roboto Condensed Light" pitchFamily="2" charset="0"/>
              </a:rPr>
              <a:t>відповідачу</a:t>
            </a:r>
            <a:r>
              <a:rPr lang="ru-RU" sz="1800" dirty="0">
                <a:latin typeface="Roboto Condensed Light" pitchFamily="2" charset="0"/>
              </a:rPr>
              <a:t> ОСОБА_11 </a:t>
            </a:r>
            <a:r>
              <a:rPr lang="ru-RU" sz="1800" dirty="0" err="1">
                <a:latin typeface="Roboto Condensed Light" pitchFamily="2" charset="0"/>
              </a:rPr>
              <a:t>вимогу</a:t>
            </a:r>
            <a:r>
              <a:rPr lang="ru-RU" sz="1800" dirty="0">
                <a:latin typeface="Roboto Condensed Light" pitchFamily="2" charset="0"/>
              </a:rPr>
              <a:t> про </a:t>
            </a:r>
            <a:r>
              <a:rPr lang="ru-RU" sz="1800" dirty="0" err="1">
                <a:latin typeface="Roboto Condensed Light" pitchFamily="2" charset="0"/>
              </a:rPr>
              <a:t>дострокове</a:t>
            </a:r>
            <a:r>
              <a:rPr lang="ru-RU" sz="1800" dirty="0">
                <a:latin typeface="Roboto Condensed Light" pitchFamily="2" charset="0"/>
              </a:rPr>
              <a:t> </a:t>
            </a:r>
            <a:r>
              <a:rPr lang="ru-RU" sz="1800" dirty="0" err="1">
                <a:latin typeface="Roboto Condensed Light" pitchFamily="2" charset="0"/>
              </a:rPr>
              <a:t>погашення</a:t>
            </a:r>
            <a:r>
              <a:rPr lang="ru-RU" sz="1800" dirty="0">
                <a:latin typeface="Roboto Condensed Light" pitchFamily="2" charset="0"/>
              </a:rPr>
              <a:t> </a:t>
            </a:r>
            <a:r>
              <a:rPr lang="ru-RU" sz="1800" dirty="0" err="1">
                <a:latin typeface="Roboto Condensed Light" pitchFamily="2" charset="0"/>
              </a:rPr>
              <a:t>заборгованості</a:t>
            </a:r>
            <a:r>
              <a:rPr lang="ru-RU" sz="1800" dirty="0">
                <a:latin typeface="Roboto Condensed Light" pitchFamily="2" charset="0"/>
              </a:rPr>
              <a:t>, ВАТ «</a:t>
            </a:r>
            <a:r>
              <a:rPr lang="ru-RU" sz="1800" dirty="0" err="1">
                <a:latin typeface="Roboto Condensed Light" pitchFamily="2" charset="0"/>
              </a:rPr>
              <a:t>Кредитпромбанк</a:t>
            </a:r>
            <a:r>
              <a:rPr lang="ru-RU" sz="1800" dirty="0">
                <a:latin typeface="Roboto Condensed Light" pitchFamily="2" charset="0"/>
              </a:rPr>
              <a:t>» </a:t>
            </a:r>
            <a:r>
              <a:rPr lang="ru-RU" sz="1800" dirty="0" err="1">
                <a:latin typeface="Roboto Condensed Light" pitchFamily="2" charset="0"/>
              </a:rPr>
              <a:t>змінило</a:t>
            </a:r>
            <a:r>
              <a:rPr lang="ru-RU" sz="1800" dirty="0">
                <a:latin typeface="Roboto Condensed Light" pitchFamily="2" charset="0"/>
              </a:rPr>
              <a:t> строк </a:t>
            </a:r>
            <a:r>
              <a:rPr lang="ru-RU" sz="1800" dirty="0" err="1">
                <a:latin typeface="Roboto Condensed Light" pitchFamily="2" charset="0"/>
              </a:rPr>
              <a:t>виконання</a:t>
            </a:r>
            <a:r>
              <a:rPr lang="ru-RU" sz="1800" dirty="0">
                <a:latin typeface="Roboto Condensed Light" pitchFamily="2" charset="0"/>
              </a:rPr>
              <a:t> основного </a:t>
            </a:r>
            <a:r>
              <a:rPr lang="ru-RU" sz="1800" dirty="0" err="1">
                <a:latin typeface="Roboto Condensed Light" pitchFamily="2" charset="0"/>
              </a:rPr>
              <a:t>зобов`язання</a:t>
            </a:r>
            <a:r>
              <a:rPr lang="ru-RU" sz="1800" dirty="0">
                <a:latin typeface="Roboto Condensed Light" pitchFamily="2" charset="0"/>
              </a:rPr>
              <a:t> у сторону </a:t>
            </a:r>
            <a:r>
              <a:rPr lang="ru-RU" sz="1800" dirty="0" err="1">
                <a:latin typeface="Roboto Condensed Light" pitchFamily="2" charset="0"/>
              </a:rPr>
              <a:t>зменшення</a:t>
            </a:r>
            <a:r>
              <a:rPr lang="ru-RU" sz="1800" dirty="0">
                <a:latin typeface="Roboto Condensed Light" pitchFamily="2" charset="0"/>
              </a:rPr>
              <a:t> до 05 </a:t>
            </a:r>
            <a:r>
              <a:rPr lang="ru-RU" sz="1800" dirty="0" err="1">
                <a:latin typeface="Roboto Condensed Light" pitchFamily="2" charset="0"/>
              </a:rPr>
              <a:t>квітня</a:t>
            </a:r>
            <a:r>
              <a:rPr lang="ru-RU" sz="1800" dirty="0">
                <a:latin typeface="Roboto Condensed Light" pitchFamily="2" charset="0"/>
              </a:rPr>
              <a:t> 2009 року. З </a:t>
            </a:r>
            <a:r>
              <a:rPr lang="ru-RU" sz="1800" dirty="0" err="1">
                <a:latin typeface="Roboto Condensed Light" pitchFamily="2" charset="0"/>
              </a:rPr>
              <a:t>огляду</a:t>
            </a:r>
            <a:r>
              <a:rPr lang="ru-RU" sz="1800" dirty="0">
                <a:latin typeface="Roboto Condensed Light" pitchFamily="2" charset="0"/>
              </a:rPr>
              <a:t> на </a:t>
            </a:r>
            <a:r>
              <a:rPr lang="ru-RU" sz="1800" dirty="0" err="1">
                <a:latin typeface="Roboto Condensed Light" pitchFamily="2" charset="0"/>
              </a:rPr>
              <a:t>зазначене</a:t>
            </a:r>
            <a:r>
              <a:rPr lang="ru-RU" sz="1800" dirty="0">
                <a:latin typeface="Roboto Condensed Light" pitchFamily="2" charset="0"/>
              </a:rPr>
              <a:t>, доводи </a:t>
            </a:r>
            <a:r>
              <a:rPr lang="ru-RU" sz="1800" dirty="0" err="1">
                <a:latin typeface="Roboto Condensed Light" pitchFamily="2" charset="0"/>
              </a:rPr>
              <a:t>касаційної</a:t>
            </a:r>
            <a:r>
              <a:rPr lang="ru-RU" sz="1800" dirty="0">
                <a:latin typeface="Roboto Condensed Light" pitchFamily="2" charset="0"/>
              </a:rPr>
              <a:t> </a:t>
            </a:r>
            <a:r>
              <a:rPr lang="ru-RU" sz="1800" dirty="0" err="1">
                <a:latin typeface="Roboto Condensed Light" pitchFamily="2" charset="0"/>
              </a:rPr>
              <a:t>скарги</a:t>
            </a:r>
            <a:r>
              <a:rPr lang="ru-RU" sz="1800" dirty="0">
                <a:latin typeface="Roboto Condensed Light" pitchFamily="2" charset="0"/>
              </a:rPr>
              <a:t> про те,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відлік</a:t>
            </a:r>
            <a:r>
              <a:rPr lang="ru-RU" sz="1800" dirty="0">
                <a:latin typeface="Roboto Condensed Light" pitchFamily="2" charset="0"/>
              </a:rPr>
              <a:t> </a:t>
            </a:r>
            <a:r>
              <a:rPr lang="ru-RU" sz="1800" dirty="0" err="1">
                <a:latin typeface="Roboto Condensed Light" pitchFamily="2" charset="0"/>
              </a:rPr>
              <a:t>позовної</a:t>
            </a:r>
            <a:r>
              <a:rPr lang="ru-RU" sz="1800" dirty="0">
                <a:latin typeface="Roboto Condensed Light" pitchFamily="2" charset="0"/>
              </a:rPr>
              <a:t> </a:t>
            </a:r>
            <a:r>
              <a:rPr lang="ru-RU" sz="1800" dirty="0" err="1">
                <a:latin typeface="Roboto Condensed Light" pitchFamily="2" charset="0"/>
              </a:rPr>
              <a:t>давності</a:t>
            </a:r>
            <a:r>
              <a:rPr lang="ru-RU" sz="1800" dirty="0">
                <a:latin typeface="Roboto Condensed Light" pitchFamily="2" charset="0"/>
              </a:rPr>
              <a:t> </a:t>
            </a:r>
            <a:r>
              <a:rPr lang="ru-RU" sz="1800" dirty="0" err="1">
                <a:latin typeface="Roboto Condensed Light" pitchFamily="2" charset="0"/>
              </a:rPr>
              <a:t>має</a:t>
            </a:r>
            <a:r>
              <a:rPr lang="ru-RU" sz="1800" dirty="0">
                <a:latin typeface="Roboto Condensed Light" pitchFamily="2" charset="0"/>
              </a:rPr>
              <a:t> </a:t>
            </a:r>
            <a:r>
              <a:rPr lang="ru-RU" sz="1800" dirty="0" err="1">
                <a:latin typeface="Roboto Condensed Light" pitchFamily="2" charset="0"/>
              </a:rPr>
              <a:t>обраховуватися</a:t>
            </a:r>
            <a:r>
              <a:rPr lang="ru-RU" sz="1800" dirty="0">
                <a:latin typeface="Roboto Condensed Light" pitchFamily="2" charset="0"/>
              </a:rPr>
              <a:t> з 22 </a:t>
            </a:r>
            <a:r>
              <a:rPr lang="ru-RU" sz="1800" dirty="0" err="1">
                <a:latin typeface="Roboto Condensed Light" pitchFamily="2" charset="0"/>
              </a:rPr>
              <a:t>липня</a:t>
            </a:r>
            <a:r>
              <a:rPr lang="ru-RU" sz="1800" dirty="0">
                <a:latin typeface="Roboto Condensed Light" pitchFamily="2" charset="0"/>
              </a:rPr>
              <a:t> 2022 року не </a:t>
            </a:r>
            <a:r>
              <a:rPr lang="ru-RU" sz="1800" dirty="0" err="1">
                <a:latin typeface="Roboto Condensed Light" pitchFamily="2" charset="0"/>
              </a:rPr>
              <a:t>заслуговують</a:t>
            </a:r>
            <a:r>
              <a:rPr lang="ru-RU" sz="1800" dirty="0">
                <a:latin typeface="Roboto Condensed Light" pitchFamily="2" charset="0"/>
              </a:rPr>
              <a:t> на </a:t>
            </a:r>
            <a:r>
              <a:rPr lang="ru-RU" sz="1800" dirty="0" err="1">
                <a:latin typeface="Roboto Condensed Light" pitchFamily="2" charset="0"/>
              </a:rPr>
              <a:t>увагу</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r>
              <a:rPr lang="ru-RU" sz="1800" dirty="0">
                <a:latin typeface="Roboto Condensed Light" pitchFamily="2" charset="0"/>
              </a:rPr>
              <a:t>Не </a:t>
            </a:r>
            <a:r>
              <a:rPr lang="ru-RU" sz="1800" dirty="0" err="1">
                <a:latin typeface="Roboto Condensed Light" pitchFamily="2" charset="0"/>
              </a:rPr>
              <a:t>заслуговують</a:t>
            </a:r>
            <a:r>
              <a:rPr lang="ru-RU" sz="1800" dirty="0">
                <a:latin typeface="Roboto Condensed Light" pitchFamily="2" charset="0"/>
              </a:rPr>
              <a:t> на </a:t>
            </a:r>
            <a:r>
              <a:rPr lang="ru-RU" sz="1800" dirty="0" err="1">
                <a:latin typeface="Roboto Condensed Light" pitchFamily="2" charset="0"/>
              </a:rPr>
              <a:t>увагу</a:t>
            </a:r>
            <a:r>
              <a:rPr lang="ru-RU" sz="1800" dirty="0">
                <a:latin typeface="Roboto Condensed Light" pitchFamily="2" charset="0"/>
              </a:rPr>
              <a:t> доводи, </a:t>
            </a:r>
            <a:r>
              <a:rPr lang="ru-RU" sz="1800" dirty="0" err="1">
                <a:latin typeface="Roboto Condensed Light" pitchFamily="2" charset="0"/>
              </a:rPr>
              <a:t>наведені</a:t>
            </a:r>
            <a:r>
              <a:rPr lang="ru-RU" sz="1800" dirty="0">
                <a:latin typeface="Roboto Condensed Light" pitchFamily="2" charset="0"/>
              </a:rPr>
              <a:t> у </a:t>
            </a:r>
            <a:r>
              <a:rPr lang="ru-RU" sz="1800" dirty="0" err="1">
                <a:latin typeface="Roboto Condensed Light" pitchFamily="2" charset="0"/>
              </a:rPr>
              <a:t>касаційні</a:t>
            </a:r>
            <a:r>
              <a:rPr lang="ru-RU" sz="1800" dirty="0">
                <a:latin typeface="Roboto Condensed Light" pitchFamily="2" charset="0"/>
              </a:rPr>
              <a:t> </a:t>
            </a:r>
            <a:r>
              <a:rPr lang="ru-RU" sz="1800" dirty="0" err="1">
                <a:latin typeface="Roboto Condensed Light" pitchFamily="2" charset="0"/>
              </a:rPr>
              <a:t>скарзі</a:t>
            </a:r>
            <a:r>
              <a:rPr lang="ru-RU" sz="1800" dirty="0">
                <a:latin typeface="Roboto Condensed Light" pitchFamily="2" charset="0"/>
              </a:rPr>
              <a:t>, </a:t>
            </a:r>
            <a:r>
              <a:rPr lang="ru-RU" sz="1800" dirty="0" err="1">
                <a:latin typeface="Roboto Condensed Light" pitchFamily="2" charset="0"/>
              </a:rPr>
              <a:t>щодо</a:t>
            </a:r>
            <a:r>
              <a:rPr lang="ru-RU" sz="1800" dirty="0">
                <a:latin typeface="Roboto Condensed Light" pitchFamily="2" charset="0"/>
              </a:rPr>
              <a:t> </a:t>
            </a:r>
            <a:r>
              <a:rPr lang="ru-RU" sz="1800" dirty="0" err="1">
                <a:latin typeface="Roboto Condensed Light" pitchFamily="2" charset="0"/>
              </a:rPr>
              <a:t>переривання</a:t>
            </a:r>
            <a:r>
              <a:rPr lang="ru-RU" sz="1800" dirty="0">
                <a:latin typeface="Roboto Condensed Light" pitchFamily="2" charset="0"/>
              </a:rPr>
              <a:t> </a:t>
            </a:r>
            <a:r>
              <a:rPr lang="ru-RU" sz="1800" dirty="0" err="1">
                <a:latin typeface="Roboto Condensed Light" pitchFamily="2" charset="0"/>
              </a:rPr>
              <a:t>позовної</a:t>
            </a:r>
            <a:r>
              <a:rPr lang="ru-RU" sz="1800" dirty="0">
                <a:latin typeface="Roboto Condensed Light" pitchFamily="2" charset="0"/>
              </a:rPr>
              <a:t> </a:t>
            </a:r>
            <a:r>
              <a:rPr lang="ru-RU" sz="1800" dirty="0" err="1">
                <a:latin typeface="Roboto Condensed Light" pitchFamily="2" charset="0"/>
              </a:rPr>
              <a:t>давності</a:t>
            </a:r>
            <a:r>
              <a:rPr lang="ru-RU" sz="1800" dirty="0">
                <a:latin typeface="Roboto Condensed Light" pitchFamily="2" charset="0"/>
              </a:rPr>
              <a:t> на </a:t>
            </a:r>
            <a:r>
              <a:rPr lang="ru-RU" sz="1800" dirty="0" err="1">
                <a:latin typeface="Roboto Condensed Light" pitchFamily="2" charset="0"/>
              </a:rPr>
              <a:t>підставі</a:t>
            </a:r>
            <a:r>
              <a:rPr lang="ru-RU" sz="1800" dirty="0">
                <a:latin typeface="Roboto Condensed Light" pitchFamily="2" charset="0"/>
              </a:rPr>
              <a:t> </a:t>
            </a:r>
            <a:r>
              <a:rPr lang="ru-RU" sz="1800" dirty="0" err="1">
                <a:latin typeface="Roboto Condensed Light" pitchFamily="2" charset="0"/>
              </a:rPr>
              <a:t>частини</a:t>
            </a:r>
            <a:r>
              <a:rPr lang="ru-RU" sz="1800" dirty="0">
                <a:latin typeface="Roboto Condensed Light" pitchFamily="2" charset="0"/>
              </a:rPr>
              <a:t> </a:t>
            </a:r>
            <a:r>
              <a:rPr lang="ru-RU" sz="1800" dirty="0" err="1">
                <a:latin typeface="Roboto Condensed Light" pitchFamily="2" charset="0"/>
              </a:rPr>
              <a:t>другої</a:t>
            </a:r>
            <a:r>
              <a:rPr lang="ru-RU" sz="1800" dirty="0">
                <a:latin typeface="Roboto Condensed Light" pitchFamily="2" charset="0"/>
              </a:rPr>
              <a:t> </a:t>
            </a:r>
            <a:r>
              <a:rPr lang="ru-RU" sz="1800" dirty="0" err="1">
                <a:latin typeface="Roboto Condensed Light" pitchFamily="2" charset="0"/>
              </a:rPr>
              <a:t>статті</a:t>
            </a:r>
            <a:r>
              <a:rPr lang="ru-RU" sz="1800" dirty="0">
                <a:latin typeface="Roboto Condensed Light" pitchFamily="2" charset="0"/>
              </a:rPr>
              <a:t> 264 ЦК </a:t>
            </a:r>
            <a:r>
              <a:rPr lang="ru-RU" sz="1800" dirty="0" err="1">
                <a:latin typeface="Roboto Condensed Light" pitchFamily="2" charset="0"/>
              </a:rPr>
              <a:t>України</a:t>
            </a:r>
            <a:r>
              <a:rPr lang="ru-RU" sz="1800" dirty="0">
                <a:latin typeface="Roboto Condensed Light" pitchFamily="2" charset="0"/>
              </a:rPr>
              <a:t> у </a:t>
            </a:r>
            <a:r>
              <a:rPr lang="ru-RU" sz="1800" dirty="0" err="1">
                <a:latin typeface="Roboto Condensed Light" pitchFamily="2" charset="0"/>
              </a:rPr>
              <a:t>зв`язку</a:t>
            </a:r>
            <a:r>
              <a:rPr lang="ru-RU" sz="1800" dirty="0">
                <a:latin typeface="Roboto Condensed Light" pitchFamily="2" charset="0"/>
              </a:rPr>
              <a:t> з </a:t>
            </a:r>
            <a:r>
              <a:rPr lang="ru-RU" sz="1800" dirty="0" err="1">
                <a:latin typeface="Roboto Condensed Light" pitchFamily="2" charset="0"/>
              </a:rPr>
              <a:t>тим</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банк </a:t>
            </a:r>
            <a:r>
              <a:rPr lang="ru-RU" sz="1800" dirty="0" err="1">
                <a:latin typeface="Roboto Condensed Light" pitchFamily="2" charset="0"/>
              </a:rPr>
              <a:t>звернувся</a:t>
            </a:r>
            <a:r>
              <a:rPr lang="ru-RU" sz="1800" dirty="0">
                <a:latin typeface="Roboto Condensed Light" pitchFamily="2" charset="0"/>
              </a:rPr>
              <a:t> з </a:t>
            </a:r>
            <a:r>
              <a:rPr lang="ru-RU" sz="1800" dirty="0" err="1">
                <a:latin typeface="Roboto Condensed Light" pitchFamily="2" charset="0"/>
              </a:rPr>
              <a:t>вимогами</a:t>
            </a:r>
            <a:r>
              <a:rPr lang="ru-RU" sz="1800" dirty="0">
                <a:latin typeface="Roboto Condensed Light" pitchFamily="2" charset="0"/>
              </a:rPr>
              <a:t> до </a:t>
            </a:r>
            <a:r>
              <a:rPr lang="ru-RU" sz="1800" dirty="0" err="1">
                <a:latin typeface="Roboto Condensed Light" pitchFamily="2" charset="0"/>
              </a:rPr>
              <a:t>іпотекодавців</a:t>
            </a:r>
            <a:r>
              <a:rPr lang="ru-RU" sz="1800" dirty="0">
                <a:latin typeface="Roboto Condensed Light" pitchFamily="2" charset="0"/>
              </a:rPr>
              <a:t> про </a:t>
            </a:r>
            <a:r>
              <a:rPr lang="ru-RU" sz="1800" dirty="0" err="1">
                <a:latin typeface="Roboto Condensed Light" pitchFamily="2" charset="0"/>
              </a:rPr>
              <a:t>звернення</a:t>
            </a:r>
            <a:r>
              <a:rPr lang="ru-RU" sz="1800" dirty="0">
                <a:latin typeface="Roboto Condensed Light" pitchFamily="2" charset="0"/>
              </a:rPr>
              <a:t> </a:t>
            </a:r>
            <a:r>
              <a:rPr lang="ru-RU" sz="1800" dirty="0" err="1">
                <a:latin typeface="Roboto Condensed Light" pitchFamily="2" charset="0"/>
              </a:rPr>
              <a:t>стягнення</a:t>
            </a:r>
            <a:r>
              <a:rPr lang="ru-RU" sz="1800" dirty="0">
                <a:latin typeface="Roboto Condensed Light" pitchFamily="2" charset="0"/>
              </a:rPr>
              <a:t> на </a:t>
            </a:r>
            <a:r>
              <a:rPr lang="ru-RU" sz="1800" dirty="0" err="1">
                <a:latin typeface="Roboto Condensed Light" pitchFamily="2" charset="0"/>
              </a:rPr>
              <a:t>предмети</a:t>
            </a:r>
            <a:r>
              <a:rPr lang="ru-RU" sz="1800" dirty="0">
                <a:latin typeface="Roboto Condensed Light" pitchFamily="2" charset="0"/>
              </a:rPr>
              <a:t> </a:t>
            </a:r>
            <a:r>
              <a:rPr lang="ru-RU" sz="1800" dirty="0" err="1">
                <a:latin typeface="Roboto Condensed Light" pitchFamily="2" charset="0"/>
              </a:rPr>
              <a:t>іпотеки</a:t>
            </a:r>
            <a:r>
              <a:rPr lang="ru-RU" sz="1800" dirty="0">
                <a:latin typeface="Roboto Condensed Light" pitchFamily="2" charset="0"/>
              </a:rPr>
              <a:t> в </a:t>
            </a:r>
            <a:r>
              <a:rPr lang="ru-RU" sz="1800" dirty="0" err="1">
                <a:latin typeface="Roboto Condensed Light" pitchFamily="2" charset="0"/>
              </a:rPr>
              <a:t>рахунок</a:t>
            </a:r>
            <a:r>
              <a:rPr lang="ru-RU" sz="1800" dirty="0">
                <a:latin typeface="Roboto Condensed Light" pitchFamily="2" charset="0"/>
              </a:rPr>
              <a:t> </a:t>
            </a:r>
            <a:r>
              <a:rPr lang="ru-RU" sz="1800" dirty="0" err="1">
                <a:latin typeface="Roboto Condensed Light" pitchFamily="2" charset="0"/>
              </a:rPr>
              <a:t>заборгованості</a:t>
            </a:r>
            <a:r>
              <a:rPr lang="ru-RU" sz="1800" dirty="0">
                <a:latin typeface="Roboto Condensed Light" pitchFamily="2" charset="0"/>
              </a:rPr>
              <a:t> за </a:t>
            </a:r>
            <a:r>
              <a:rPr lang="ru-RU" sz="1800" dirty="0" err="1">
                <a:latin typeface="Roboto Condensed Light" pitchFamily="2" charset="0"/>
              </a:rPr>
              <a:t>Кредитним</a:t>
            </a:r>
            <a:r>
              <a:rPr lang="ru-RU" sz="1800" dirty="0">
                <a:latin typeface="Roboto Condensed Light" pitchFamily="2" charset="0"/>
              </a:rPr>
              <a:t> договором в межах </a:t>
            </a:r>
            <a:r>
              <a:rPr lang="ru-RU" sz="1800" dirty="0" err="1">
                <a:latin typeface="Roboto Condensed Light" pitchFamily="2" charset="0"/>
              </a:rPr>
              <a:t>позовної</a:t>
            </a:r>
            <a:r>
              <a:rPr lang="ru-RU" sz="1800" dirty="0">
                <a:latin typeface="Roboto Condensed Light" pitchFamily="2" charset="0"/>
              </a:rPr>
              <a:t> </a:t>
            </a:r>
            <a:r>
              <a:rPr lang="ru-RU" sz="1800" dirty="0" err="1">
                <a:latin typeface="Roboto Condensed Light" pitchFamily="2" charset="0"/>
              </a:rPr>
              <a:t>давності</a:t>
            </a:r>
            <a:r>
              <a:rPr lang="ru-RU" sz="1800" dirty="0">
                <a:latin typeface="Roboto Condensed Light" pitchFamily="2" charset="0"/>
              </a:rPr>
              <a:t> та </a:t>
            </a:r>
            <a:r>
              <a:rPr lang="ru-RU" sz="1800" dirty="0" err="1">
                <a:latin typeface="Roboto Condensed Light" pitchFamily="2" charset="0"/>
              </a:rPr>
              <a:t>ухвалою</a:t>
            </a:r>
            <a:r>
              <a:rPr lang="ru-RU" sz="1800" dirty="0">
                <a:latin typeface="Roboto Condensed Light" pitchFamily="2" charset="0"/>
              </a:rPr>
              <a:t> </a:t>
            </a:r>
            <a:r>
              <a:rPr lang="ru-RU" sz="1800" dirty="0" err="1">
                <a:latin typeface="Roboto Condensed Light" pitchFamily="2" charset="0"/>
              </a:rPr>
              <a:t>Комінтернівського</a:t>
            </a:r>
            <a:r>
              <a:rPr lang="ru-RU" sz="1800" dirty="0">
                <a:latin typeface="Roboto Condensed Light" pitchFamily="2" charset="0"/>
              </a:rPr>
              <a:t> районного суду </a:t>
            </a:r>
            <a:r>
              <a:rPr lang="ru-RU" sz="1800" dirty="0" err="1">
                <a:latin typeface="Roboto Condensed Light" pitchFamily="2" charset="0"/>
              </a:rPr>
              <a:t>Одеської</a:t>
            </a:r>
            <a:r>
              <a:rPr lang="ru-RU" sz="1800" dirty="0">
                <a:latin typeface="Roboto Condensed Light" pitchFamily="2" charset="0"/>
              </a:rPr>
              <a:t> </a:t>
            </a:r>
            <a:r>
              <a:rPr lang="ru-RU" sz="1800" dirty="0" err="1">
                <a:latin typeface="Roboto Condensed Light" pitchFamily="2" charset="0"/>
              </a:rPr>
              <a:t>області</a:t>
            </a:r>
            <a:r>
              <a:rPr lang="ru-RU" sz="1800" dirty="0">
                <a:latin typeface="Roboto Condensed Light" pitchFamily="2" charset="0"/>
              </a:rPr>
              <a:t> </a:t>
            </a:r>
            <a:r>
              <a:rPr lang="ru-RU" sz="1800" dirty="0" err="1">
                <a:latin typeface="Roboto Condensed Light" pitchFamily="2" charset="0"/>
              </a:rPr>
              <a:t>від</a:t>
            </a:r>
            <a:r>
              <a:rPr lang="ru-RU" sz="1800" dirty="0">
                <a:latin typeface="Roboto Condensed Light" pitchFamily="2" charset="0"/>
              </a:rPr>
              <a:t> 25 </a:t>
            </a:r>
            <a:r>
              <a:rPr lang="ru-RU" sz="1800" dirty="0" err="1">
                <a:latin typeface="Roboto Condensed Light" pitchFamily="2" charset="0"/>
              </a:rPr>
              <a:t>березня</a:t>
            </a:r>
            <a:r>
              <a:rPr lang="ru-RU" sz="1800" dirty="0">
                <a:latin typeface="Roboto Condensed Light" pitchFamily="2" charset="0"/>
              </a:rPr>
              <a:t> 2013 року зупинено </a:t>
            </a:r>
            <a:r>
              <a:rPr lang="ru-RU" sz="1800" dirty="0" err="1">
                <a:latin typeface="Roboto Condensed Light" pitchFamily="2" charset="0"/>
              </a:rPr>
              <a:t>провадження</a:t>
            </a:r>
            <a:r>
              <a:rPr lang="ru-RU" sz="1800" dirty="0">
                <a:latin typeface="Roboto Condensed Light" pitchFamily="2" charset="0"/>
              </a:rPr>
              <a:t> у </a:t>
            </a:r>
            <a:r>
              <a:rPr lang="ru-RU" sz="1800" dirty="0" err="1">
                <a:latin typeface="Roboto Condensed Light" pitchFamily="2" charset="0"/>
              </a:rPr>
              <a:t>справі</a:t>
            </a:r>
            <a:r>
              <a:rPr lang="ru-RU" sz="1800" dirty="0">
                <a:latin typeface="Roboto Condensed Light" pitchFamily="2" charset="0"/>
              </a:rPr>
              <a:t>, з </a:t>
            </a:r>
            <a:r>
              <a:rPr lang="ru-RU" sz="1800" dirty="0" err="1">
                <a:latin typeface="Roboto Condensed Light" pitchFamily="2" charset="0"/>
              </a:rPr>
              <a:t>огляду</a:t>
            </a:r>
            <a:r>
              <a:rPr lang="ru-RU" sz="1800" dirty="0">
                <a:latin typeface="Roboto Condensed Light" pitchFamily="2" charset="0"/>
              </a:rPr>
              <a:t> на </a:t>
            </a:r>
            <a:r>
              <a:rPr lang="ru-RU" sz="1800" dirty="0" err="1">
                <a:latin typeface="Roboto Condensed Light" pitchFamily="2" charset="0"/>
              </a:rPr>
              <a:t>таке</a:t>
            </a:r>
            <a:r>
              <a:rPr lang="ru-RU" sz="1800" dirty="0">
                <a:latin typeface="Roboto Condensed Light" pitchFamily="2" charset="0"/>
              </a:rPr>
              <a:t>.</a:t>
            </a:r>
            <a:br>
              <a:rPr lang="ru-RU" sz="1800" dirty="0">
                <a:latin typeface="Roboto Condensed Light" pitchFamily="2" charset="0"/>
              </a:rPr>
            </a:br>
            <a:br>
              <a:rPr lang="ru-RU" sz="1800" dirty="0">
                <a:latin typeface="Roboto Condensed Light" pitchFamily="2" charset="0"/>
              </a:rPr>
            </a:br>
            <a:r>
              <a:rPr lang="ru-RU" sz="1800" dirty="0" err="1">
                <a:latin typeface="Roboto Condensed Light" pitchFamily="2" charset="0"/>
              </a:rPr>
              <a:t>Позовна</a:t>
            </a:r>
            <a:r>
              <a:rPr lang="ru-RU" sz="1800" dirty="0">
                <a:latin typeface="Roboto Condensed Light" pitchFamily="2" charset="0"/>
              </a:rPr>
              <a:t> </a:t>
            </a:r>
            <a:r>
              <a:rPr lang="ru-RU" sz="1800" dirty="0" err="1">
                <a:latin typeface="Roboto Condensed Light" pitchFamily="2" charset="0"/>
              </a:rPr>
              <a:t>давність</a:t>
            </a:r>
            <a:r>
              <a:rPr lang="ru-RU" sz="1800" dirty="0">
                <a:latin typeface="Roboto Condensed Light" pitchFamily="2" charset="0"/>
              </a:rPr>
              <a:t> шляхом </a:t>
            </a:r>
            <a:r>
              <a:rPr lang="ru-RU" sz="1800" dirty="0" err="1">
                <a:latin typeface="Roboto Condensed Light" pitchFamily="2" charset="0"/>
              </a:rPr>
              <a:t>пред`явлення</a:t>
            </a:r>
            <a:r>
              <a:rPr lang="ru-RU" sz="1800" dirty="0">
                <a:latin typeface="Roboto Condensed Light" pitchFamily="2" charset="0"/>
              </a:rPr>
              <a:t> позову </a:t>
            </a:r>
            <a:r>
              <a:rPr lang="ru-RU" sz="1800" dirty="0" err="1">
                <a:latin typeface="Roboto Condensed Light" pitchFamily="2" charset="0"/>
              </a:rPr>
              <a:t>переривається</a:t>
            </a:r>
            <a:r>
              <a:rPr lang="ru-RU" sz="1800" dirty="0">
                <a:latin typeface="Roboto Condensed Light" pitchFamily="2" charset="0"/>
              </a:rPr>
              <a:t> </a:t>
            </a:r>
            <a:r>
              <a:rPr lang="ru-RU" sz="1800" dirty="0" err="1">
                <a:latin typeface="Roboto Condensed Light" pitchFamily="2" charset="0"/>
              </a:rPr>
              <a:t>саме</a:t>
            </a:r>
            <a:r>
              <a:rPr lang="ru-RU" sz="1800" dirty="0">
                <a:latin typeface="Roboto Condensed Light" pitchFamily="2" charset="0"/>
              </a:rPr>
              <a:t> на ту </a:t>
            </a:r>
            <a:r>
              <a:rPr lang="ru-RU" sz="1800" dirty="0" err="1">
                <a:latin typeface="Roboto Condensed Light" pitchFamily="2" charset="0"/>
              </a:rPr>
              <a:t>частину</a:t>
            </a:r>
            <a:r>
              <a:rPr lang="ru-RU" sz="1800" dirty="0">
                <a:latin typeface="Roboto Condensed Light" pitchFamily="2" charset="0"/>
              </a:rPr>
              <a:t> </a:t>
            </a:r>
            <a:r>
              <a:rPr lang="ru-RU" sz="1800" dirty="0" err="1">
                <a:latin typeface="Roboto Condensed Light" pitchFamily="2" charset="0"/>
              </a:rPr>
              <a:t>вимог</a:t>
            </a:r>
            <a:r>
              <a:rPr lang="ru-RU" sz="1800" dirty="0">
                <a:latin typeface="Roboto Condensed Light" pitchFamily="2" charset="0"/>
              </a:rPr>
              <a:t> (право на яку </a:t>
            </a:r>
            <a:r>
              <a:rPr lang="ru-RU" sz="1800" dirty="0" err="1">
                <a:latin typeface="Roboto Condensed Light" pitchFamily="2" charset="0"/>
              </a:rPr>
              <a:t>має</a:t>
            </a:r>
            <a:r>
              <a:rPr lang="ru-RU" sz="1800" dirty="0">
                <a:latin typeface="Roboto Condensed Light" pitchFamily="2" charset="0"/>
              </a:rPr>
              <a:t> </a:t>
            </a:r>
            <a:r>
              <a:rPr lang="ru-RU" sz="1800" dirty="0" err="1">
                <a:latin typeface="Roboto Condensed Light" pitchFamily="2" charset="0"/>
              </a:rPr>
              <a:t>позивач</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a:t>
            </a:r>
            <a:r>
              <a:rPr lang="ru-RU" sz="1800" dirty="0" err="1">
                <a:latin typeface="Roboto Condensed Light" pitchFamily="2" charset="0"/>
              </a:rPr>
              <a:t>визначена</a:t>
            </a:r>
            <a:r>
              <a:rPr lang="ru-RU" sz="1800" dirty="0">
                <a:latin typeface="Roboto Condensed Light" pitchFamily="2" charset="0"/>
              </a:rPr>
              <a:t> ним у </a:t>
            </a:r>
            <a:r>
              <a:rPr lang="ru-RU" sz="1800" dirty="0" err="1">
                <a:latin typeface="Roboto Condensed Light" pitchFamily="2" charset="0"/>
              </a:rPr>
              <a:t>його</a:t>
            </a:r>
            <a:r>
              <a:rPr lang="ru-RU" sz="1800" dirty="0">
                <a:latin typeface="Roboto Condensed Light" pitchFamily="2" charset="0"/>
              </a:rPr>
              <a:t> </a:t>
            </a:r>
            <a:r>
              <a:rPr lang="ru-RU" sz="1800" dirty="0" err="1">
                <a:latin typeface="Roboto Condensed Light" pitchFamily="2" charset="0"/>
              </a:rPr>
              <a:t>позовній</a:t>
            </a:r>
            <a:r>
              <a:rPr lang="ru-RU" sz="1800" dirty="0">
                <a:latin typeface="Roboto Condensed Light" pitchFamily="2" charset="0"/>
              </a:rPr>
              <a:t> </a:t>
            </a:r>
            <a:r>
              <a:rPr lang="ru-RU" sz="1800" dirty="0" err="1">
                <a:latin typeface="Roboto Condensed Light" pitchFamily="2" charset="0"/>
              </a:rPr>
              <a:t>заяві</a:t>
            </a:r>
            <a:r>
              <a:rPr lang="ru-RU" sz="1800" dirty="0">
                <a:latin typeface="Roboto Condensed Light" pitchFamily="2" charset="0"/>
              </a:rPr>
              <a:t>. </a:t>
            </a:r>
            <a:r>
              <a:rPr lang="ru-RU" sz="1800" dirty="0" err="1">
                <a:latin typeface="Roboto Condensed Light" pitchFamily="2" charset="0"/>
              </a:rPr>
              <a:t>Що</a:t>
            </a:r>
            <a:r>
              <a:rPr lang="ru-RU" sz="1800" dirty="0">
                <a:latin typeface="Roboto Condensed Light" pitchFamily="2" charset="0"/>
              </a:rPr>
              <a:t> ж до </a:t>
            </a:r>
            <a:r>
              <a:rPr lang="ru-RU" sz="1800" dirty="0" err="1">
                <a:latin typeface="Roboto Condensed Light" pitchFamily="2" charset="0"/>
              </a:rPr>
              <a:t>вимог</a:t>
            </a:r>
            <a:r>
              <a:rPr lang="ru-RU" sz="1800" dirty="0">
                <a:latin typeface="Roboto Condensed Light" pitchFamily="2" charset="0"/>
              </a:rPr>
              <a:t>, </a:t>
            </a:r>
            <a:r>
              <a:rPr lang="ru-RU" sz="1800" dirty="0" err="1">
                <a:latin typeface="Roboto Condensed Light" pitchFamily="2" charset="0"/>
              </a:rPr>
              <a:t>які</a:t>
            </a:r>
            <a:r>
              <a:rPr lang="ru-RU" sz="1800" dirty="0">
                <a:latin typeface="Roboto Condensed Light" pitchFamily="2" charset="0"/>
              </a:rPr>
              <a:t> не </a:t>
            </a:r>
            <a:r>
              <a:rPr lang="ru-RU" sz="1800" dirty="0" err="1">
                <a:latin typeface="Roboto Condensed Light" pitchFamily="2" charset="0"/>
              </a:rPr>
              <a:t>охоплюються</a:t>
            </a:r>
            <a:r>
              <a:rPr lang="ru-RU" sz="1800" dirty="0">
                <a:latin typeface="Roboto Condensed Light" pitchFamily="2" charset="0"/>
              </a:rPr>
              <a:t> </a:t>
            </a:r>
            <a:r>
              <a:rPr lang="ru-RU" sz="1800" dirty="0" err="1">
                <a:latin typeface="Roboto Condensed Light" pitchFamily="2" charset="0"/>
              </a:rPr>
              <a:t>пред`явленим</a:t>
            </a:r>
            <a:r>
              <a:rPr lang="ru-RU" sz="1800" dirty="0">
                <a:latin typeface="Roboto Condensed Light" pitchFamily="2" charset="0"/>
              </a:rPr>
              <a:t> </a:t>
            </a:r>
            <a:r>
              <a:rPr lang="ru-RU" sz="1800" dirty="0" err="1">
                <a:latin typeface="Roboto Condensed Light" pitchFamily="2" charset="0"/>
              </a:rPr>
              <a:t>позовом</a:t>
            </a:r>
            <a:r>
              <a:rPr lang="ru-RU" sz="1800" dirty="0">
                <a:latin typeface="Roboto Condensed Light" pitchFamily="2" charset="0"/>
              </a:rPr>
              <a:t>, та до </a:t>
            </a:r>
            <a:r>
              <a:rPr lang="ru-RU" sz="1800" dirty="0" err="1">
                <a:latin typeface="Roboto Condensed Light" pitchFamily="2" charset="0"/>
              </a:rPr>
              <a:t>інших</a:t>
            </a:r>
            <a:r>
              <a:rPr lang="ru-RU" sz="1800" dirty="0">
                <a:latin typeface="Roboto Condensed Light" pitchFamily="2" charset="0"/>
              </a:rPr>
              <a:t> </a:t>
            </a:r>
            <a:r>
              <a:rPr lang="ru-RU" sz="1800" dirty="0" err="1">
                <a:latin typeface="Roboto Condensed Light" pitchFamily="2" charset="0"/>
              </a:rPr>
              <a:t>боржників</a:t>
            </a:r>
            <a:r>
              <a:rPr lang="ru-RU" sz="1800" dirty="0">
                <a:latin typeface="Roboto Condensed Light" pitchFamily="2" charset="0"/>
              </a:rPr>
              <a:t>, то </a:t>
            </a:r>
            <a:r>
              <a:rPr lang="ru-RU" sz="1800" dirty="0" err="1">
                <a:latin typeface="Roboto Condensed Light" pitchFamily="2" charset="0"/>
              </a:rPr>
              <a:t>позовна</a:t>
            </a:r>
            <a:r>
              <a:rPr lang="ru-RU" sz="1800" dirty="0">
                <a:latin typeface="Roboto Condensed Light" pitchFamily="2" charset="0"/>
              </a:rPr>
              <a:t> </a:t>
            </a:r>
            <a:r>
              <a:rPr lang="ru-RU" sz="1800" dirty="0" err="1">
                <a:latin typeface="Roboto Condensed Light" pitchFamily="2" charset="0"/>
              </a:rPr>
              <a:t>давність</a:t>
            </a:r>
            <a:r>
              <a:rPr lang="ru-RU" sz="1800" dirty="0">
                <a:latin typeface="Roboto Condensed Light" pitchFamily="2" charset="0"/>
              </a:rPr>
              <a:t> </a:t>
            </a:r>
            <a:r>
              <a:rPr lang="ru-RU" sz="1800" dirty="0" err="1">
                <a:latin typeface="Roboto Condensed Light" pitchFamily="2" charset="0"/>
              </a:rPr>
              <a:t>щодо</a:t>
            </a:r>
            <a:r>
              <a:rPr lang="ru-RU" sz="1800" dirty="0">
                <a:latin typeface="Roboto Condensed Light" pitchFamily="2" charset="0"/>
              </a:rPr>
              <a:t> них не </a:t>
            </a:r>
            <a:r>
              <a:rPr lang="ru-RU" sz="1800" dirty="0" err="1">
                <a:latin typeface="Roboto Condensed Light" pitchFamily="2" charset="0"/>
              </a:rPr>
              <a:t>переривається</a:t>
            </a:r>
            <a:r>
              <a:rPr lang="ru-RU" sz="1800" dirty="0">
                <a:latin typeface="Roboto Condensed Light" pitchFamily="2" charset="0"/>
              </a:rPr>
              <a:t>. </a:t>
            </a:r>
            <a:r>
              <a:rPr lang="ru-RU" sz="1800" dirty="0" err="1">
                <a:latin typeface="Roboto Condensed Light" pitchFamily="2" charset="0"/>
              </a:rPr>
              <a:t>Обов`язковою</a:t>
            </a:r>
            <a:r>
              <a:rPr lang="ru-RU" sz="1800" dirty="0">
                <a:latin typeface="Roboto Condensed Light" pitchFamily="2" charset="0"/>
              </a:rPr>
              <a:t> </a:t>
            </a:r>
            <a:r>
              <a:rPr lang="ru-RU" sz="1800" dirty="0" err="1">
                <a:latin typeface="Roboto Condensed Light" pitchFamily="2" charset="0"/>
              </a:rPr>
              <a:t>умовою</a:t>
            </a:r>
            <a:r>
              <a:rPr lang="ru-RU" sz="1800" dirty="0">
                <a:latin typeface="Roboto Condensed Light" pitchFamily="2" charset="0"/>
              </a:rPr>
              <a:t> </a:t>
            </a:r>
            <a:r>
              <a:rPr lang="ru-RU" sz="1800" dirty="0" err="1">
                <a:latin typeface="Roboto Condensed Light" pitchFamily="2" charset="0"/>
              </a:rPr>
              <a:t>переривання</a:t>
            </a:r>
            <a:r>
              <a:rPr lang="ru-RU" sz="1800" dirty="0">
                <a:latin typeface="Roboto Condensed Light" pitchFamily="2" charset="0"/>
              </a:rPr>
              <a:t> </a:t>
            </a:r>
            <a:r>
              <a:rPr lang="ru-RU" sz="1800" dirty="0" err="1">
                <a:latin typeface="Roboto Condensed Light" pitchFamily="2" charset="0"/>
              </a:rPr>
              <a:t>позовної</a:t>
            </a:r>
            <a:r>
              <a:rPr lang="ru-RU" sz="1800" dirty="0">
                <a:latin typeface="Roboto Condensed Light" pitchFamily="2" charset="0"/>
              </a:rPr>
              <a:t> </a:t>
            </a:r>
            <a:r>
              <a:rPr lang="ru-RU" sz="1800" dirty="0" err="1">
                <a:latin typeface="Roboto Condensed Light" pitchFamily="2" charset="0"/>
              </a:rPr>
              <a:t>давності</a:t>
            </a:r>
            <a:r>
              <a:rPr lang="ru-RU" sz="1800" dirty="0">
                <a:latin typeface="Roboto Condensed Light" pitchFamily="2" charset="0"/>
              </a:rPr>
              <a:t> шляхом </a:t>
            </a:r>
            <a:r>
              <a:rPr lang="ru-RU" sz="1800" dirty="0" err="1">
                <a:latin typeface="Roboto Condensed Light" pitchFamily="2" charset="0"/>
              </a:rPr>
              <a:t>пред`явлення</a:t>
            </a:r>
            <a:r>
              <a:rPr lang="ru-RU" sz="1800" dirty="0">
                <a:latin typeface="Roboto Condensed Light" pitchFamily="2" charset="0"/>
              </a:rPr>
              <a:t> позову </a:t>
            </a:r>
            <a:r>
              <a:rPr lang="ru-RU" sz="1800" dirty="0" err="1">
                <a:latin typeface="Roboto Condensed Light" pitchFamily="2" charset="0"/>
              </a:rPr>
              <a:t>також</a:t>
            </a:r>
            <a:r>
              <a:rPr lang="ru-RU" sz="1800" dirty="0">
                <a:latin typeface="Roboto Condensed Light" pitchFamily="2" charset="0"/>
              </a:rPr>
              <a:t> є </a:t>
            </a:r>
            <a:r>
              <a:rPr lang="ru-RU" sz="1800" dirty="0" err="1">
                <a:latin typeface="Roboto Condensed Light" pitchFamily="2" charset="0"/>
              </a:rPr>
              <a:t>дотримання</a:t>
            </a:r>
            <a:r>
              <a:rPr lang="ru-RU" sz="1800" dirty="0">
                <a:latin typeface="Roboto Condensed Light" pitchFamily="2" charset="0"/>
              </a:rPr>
              <a:t> </a:t>
            </a:r>
            <a:r>
              <a:rPr lang="ru-RU" sz="1800" dirty="0" err="1">
                <a:latin typeface="Roboto Condensed Light" pitchFamily="2" charset="0"/>
              </a:rPr>
              <a:t>вимог</a:t>
            </a:r>
            <a:r>
              <a:rPr lang="ru-RU" sz="1800" dirty="0">
                <a:latin typeface="Roboto Condensed Light" pitchFamily="2" charset="0"/>
              </a:rPr>
              <a:t> </a:t>
            </a:r>
            <a:r>
              <a:rPr lang="ru-RU" sz="1800" dirty="0" err="1">
                <a:latin typeface="Roboto Condensed Light" pitchFamily="2" charset="0"/>
              </a:rPr>
              <a:t>процесуального</a:t>
            </a:r>
            <a:r>
              <a:rPr lang="ru-RU" sz="1800" dirty="0">
                <a:latin typeface="Roboto Condensed Light" pitchFamily="2" charset="0"/>
              </a:rPr>
              <a:t> закону </a:t>
            </a:r>
            <a:r>
              <a:rPr lang="ru-RU" sz="1800" dirty="0" err="1">
                <a:latin typeface="Roboto Condensed Light" pitchFamily="2" charset="0"/>
              </a:rPr>
              <a:t>щодо</a:t>
            </a:r>
            <a:r>
              <a:rPr lang="ru-RU" sz="1800" dirty="0">
                <a:latin typeface="Roboto Condensed Light" pitchFamily="2" charset="0"/>
              </a:rPr>
              <a:t> </a:t>
            </a:r>
            <a:r>
              <a:rPr lang="ru-RU" sz="1800" dirty="0" err="1">
                <a:latin typeface="Roboto Condensed Light" pitchFamily="2" charset="0"/>
              </a:rPr>
              <a:t>форми</a:t>
            </a:r>
            <a:r>
              <a:rPr lang="ru-RU" sz="1800" dirty="0">
                <a:latin typeface="Roboto Condensed Light" pitchFamily="2" charset="0"/>
              </a:rPr>
              <a:t> та </a:t>
            </a:r>
            <a:r>
              <a:rPr lang="ru-RU" sz="1800" dirty="0" err="1">
                <a:latin typeface="Roboto Condensed Light" pitchFamily="2" charset="0"/>
              </a:rPr>
              <a:t>змісту</a:t>
            </a:r>
            <a:r>
              <a:rPr lang="ru-RU" sz="1800" dirty="0">
                <a:latin typeface="Roboto Condensed Light" pitchFamily="2" charset="0"/>
              </a:rPr>
              <a:t> </a:t>
            </a:r>
            <a:r>
              <a:rPr lang="ru-RU" sz="1800" dirty="0" err="1">
                <a:latin typeface="Roboto Condensed Light" pitchFamily="2" charset="0"/>
              </a:rPr>
              <a:t>позовної</a:t>
            </a:r>
            <a:r>
              <a:rPr lang="ru-RU" sz="1800" dirty="0">
                <a:latin typeface="Roboto Condensed Light" pitchFamily="2" charset="0"/>
              </a:rPr>
              <a:t> заяви, правил </a:t>
            </a:r>
            <a:r>
              <a:rPr lang="ru-RU" sz="1800" dirty="0" err="1">
                <a:latin typeface="Roboto Condensed Light" pitchFamily="2" charset="0"/>
              </a:rPr>
              <a:t>предметної</a:t>
            </a:r>
            <a:r>
              <a:rPr lang="ru-RU" sz="1800" dirty="0">
                <a:latin typeface="Roboto Condensed Light" pitchFamily="2" charset="0"/>
              </a:rPr>
              <a:t> та </a:t>
            </a:r>
            <a:r>
              <a:rPr lang="ru-RU" sz="1800" dirty="0" err="1">
                <a:latin typeface="Roboto Condensed Light" pitchFamily="2" charset="0"/>
              </a:rPr>
              <a:t>суб`єктної</a:t>
            </a:r>
            <a:r>
              <a:rPr lang="ru-RU" sz="1800" dirty="0">
                <a:latin typeface="Roboto Condensed Light" pitchFamily="2" charset="0"/>
              </a:rPr>
              <a:t> </a:t>
            </a:r>
            <a:r>
              <a:rPr lang="ru-RU" sz="1800" dirty="0" err="1">
                <a:latin typeface="Roboto Condensed Light" pitchFamily="2" charset="0"/>
              </a:rPr>
              <a:t>юрисдикції</a:t>
            </a:r>
            <a:r>
              <a:rPr lang="ru-RU" sz="1800" dirty="0">
                <a:latin typeface="Roboto Condensed Light" pitchFamily="2" charset="0"/>
              </a:rPr>
              <a:t> та </a:t>
            </a:r>
            <a:r>
              <a:rPr lang="ru-RU" sz="1800" dirty="0" err="1">
                <a:latin typeface="Roboto Condensed Light" pitchFamily="2" charset="0"/>
              </a:rPr>
              <a:t>інших</a:t>
            </a:r>
            <a:r>
              <a:rPr lang="ru-RU" sz="1800" dirty="0">
                <a:latin typeface="Roboto Condensed Light" pitchFamily="2" charset="0"/>
              </a:rPr>
              <a:t>, </a:t>
            </a:r>
            <a:r>
              <a:rPr lang="ru-RU" sz="1800" dirty="0" err="1">
                <a:latin typeface="Roboto Condensed Light" pitchFamily="2" charset="0"/>
              </a:rPr>
              <a:t>порушення</a:t>
            </a:r>
            <a:r>
              <a:rPr lang="ru-RU" sz="1800" dirty="0">
                <a:latin typeface="Roboto Condensed Light" pitchFamily="2" charset="0"/>
              </a:rPr>
              <a:t> </a:t>
            </a:r>
            <a:r>
              <a:rPr lang="ru-RU" sz="1800" dirty="0" err="1">
                <a:latin typeface="Roboto Condensed Light" pitchFamily="2" charset="0"/>
              </a:rPr>
              <a:t>яких</a:t>
            </a:r>
            <a:r>
              <a:rPr lang="ru-RU" sz="1800" dirty="0">
                <a:latin typeface="Roboto Condensed Light" pitchFamily="2" charset="0"/>
              </a:rPr>
              <a:t> </a:t>
            </a:r>
            <a:r>
              <a:rPr lang="ru-RU" sz="1800" dirty="0" err="1">
                <a:latin typeface="Roboto Condensed Light" pitchFamily="2" charset="0"/>
              </a:rPr>
              <a:t>перешкоджає</a:t>
            </a:r>
            <a:r>
              <a:rPr lang="ru-RU" sz="1800" dirty="0">
                <a:latin typeface="Roboto Condensed Light" pitchFamily="2" charset="0"/>
              </a:rPr>
              <a:t> </a:t>
            </a:r>
            <a:r>
              <a:rPr lang="ru-RU" sz="1800" dirty="0" err="1">
                <a:latin typeface="Roboto Condensed Light" pitchFamily="2" charset="0"/>
              </a:rPr>
              <a:t>відкриттю</a:t>
            </a:r>
            <a:r>
              <a:rPr lang="ru-RU" sz="1800" dirty="0">
                <a:latin typeface="Roboto Condensed Light" pitchFamily="2" charset="0"/>
              </a:rPr>
              <a:t> </a:t>
            </a:r>
            <a:r>
              <a:rPr lang="ru-RU" sz="1800" dirty="0" err="1">
                <a:latin typeface="Roboto Condensed Light" pitchFamily="2" charset="0"/>
              </a:rPr>
              <a:t>провадження</a:t>
            </a:r>
            <a:r>
              <a:rPr lang="ru-RU" sz="1800" dirty="0">
                <a:latin typeface="Roboto Condensed Light" pitchFamily="2" charset="0"/>
              </a:rPr>
              <a:t> у </a:t>
            </a:r>
            <a:r>
              <a:rPr lang="ru-RU" sz="1800" dirty="0" err="1">
                <a:latin typeface="Roboto Condensed Light" pitchFamily="2" charset="0"/>
              </a:rPr>
              <a:t>справі</a:t>
            </a:r>
            <a:r>
              <a:rPr lang="ru-RU" sz="1800" dirty="0">
                <a:latin typeface="Roboto Condensed Light" pitchFamily="2" charset="0"/>
              </a:rPr>
              <a:t>.</a:t>
            </a:r>
            <a:endParaRPr lang="kk-KZ" sz="18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Постанова Великої Палати Верховного Суду від </a:t>
            </a:r>
            <a:r>
              <a:rPr lang="ru-RU" dirty="0">
                <a:solidFill>
                  <a:schemeClr val="bg1"/>
                </a:solidFill>
                <a:latin typeface="Roboto Condensed Light" pitchFamily="2" charset="0"/>
              </a:rPr>
              <a:t>24 </a:t>
            </a:r>
            <a:r>
              <a:rPr lang="ru-RU" dirty="0" err="1">
                <a:solidFill>
                  <a:schemeClr val="bg1"/>
                </a:solidFill>
                <a:latin typeface="Roboto Condensed Light" pitchFamily="2" charset="0"/>
              </a:rPr>
              <a:t>квітня</a:t>
            </a:r>
            <a:r>
              <a:rPr lang="ru-RU" dirty="0">
                <a:solidFill>
                  <a:schemeClr val="bg1"/>
                </a:solidFill>
                <a:latin typeface="Roboto Condensed Light" pitchFamily="2" charset="0"/>
              </a:rPr>
              <a:t> 2019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№523/10225/15-ц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14-159цс19)</a:t>
            </a:r>
          </a:p>
        </p:txBody>
      </p:sp>
      <p:sp>
        <p:nvSpPr>
          <p:cNvPr id="5" name="Rectangle 4"/>
          <p:cNvSpPr>
            <a:spLocks noChangeArrowheads="1"/>
          </p:cNvSpPr>
          <p:nvPr/>
        </p:nvSpPr>
        <p:spPr bwMode="auto">
          <a:xfrm>
            <a:off x="1728679" y="1463773"/>
            <a:ext cx="8407616" cy="461665"/>
          </a:xfrm>
          <a:prstGeom prst="rect">
            <a:avLst/>
          </a:prstGeom>
          <a:noFill/>
          <a:ln w="9525">
            <a:noFill/>
            <a:miter lim="800000"/>
            <a:headEnd/>
            <a:tailEnd/>
          </a:ln>
        </p:spPr>
        <p:txBody>
          <a:bodyPr wrap="square">
            <a:spAutoFit/>
          </a:bodyPr>
          <a:lstStyle/>
          <a:p>
            <a:pPr algn="ctr" defTabSz="914400"/>
            <a:r>
              <a:rPr lang="ru-RU" sz="2400" b="1" dirty="0" err="1">
                <a:solidFill>
                  <a:schemeClr val="bg1"/>
                </a:solidFill>
                <a:latin typeface="Roboto Condensed Light" panose="02000000000000000000" pitchFamily="2" charset="0"/>
                <a:ea typeface="Roboto Condensed Light" panose="02000000000000000000" pitchFamily="2" charset="0"/>
              </a:rPr>
              <a:t>Позовна</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давність</a:t>
            </a:r>
            <a:r>
              <a:rPr lang="ru-RU" sz="2400" b="1" dirty="0">
                <a:solidFill>
                  <a:schemeClr val="bg1"/>
                </a:solidFill>
                <a:latin typeface="Roboto Condensed Light" panose="02000000000000000000" pitchFamily="2" charset="0"/>
                <a:ea typeface="Roboto Condensed Light" panose="02000000000000000000" pitchFamily="2" charset="0"/>
              </a:rPr>
              <a:t> </a:t>
            </a:r>
            <a:r>
              <a:rPr lang="en-US" sz="2400" b="1" dirty="0">
                <a:solidFill>
                  <a:schemeClr val="bg1"/>
                </a:solidFill>
                <a:latin typeface="Roboto Condensed Light" panose="02000000000000000000" pitchFamily="2" charset="0"/>
                <a:ea typeface="Roboto Condensed Light" panose="02000000000000000000" pitchFamily="2" charset="0"/>
              </a:rPr>
              <a:t>&amp; </a:t>
            </a:r>
            <a:r>
              <a:rPr lang="uk-UA" sz="2400" b="1" dirty="0">
                <a:solidFill>
                  <a:schemeClr val="bg1"/>
                </a:solidFill>
                <a:latin typeface="Roboto Condensed Light" panose="02000000000000000000" pitchFamily="2" charset="0"/>
                <a:ea typeface="Roboto Condensed Light" panose="02000000000000000000" pitchFamily="2" charset="0"/>
              </a:rPr>
              <a:t>Іпотека</a:t>
            </a:r>
          </a:p>
        </p:txBody>
      </p:sp>
    </p:spTree>
    <p:extLst>
      <p:ext uri="{BB962C8B-B14F-4D97-AF65-F5344CB8AC3E}">
        <p14:creationId xmlns:p14="http://schemas.microsoft.com/office/powerpoint/2010/main" val="3174708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837397" y="2050181"/>
            <a:ext cx="9501557" cy="5255394"/>
          </a:xfrm>
        </p:spPr>
        <p:txBody>
          <a:bodyPr/>
          <a:lstStyle/>
          <a:p>
            <a:r>
              <a:rPr lang="ru-RU" sz="1600" dirty="0" err="1">
                <a:latin typeface="Roboto Condensed Light" pitchFamily="2" charset="0"/>
              </a:rPr>
              <a:t>Зверненням</a:t>
            </a:r>
            <a:r>
              <a:rPr lang="ru-RU" sz="1600" dirty="0">
                <a:latin typeface="Roboto Condensed Light" pitchFamily="2" charset="0"/>
              </a:rPr>
              <a:t> до </a:t>
            </a:r>
            <a:r>
              <a:rPr lang="ru-RU" sz="1600" dirty="0" err="1">
                <a:latin typeface="Roboto Condensed Light" pitchFamily="2" charset="0"/>
              </a:rPr>
              <a:t>позичальника</a:t>
            </a:r>
            <a:r>
              <a:rPr lang="ru-RU" sz="1600" dirty="0">
                <a:latin typeface="Roboto Condensed Light" pitchFamily="2" charset="0"/>
              </a:rPr>
              <a:t> з </a:t>
            </a:r>
            <a:r>
              <a:rPr lang="ru-RU" sz="1600" dirty="0" err="1">
                <a:latin typeface="Roboto Condensed Light" pitchFamily="2" charset="0"/>
              </a:rPr>
              <a:t>позовом</a:t>
            </a:r>
            <a:r>
              <a:rPr lang="ru-RU" sz="1600" dirty="0">
                <a:latin typeface="Roboto Condensed Light" pitchFamily="2" charset="0"/>
              </a:rPr>
              <a:t> у </a:t>
            </a:r>
            <a:r>
              <a:rPr lang="ru-RU" sz="1600" dirty="0" err="1">
                <a:latin typeface="Roboto Condensed Light" pitchFamily="2" charset="0"/>
              </a:rPr>
              <a:t>справі</a:t>
            </a:r>
            <a:r>
              <a:rPr lang="ru-RU" sz="1600" dirty="0">
                <a:latin typeface="Roboto Condensed Light" pitchFamily="2" charset="0"/>
              </a:rPr>
              <a:t> № 428/4827/13-ц про </a:t>
            </a:r>
            <a:r>
              <a:rPr lang="ru-RU" sz="1600" dirty="0" err="1">
                <a:latin typeface="Roboto Condensed Light" pitchFamily="2" charset="0"/>
              </a:rPr>
              <a:t>звернення</a:t>
            </a:r>
            <a:r>
              <a:rPr lang="ru-RU" sz="1600" dirty="0">
                <a:latin typeface="Roboto Condensed Light" pitchFamily="2" charset="0"/>
              </a:rPr>
              <a:t> </a:t>
            </a:r>
            <a:r>
              <a:rPr lang="ru-RU" sz="1600" dirty="0" err="1">
                <a:latin typeface="Roboto Condensed Light" pitchFamily="2" charset="0"/>
              </a:rPr>
              <a:t>стягнення</a:t>
            </a:r>
            <a:r>
              <a:rPr lang="ru-RU" sz="1600" dirty="0">
                <a:latin typeface="Roboto Condensed Light" pitchFamily="2" charset="0"/>
              </a:rPr>
              <a:t> на предмет </a:t>
            </a:r>
            <a:r>
              <a:rPr lang="ru-RU" sz="1600" dirty="0" err="1">
                <a:latin typeface="Roboto Condensed Light" pitchFamily="2" charset="0"/>
              </a:rPr>
              <a:t>іпотеки</a:t>
            </a:r>
            <a:r>
              <a:rPr lang="ru-RU" sz="1600" dirty="0">
                <a:latin typeface="Roboto Condensed Light" pitchFamily="2" charset="0"/>
              </a:rPr>
              <a:t> в </a:t>
            </a:r>
            <a:r>
              <a:rPr lang="ru-RU" sz="1600" dirty="0" err="1">
                <a:latin typeface="Roboto Condensed Light" pitchFamily="2" charset="0"/>
              </a:rPr>
              <a:t>рахунок</a:t>
            </a:r>
            <a:r>
              <a:rPr lang="ru-RU" sz="1600" dirty="0">
                <a:latin typeface="Roboto Condensed Light" pitchFamily="2" charset="0"/>
              </a:rPr>
              <a:t> </a:t>
            </a:r>
            <a:r>
              <a:rPr lang="ru-RU" sz="1600" dirty="0" err="1">
                <a:latin typeface="Roboto Condensed Light" pitchFamily="2" charset="0"/>
              </a:rPr>
              <a:t>погашення</a:t>
            </a:r>
            <a:r>
              <a:rPr lang="ru-RU" sz="1600" dirty="0">
                <a:latin typeface="Roboto Condensed Light" pitchFamily="2" charset="0"/>
              </a:rPr>
              <a:t> </a:t>
            </a:r>
            <a:r>
              <a:rPr lang="ru-RU" sz="1600" dirty="0" err="1">
                <a:latin typeface="Roboto Condensed Light" pitchFamily="2" charset="0"/>
              </a:rPr>
              <a:t>заборгованості</a:t>
            </a:r>
            <a:r>
              <a:rPr lang="ru-RU" sz="1600" dirty="0">
                <a:latin typeface="Roboto Condensed Light" pitchFamily="2" charset="0"/>
              </a:rPr>
              <a:t> за </a:t>
            </a:r>
            <a:r>
              <a:rPr lang="ru-RU" sz="1600" dirty="0" err="1">
                <a:latin typeface="Roboto Condensed Light" pitchFamily="2" charset="0"/>
              </a:rPr>
              <a:t>кредитним</a:t>
            </a:r>
            <a:r>
              <a:rPr lang="ru-RU" sz="1600" dirty="0">
                <a:latin typeface="Roboto Condensed Light" pitchFamily="2" charset="0"/>
              </a:rPr>
              <a:t> договором </a:t>
            </a:r>
            <a:r>
              <a:rPr lang="ru-RU" sz="1600" dirty="0" err="1">
                <a:latin typeface="Roboto Condensed Light" pitchFamily="2" charset="0"/>
              </a:rPr>
              <a:t>товариство</a:t>
            </a:r>
            <a:r>
              <a:rPr lang="ru-RU" sz="1600" dirty="0">
                <a:latin typeface="Roboto Condensed Light" pitchFamily="2" charset="0"/>
              </a:rPr>
              <a:t> перервало </a:t>
            </a:r>
            <a:r>
              <a:rPr lang="ru-RU" sz="1600" dirty="0" err="1">
                <a:latin typeface="Roboto Condensed Light" pitchFamily="2" charset="0"/>
              </a:rPr>
              <a:t>перебіг</a:t>
            </a:r>
            <a:r>
              <a:rPr lang="ru-RU" sz="1600" dirty="0">
                <a:latin typeface="Roboto Condensed Light" pitchFamily="2" charset="0"/>
              </a:rPr>
              <a:t> </a:t>
            </a:r>
            <a:r>
              <a:rPr lang="ru-RU" sz="1600" dirty="0" err="1">
                <a:latin typeface="Roboto Condensed Light" pitchFamily="2" charset="0"/>
              </a:rPr>
              <a:t>позовної</a:t>
            </a:r>
            <a:r>
              <a:rPr lang="ru-RU" sz="1600" dirty="0">
                <a:latin typeface="Roboto Condensed Light" pitchFamily="2" charset="0"/>
              </a:rPr>
              <a:t> </a:t>
            </a:r>
            <a:r>
              <a:rPr lang="ru-RU" sz="1600" dirty="0" err="1">
                <a:latin typeface="Roboto Condensed Light" pitchFamily="2" charset="0"/>
              </a:rPr>
              <a:t>давності</a:t>
            </a:r>
            <a:r>
              <a:rPr lang="ru-RU" sz="1600" dirty="0">
                <a:latin typeface="Roboto Condensed Light" pitchFamily="2" charset="0"/>
              </a:rPr>
              <a:t> за </a:t>
            </a:r>
            <a:r>
              <a:rPr lang="ru-RU" sz="1600" dirty="0" err="1">
                <a:latin typeface="Roboto Condensed Light" pitchFamily="2" charset="0"/>
              </a:rPr>
              <a:t>вимогами</a:t>
            </a:r>
            <a:r>
              <a:rPr lang="ru-RU" sz="1600" dirty="0">
                <a:latin typeface="Roboto Condensed Light" pitchFamily="2" charset="0"/>
              </a:rPr>
              <a:t> до </a:t>
            </a:r>
            <a:r>
              <a:rPr lang="ru-RU" sz="1600" dirty="0" err="1">
                <a:latin typeface="Roboto Condensed Light" pitchFamily="2" charset="0"/>
              </a:rPr>
              <a:t>позичальника</a:t>
            </a:r>
            <a:r>
              <a:rPr lang="ru-RU" sz="1600" dirty="0">
                <a:latin typeface="Roboto Condensed Light" pitchFamily="2" charset="0"/>
              </a:rPr>
              <a:t> про </a:t>
            </a:r>
            <a:r>
              <a:rPr lang="ru-RU" sz="1600" dirty="0" err="1">
                <a:latin typeface="Roboto Condensed Light" pitchFamily="2" charset="0"/>
              </a:rPr>
              <a:t>стягнення</a:t>
            </a:r>
            <a:r>
              <a:rPr lang="ru-RU" sz="1600" dirty="0">
                <a:latin typeface="Roboto Condensed Light" pitchFamily="2" charset="0"/>
              </a:rPr>
              <a:t> </a:t>
            </a:r>
            <a:r>
              <a:rPr lang="ru-RU" sz="1600" dirty="0" err="1">
                <a:latin typeface="Roboto Condensed Light" pitchFamily="2" charset="0"/>
              </a:rPr>
              <a:t>заборгованості</a:t>
            </a:r>
            <a:r>
              <a:rPr lang="ru-RU" sz="1600" dirty="0">
                <a:latin typeface="Roboto Condensed Light" pitchFamily="2" charset="0"/>
              </a:rPr>
              <a:t> за </a:t>
            </a:r>
            <a:r>
              <a:rPr lang="ru-RU" sz="1600" dirty="0" err="1">
                <a:latin typeface="Roboto Condensed Light" pitchFamily="2" charset="0"/>
              </a:rPr>
              <a:t>кредитним</a:t>
            </a:r>
            <a:r>
              <a:rPr lang="ru-RU" sz="1600" dirty="0">
                <a:latin typeface="Roboto Condensed Light" pitchFamily="2" charset="0"/>
              </a:rPr>
              <a:t> договором.</a:t>
            </a:r>
            <a:br>
              <a:rPr lang="ru-RU" sz="1600" dirty="0">
                <a:latin typeface="Roboto Condensed Light" pitchFamily="2" charset="0"/>
              </a:rPr>
            </a:br>
            <a:br>
              <a:rPr lang="ru-RU" sz="1600" dirty="0">
                <a:latin typeface="Roboto Condensed Light" pitchFamily="2" charset="0"/>
              </a:rPr>
            </a:br>
            <a:r>
              <a:rPr lang="ru-RU" sz="1600" dirty="0">
                <a:latin typeface="Roboto Condensed Light" pitchFamily="2" charset="0"/>
              </a:rPr>
              <a:t>У </a:t>
            </a:r>
            <a:r>
              <a:rPr lang="ru-RU" sz="1600" dirty="0" err="1">
                <a:latin typeface="Roboto Condensed Light" pitchFamily="2" charset="0"/>
              </a:rPr>
              <a:t>випадку</a:t>
            </a:r>
            <a:r>
              <a:rPr lang="ru-RU" sz="1600" dirty="0">
                <a:latin typeface="Roboto Condensed Light" pitchFamily="2" charset="0"/>
              </a:rPr>
              <a:t> </a:t>
            </a:r>
            <a:r>
              <a:rPr lang="ru-RU" sz="1600" dirty="0" err="1">
                <a:latin typeface="Roboto Condensed Light" pitchFamily="2" charset="0"/>
              </a:rPr>
              <a:t>пред`явлення</a:t>
            </a:r>
            <a:r>
              <a:rPr lang="ru-RU" sz="1600" dirty="0">
                <a:latin typeface="Roboto Condensed Light" pitchFamily="2" charset="0"/>
              </a:rPr>
              <a:t> позову про </a:t>
            </a:r>
            <a:r>
              <a:rPr lang="ru-RU" sz="1600" dirty="0" err="1">
                <a:latin typeface="Roboto Condensed Light" pitchFamily="2" charset="0"/>
              </a:rPr>
              <a:t>звернення</a:t>
            </a:r>
            <a:r>
              <a:rPr lang="ru-RU" sz="1600" dirty="0">
                <a:latin typeface="Roboto Condensed Light" pitchFamily="2" charset="0"/>
              </a:rPr>
              <a:t> </a:t>
            </a:r>
            <a:r>
              <a:rPr lang="ru-RU" sz="1600" dirty="0" err="1">
                <a:latin typeface="Roboto Condensed Light" pitchFamily="2" charset="0"/>
              </a:rPr>
              <a:t>стягнення</a:t>
            </a:r>
            <a:r>
              <a:rPr lang="ru-RU" sz="1600" dirty="0">
                <a:latin typeface="Roboto Condensed Light" pitchFamily="2" charset="0"/>
              </a:rPr>
              <a:t> на предмет </a:t>
            </a:r>
            <a:r>
              <a:rPr lang="ru-RU" sz="1600" dirty="0" err="1">
                <a:latin typeface="Roboto Condensed Light" pitchFamily="2" charset="0"/>
              </a:rPr>
              <a:t>іпотеки</a:t>
            </a:r>
            <a:r>
              <a:rPr lang="ru-RU" sz="1600" dirty="0">
                <a:latin typeface="Roboto Condensed Light" pitchFamily="2" charset="0"/>
              </a:rPr>
              <a:t>, як і у </a:t>
            </a:r>
            <a:r>
              <a:rPr lang="ru-RU" sz="1600" dirty="0" err="1">
                <a:latin typeface="Roboto Condensed Light" pitchFamily="2" charset="0"/>
              </a:rPr>
              <a:t>випадку</a:t>
            </a:r>
            <a:r>
              <a:rPr lang="ru-RU" sz="1600" dirty="0">
                <a:latin typeface="Roboto Condensed Light" pitchFamily="2" charset="0"/>
              </a:rPr>
              <a:t> </a:t>
            </a:r>
            <a:r>
              <a:rPr lang="ru-RU" sz="1600" dirty="0" err="1">
                <a:latin typeface="Roboto Condensed Light" pitchFamily="2" charset="0"/>
              </a:rPr>
              <a:t>пред`явлення</a:t>
            </a:r>
            <a:r>
              <a:rPr lang="ru-RU" sz="1600" dirty="0">
                <a:latin typeface="Roboto Condensed Light" pitchFamily="2" charset="0"/>
              </a:rPr>
              <a:t> кредитором позову до </a:t>
            </a:r>
            <a:r>
              <a:rPr lang="ru-RU" sz="1600" dirty="0" err="1">
                <a:latin typeface="Roboto Condensed Light" pitchFamily="2" charset="0"/>
              </a:rPr>
              <a:t>боржника</a:t>
            </a:r>
            <a:r>
              <a:rPr lang="ru-RU" sz="1600" dirty="0">
                <a:latin typeface="Roboto Condensed Light" pitchFamily="2" charset="0"/>
              </a:rPr>
              <a:t> про </a:t>
            </a:r>
            <a:r>
              <a:rPr lang="ru-RU" sz="1600" dirty="0" err="1">
                <a:latin typeface="Roboto Condensed Light" pitchFamily="2" charset="0"/>
              </a:rPr>
              <a:t>стягнення</a:t>
            </a:r>
            <a:r>
              <a:rPr lang="ru-RU" sz="1600" dirty="0">
                <a:latin typeface="Roboto Condensed Light" pitchFamily="2" charset="0"/>
              </a:rPr>
              <a:t> </a:t>
            </a:r>
            <a:r>
              <a:rPr lang="ru-RU" sz="1600" dirty="0" err="1">
                <a:latin typeface="Roboto Condensed Light" pitchFamily="2" charset="0"/>
              </a:rPr>
              <a:t>кредитної</a:t>
            </a:r>
            <a:r>
              <a:rPr lang="ru-RU" sz="1600" dirty="0">
                <a:latin typeface="Roboto Condensed Light" pitchFamily="2" charset="0"/>
              </a:rPr>
              <a:t> </a:t>
            </a:r>
            <a:r>
              <a:rPr lang="ru-RU" sz="1600" dirty="0" err="1">
                <a:latin typeface="Roboto Condensed Light" pitchFamily="2" charset="0"/>
              </a:rPr>
              <a:t>заборгованості</a:t>
            </a:r>
            <a:r>
              <a:rPr lang="ru-RU" sz="1600" dirty="0">
                <a:latin typeface="Roboto Condensed Light" pitchFamily="2" charset="0"/>
              </a:rPr>
              <a:t>, кредитор </a:t>
            </a:r>
            <a:r>
              <a:rPr lang="ru-RU" sz="1600" dirty="0" err="1">
                <a:latin typeface="Roboto Condensed Light" pitchFamily="2" charset="0"/>
              </a:rPr>
              <a:t>заявляє</a:t>
            </a:r>
            <a:r>
              <a:rPr lang="ru-RU" sz="1600" dirty="0">
                <a:latin typeface="Roboto Condensed Light" pitchFamily="2" charset="0"/>
              </a:rPr>
              <a:t> про </a:t>
            </a:r>
            <a:r>
              <a:rPr lang="ru-RU" sz="1600" dirty="0" err="1">
                <a:latin typeface="Roboto Condensed Light" pitchFamily="2" charset="0"/>
              </a:rPr>
              <a:t>порушення</a:t>
            </a:r>
            <a:r>
              <a:rPr lang="ru-RU" sz="1600" dirty="0">
                <a:latin typeface="Roboto Condensed Light" pitchFamily="2" charset="0"/>
              </a:rPr>
              <a:t> </a:t>
            </a:r>
            <a:r>
              <a:rPr lang="ru-RU" sz="1600" dirty="0" err="1">
                <a:latin typeface="Roboto Condensed Light" pitchFamily="2" charset="0"/>
              </a:rPr>
              <a:t>боржником</a:t>
            </a:r>
            <a:r>
              <a:rPr lang="ru-RU" sz="1600" dirty="0">
                <a:latin typeface="Roboto Condensed Light" pitchFamily="2" charset="0"/>
              </a:rPr>
              <a:t> права кредитора на </a:t>
            </a:r>
            <a:r>
              <a:rPr lang="ru-RU" sz="1600" dirty="0" err="1">
                <a:latin typeface="Roboto Condensed Light" pitchFamily="2" charset="0"/>
              </a:rPr>
              <a:t>належне</a:t>
            </a:r>
            <a:r>
              <a:rPr lang="ru-RU" sz="1600" dirty="0">
                <a:latin typeface="Roboto Condensed Light" pitchFamily="2" charset="0"/>
              </a:rPr>
              <a:t> </a:t>
            </a:r>
            <a:r>
              <a:rPr lang="ru-RU" sz="1600" dirty="0" err="1">
                <a:latin typeface="Roboto Condensed Light" pitchFamily="2" charset="0"/>
              </a:rPr>
              <a:t>виконання</a:t>
            </a:r>
            <a:r>
              <a:rPr lang="ru-RU" sz="1600" dirty="0">
                <a:latin typeface="Roboto Condensed Light" pitchFamily="2" charset="0"/>
              </a:rPr>
              <a:t> основного </a:t>
            </a:r>
            <a:r>
              <a:rPr lang="ru-RU" sz="1600" dirty="0" err="1">
                <a:latin typeface="Roboto Condensed Light" pitchFamily="2" charset="0"/>
              </a:rPr>
              <a:t>зобов`язання</a:t>
            </a:r>
            <a:r>
              <a:rPr lang="ru-RU" sz="1600" dirty="0">
                <a:latin typeface="Roboto Condensed Light" pitchFamily="2" charset="0"/>
              </a:rPr>
              <a:t>, у </a:t>
            </a:r>
            <a:r>
              <a:rPr lang="ru-RU" sz="1600" dirty="0" err="1">
                <a:latin typeface="Roboto Condensed Light" pitchFamily="2" charset="0"/>
              </a:rPr>
              <a:t>зв`язку</a:t>
            </a:r>
            <a:r>
              <a:rPr lang="ru-RU" sz="1600" dirty="0">
                <a:latin typeface="Roboto Condensed Light" pitchFamily="2" charset="0"/>
              </a:rPr>
              <a:t> з </a:t>
            </a:r>
            <a:r>
              <a:rPr lang="ru-RU" sz="1600" dirty="0" err="1">
                <a:latin typeface="Roboto Condensed Light" pitchFamily="2" charset="0"/>
              </a:rPr>
              <a:t>чим</a:t>
            </a:r>
            <a:r>
              <a:rPr lang="ru-RU" sz="1600" dirty="0">
                <a:latin typeface="Roboto Condensed Light" pitchFamily="2" charset="0"/>
              </a:rPr>
              <a:t> кредитор просить суд </a:t>
            </a:r>
            <a:r>
              <a:rPr lang="ru-RU" sz="1600" dirty="0" err="1">
                <a:latin typeface="Roboto Condensed Light" pitchFamily="2" charset="0"/>
              </a:rPr>
              <a:t>захистити</a:t>
            </a:r>
            <a:r>
              <a:rPr lang="ru-RU" sz="1600" dirty="0">
                <a:latin typeface="Roboto Condensed Light" pitchFamily="2" charset="0"/>
              </a:rPr>
              <a:t> </a:t>
            </a:r>
            <a:r>
              <a:rPr lang="ru-RU" sz="1600" dirty="0" err="1">
                <a:latin typeface="Roboto Condensed Light" pitchFamily="2" charset="0"/>
              </a:rPr>
              <a:t>це</a:t>
            </a:r>
            <a:r>
              <a:rPr lang="ru-RU" sz="1600" dirty="0">
                <a:latin typeface="Roboto Condensed Light" pitchFamily="2" charset="0"/>
              </a:rPr>
              <a:t> право. А тому </a:t>
            </a:r>
            <a:r>
              <a:rPr lang="ru-RU" sz="1600" dirty="0" err="1">
                <a:latin typeface="Roboto Condensed Light" pitchFamily="2" charset="0"/>
              </a:rPr>
              <a:t>звернення</a:t>
            </a:r>
            <a:r>
              <a:rPr lang="ru-RU" sz="1600" dirty="0">
                <a:latin typeface="Roboto Condensed Light" pitchFamily="2" charset="0"/>
              </a:rPr>
              <a:t> до суду з </a:t>
            </a:r>
            <a:r>
              <a:rPr lang="ru-RU" sz="1600" dirty="0" err="1">
                <a:latin typeface="Roboto Condensed Light" pitchFamily="2" charset="0"/>
              </a:rPr>
              <a:t>позовом</a:t>
            </a:r>
            <a:r>
              <a:rPr lang="ru-RU" sz="1600" dirty="0">
                <a:latin typeface="Roboto Condensed Light" pitchFamily="2" charset="0"/>
              </a:rPr>
              <a:t> про </a:t>
            </a:r>
            <a:r>
              <a:rPr lang="ru-RU" sz="1600" dirty="0" err="1">
                <a:latin typeface="Roboto Condensed Light" pitchFamily="2" charset="0"/>
              </a:rPr>
              <a:t>звернення</a:t>
            </a:r>
            <a:r>
              <a:rPr lang="ru-RU" sz="1600" dirty="0">
                <a:latin typeface="Roboto Condensed Light" pitchFamily="2" charset="0"/>
              </a:rPr>
              <a:t> </a:t>
            </a:r>
            <a:r>
              <a:rPr lang="ru-RU" sz="1600" dirty="0" err="1">
                <a:latin typeface="Roboto Condensed Light" pitchFamily="2" charset="0"/>
              </a:rPr>
              <a:t>стягнення</a:t>
            </a:r>
            <a:r>
              <a:rPr lang="ru-RU" sz="1600" dirty="0">
                <a:latin typeface="Roboto Condensed Light" pitchFamily="2" charset="0"/>
              </a:rPr>
              <a:t> на предмет </a:t>
            </a:r>
            <a:r>
              <a:rPr lang="ru-RU" sz="1600" dirty="0" err="1">
                <a:latin typeface="Roboto Condensed Light" pitchFamily="2" charset="0"/>
              </a:rPr>
              <a:t>іпотеки</a:t>
            </a:r>
            <a:r>
              <a:rPr lang="ru-RU" sz="1600" dirty="0">
                <a:latin typeface="Roboto Condensed Light" pitchFamily="2" charset="0"/>
              </a:rPr>
              <a:t> </a:t>
            </a:r>
            <a:r>
              <a:rPr lang="ru-RU" sz="1600" dirty="0" err="1">
                <a:latin typeface="Roboto Condensed Light" pitchFamily="2" charset="0"/>
              </a:rPr>
              <a:t>або</a:t>
            </a:r>
            <a:r>
              <a:rPr lang="ru-RU" sz="1600" dirty="0">
                <a:latin typeface="Roboto Condensed Light" pitchFamily="2" charset="0"/>
              </a:rPr>
              <a:t> з </a:t>
            </a:r>
            <a:r>
              <a:rPr lang="ru-RU" sz="1600" dirty="0" err="1">
                <a:latin typeface="Roboto Condensed Light" pitchFamily="2" charset="0"/>
              </a:rPr>
              <a:t>позовом</a:t>
            </a:r>
            <a:r>
              <a:rPr lang="ru-RU" sz="1600" dirty="0">
                <a:latin typeface="Roboto Condensed Light" pitchFamily="2" charset="0"/>
              </a:rPr>
              <a:t> про </a:t>
            </a:r>
            <a:r>
              <a:rPr lang="ru-RU" sz="1600" dirty="0" err="1">
                <a:latin typeface="Roboto Condensed Light" pitchFamily="2" charset="0"/>
              </a:rPr>
              <a:t>стягнення</a:t>
            </a:r>
            <a:r>
              <a:rPr lang="ru-RU" sz="1600" dirty="0">
                <a:latin typeface="Roboto Condensed Light" pitchFamily="2" charset="0"/>
              </a:rPr>
              <a:t> грошового боргу </a:t>
            </a:r>
            <a:r>
              <a:rPr lang="ru-RU" sz="1600" dirty="0" err="1">
                <a:latin typeface="Roboto Condensed Light" pitchFamily="2" charset="0"/>
              </a:rPr>
              <a:t>спрямовані</a:t>
            </a:r>
            <a:r>
              <a:rPr lang="ru-RU" sz="1600" dirty="0">
                <a:latin typeface="Roboto Condensed Light" pitchFamily="2" charset="0"/>
              </a:rPr>
              <a:t> на </a:t>
            </a:r>
            <a:r>
              <a:rPr lang="ru-RU" sz="1600" dirty="0" err="1">
                <a:latin typeface="Roboto Condensed Light" pitchFamily="2" charset="0"/>
              </a:rPr>
              <a:t>захист</a:t>
            </a:r>
            <a:r>
              <a:rPr lang="ru-RU" sz="1600" dirty="0">
                <a:latin typeface="Roboto Condensed Light" pitchFamily="2" charset="0"/>
              </a:rPr>
              <a:t> права кредитора на </a:t>
            </a:r>
            <a:r>
              <a:rPr lang="ru-RU" sz="1600" dirty="0" err="1">
                <a:latin typeface="Roboto Condensed Light" pitchFamily="2" charset="0"/>
              </a:rPr>
              <a:t>належне</a:t>
            </a:r>
            <a:r>
              <a:rPr lang="ru-RU" sz="1600" dirty="0">
                <a:latin typeface="Roboto Condensed Light" pitchFamily="2" charset="0"/>
              </a:rPr>
              <a:t> </a:t>
            </a:r>
            <a:r>
              <a:rPr lang="ru-RU" sz="1600" dirty="0" err="1">
                <a:latin typeface="Roboto Condensed Light" pitchFamily="2" charset="0"/>
              </a:rPr>
              <a:t>виконання</a:t>
            </a:r>
            <a:r>
              <a:rPr lang="ru-RU" sz="1600" dirty="0">
                <a:latin typeface="Roboto Condensed Light" pitchFamily="2" charset="0"/>
              </a:rPr>
              <a:t> </a:t>
            </a:r>
            <a:r>
              <a:rPr lang="ru-RU" sz="1600" dirty="0" err="1">
                <a:latin typeface="Roboto Condensed Light" pitchFamily="2" charset="0"/>
              </a:rPr>
              <a:t>боржником</a:t>
            </a:r>
            <a:r>
              <a:rPr lang="ru-RU" sz="1600" dirty="0">
                <a:latin typeface="Roboto Condensed Light" pitchFamily="2" charset="0"/>
              </a:rPr>
              <a:t> основного </a:t>
            </a:r>
            <a:r>
              <a:rPr lang="ru-RU" sz="1600" dirty="0" err="1">
                <a:latin typeface="Roboto Condensed Light" pitchFamily="2" charset="0"/>
              </a:rPr>
              <a:t>зобов`язання</a:t>
            </a:r>
            <a:r>
              <a:rPr lang="ru-RU" sz="1600" dirty="0">
                <a:latin typeface="Roboto Condensed Light" pitchFamily="2" charset="0"/>
              </a:rPr>
              <a:t> за </a:t>
            </a:r>
            <a:r>
              <a:rPr lang="ru-RU" sz="1600" dirty="0" err="1">
                <a:latin typeface="Roboto Condensed Light" pitchFamily="2" charset="0"/>
              </a:rPr>
              <a:t>кредитним</a:t>
            </a:r>
            <a:r>
              <a:rPr lang="ru-RU" sz="1600" dirty="0">
                <a:latin typeface="Roboto Condensed Light" pitchFamily="2" charset="0"/>
              </a:rPr>
              <a:t> договором.</a:t>
            </a:r>
            <a:br>
              <a:rPr lang="ru-RU" sz="1600" dirty="0">
                <a:latin typeface="Roboto Condensed Light" pitchFamily="2" charset="0"/>
              </a:rPr>
            </a:br>
            <a:br>
              <a:rPr lang="ru-RU" sz="1600" dirty="0">
                <a:latin typeface="Roboto Condensed Light" pitchFamily="2" charset="0"/>
              </a:rPr>
            </a:br>
            <a:r>
              <a:rPr lang="ru-RU" sz="1600" dirty="0" err="1">
                <a:latin typeface="Roboto Condensed Light" pitchFamily="2" charset="0"/>
              </a:rPr>
              <a:t>Обставини</a:t>
            </a:r>
            <a:r>
              <a:rPr lang="ru-RU" sz="1600" dirty="0">
                <a:latin typeface="Roboto Condensed Light" pitchFamily="2" charset="0"/>
              </a:rPr>
              <a:t> </a:t>
            </a:r>
            <a:r>
              <a:rPr lang="ru-RU" sz="1600" dirty="0" err="1">
                <a:latin typeface="Roboto Condensed Light" pitchFamily="2" charset="0"/>
              </a:rPr>
              <a:t>справи</a:t>
            </a:r>
            <a:r>
              <a:rPr lang="ru-RU" sz="1600" dirty="0">
                <a:latin typeface="Roboto Condensed Light" pitchFamily="2" charset="0"/>
              </a:rPr>
              <a:t> № 523/10225/15-ц, яку </a:t>
            </a:r>
            <a:r>
              <a:rPr lang="ru-RU" sz="1600" dirty="0" err="1">
                <a:latin typeface="Roboto Condensed Light" pitchFamily="2" charset="0"/>
              </a:rPr>
              <a:t>розглядала</a:t>
            </a:r>
            <a:r>
              <a:rPr lang="ru-RU" sz="1600" dirty="0">
                <a:latin typeface="Roboto Condensed Light" pitchFamily="2" charset="0"/>
              </a:rPr>
              <a:t> Велика Палата Верховного Суду, та справ № 639/7829/15-ц і № 423/1642/15-ц, </a:t>
            </a:r>
            <a:r>
              <a:rPr lang="ru-RU" sz="1600" dirty="0" err="1">
                <a:latin typeface="Roboto Condensed Light" pitchFamily="2" charset="0"/>
              </a:rPr>
              <a:t>які</a:t>
            </a:r>
            <a:r>
              <a:rPr lang="ru-RU" sz="1600" dirty="0">
                <a:latin typeface="Roboto Condensed Light" pitchFamily="2" charset="0"/>
              </a:rPr>
              <a:t> </a:t>
            </a:r>
            <a:r>
              <a:rPr lang="ru-RU" sz="1600" dirty="0" err="1">
                <a:latin typeface="Roboto Condensed Light" pitchFamily="2" charset="0"/>
              </a:rPr>
              <a:t>розглянув</a:t>
            </a:r>
            <a:r>
              <a:rPr lang="ru-RU" sz="1600" dirty="0">
                <a:latin typeface="Roboto Condensed Light" pitchFamily="2" charset="0"/>
              </a:rPr>
              <a:t> </a:t>
            </a:r>
            <a:r>
              <a:rPr lang="ru-RU" sz="1600" dirty="0" err="1">
                <a:latin typeface="Roboto Condensed Light" pitchFamily="2" charset="0"/>
              </a:rPr>
              <a:t>Касаційний</a:t>
            </a:r>
            <a:r>
              <a:rPr lang="ru-RU" sz="1600" dirty="0">
                <a:latin typeface="Roboto Condensed Light" pitchFamily="2" charset="0"/>
              </a:rPr>
              <a:t> </a:t>
            </a:r>
            <a:r>
              <a:rPr lang="ru-RU" sz="1600" dirty="0" err="1">
                <a:latin typeface="Roboto Condensed Light" pitchFamily="2" charset="0"/>
              </a:rPr>
              <a:t>цивільний</a:t>
            </a:r>
            <a:r>
              <a:rPr lang="ru-RU" sz="1600" dirty="0">
                <a:latin typeface="Roboto Condensed Light" pitchFamily="2" charset="0"/>
              </a:rPr>
              <a:t> суд у </a:t>
            </a:r>
            <a:r>
              <a:rPr lang="ru-RU" sz="1600" dirty="0" err="1">
                <a:latin typeface="Roboto Condensed Light" pitchFamily="2" charset="0"/>
              </a:rPr>
              <a:t>складі</a:t>
            </a:r>
            <a:r>
              <a:rPr lang="ru-RU" sz="1600" dirty="0">
                <a:latin typeface="Roboto Condensed Light" pitchFamily="2" charset="0"/>
              </a:rPr>
              <a:t> Верховного Суду, є </a:t>
            </a:r>
            <a:r>
              <a:rPr lang="ru-RU" sz="1600" dirty="0" err="1">
                <a:latin typeface="Roboto Condensed Light" pitchFamily="2" charset="0"/>
              </a:rPr>
              <a:t>подібними</a:t>
            </a:r>
            <a:r>
              <a:rPr lang="ru-RU" sz="1600" dirty="0">
                <a:latin typeface="Roboto Condensed Light" pitchFamily="2" charset="0"/>
              </a:rPr>
              <a:t> з </a:t>
            </a:r>
            <a:r>
              <a:rPr lang="ru-RU" sz="1600" dirty="0" err="1">
                <a:latin typeface="Roboto Condensed Light" pitchFamily="2" charset="0"/>
              </a:rPr>
              <a:t>огляду</a:t>
            </a:r>
            <a:r>
              <a:rPr lang="ru-RU" sz="1600" dirty="0">
                <a:latin typeface="Roboto Condensed Light" pitchFamily="2" charset="0"/>
              </a:rPr>
              <a:t> </a:t>
            </a:r>
            <a:r>
              <a:rPr lang="ru-RU" sz="1600" dirty="0" err="1">
                <a:latin typeface="Roboto Condensed Light" pitchFamily="2" charset="0"/>
              </a:rPr>
              <a:t>хоча</a:t>
            </a:r>
            <a:r>
              <a:rPr lang="ru-RU" sz="1600" dirty="0">
                <a:latin typeface="Roboto Condensed Light" pitchFamily="2" charset="0"/>
              </a:rPr>
              <a:t> би на те, </a:t>
            </a:r>
            <a:r>
              <a:rPr lang="ru-RU" sz="1600" dirty="0" err="1">
                <a:latin typeface="Roboto Condensed Light" pitchFamily="2" charset="0"/>
              </a:rPr>
              <a:t>що</a:t>
            </a:r>
            <a:r>
              <a:rPr lang="ru-RU" sz="1600" dirty="0">
                <a:latin typeface="Roboto Condensed Light" pitchFamily="2" charset="0"/>
              </a:rPr>
              <a:t> у </a:t>
            </a:r>
            <a:r>
              <a:rPr lang="ru-RU" sz="1600" dirty="0" err="1">
                <a:latin typeface="Roboto Condensed Light" pitchFamily="2" charset="0"/>
              </a:rPr>
              <a:t>постанові</a:t>
            </a:r>
            <a:r>
              <a:rPr lang="ru-RU" sz="1600" dirty="0">
                <a:latin typeface="Roboto Condensed Light" pitchFamily="2" charset="0"/>
              </a:rPr>
              <a:t> в </a:t>
            </a:r>
            <a:r>
              <a:rPr lang="ru-RU" sz="1600" dirty="0" err="1">
                <a:latin typeface="Roboto Condensed Light" pitchFamily="2" charset="0"/>
              </a:rPr>
              <a:t>справі</a:t>
            </a:r>
            <a:r>
              <a:rPr lang="ru-RU" sz="1600" dirty="0">
                <a:latin typeface="Roboto Condensed Light" pitchFamily="2" charset="0"/>
              </a:rPr>
              <a:t> № 639/7829/15-ц </a:t>
            </a:r>
            <a:r>
              <a:rPr lang="ru-RU" sz="1600" dirty="0" err="1">
                <a:latin typeface="Roboto Condensed Light" pitchFamily="2" charset="0"/>
              </a:rPr>
              <a:t>Касаційний</a:t>
            </a:r>
            <a:r>
              <a:rPr lang="ru-RU" sz="1600" dirty="0">
                <a:latin typeface="Roboto Condensed Light" pitchFamily="2" charset="0"/>
              </a:rPr>
              <a:t> </a:t>
            </a:r>
            <a:r>
              <a:rPr lang="ru-RU" sz="1600" dirty="0" err="1">
                <a:latin typeface="Roboto Condensed Light" pitchFamily="2" charset="0"/>
              </a:rPr>
              <a:t>цивільний</a:t>
            </a:r>
            <a:r>
              <a:rPr lang="ru-RU" sz="1600" dirty="0">
                <a:latin typeface="Roboto Condensed Light" pitchFamily="2" charset="0"/>
              </a:rPr>
              <a:t> суд у </a:t>
            </a:r>
            <a:r>
              <a:rPr lang="ru-RU" sz="1600" dirty="0" err="1">
                <a:latin typeface="Roboto Condensed Light" pitchFamily="2" charset="0"/>
              </a:rPr>
              <a:t>складі</a:t>
            </a:r>
            <a:r>
              <a:rPr lang="ru-RU" sz="1600" dirty="0">
                <a:latin typeface="Roboto Condensed Light" pitchFamily="2" charset="0"/>
              </a:rPr>
              <a:t> Верховного Суду </a:t>
            </a:r>
            <a:r>
              <a:rPr lang="ru-RU" sz="1600" dirty="0" err="1">
                <a:latin typeface="Roboto Condensed Light" pitchFamily="2" charset="0"/>
              </a:rPr>
              <a:t>вважав</a:t>
            </a:r>
            <a:r>
              <a:rPr lang="ru-RU" sz="1600" dirty="0">
                <a:latin typeface="Roboto Condensed Light" pitchFamily="2" charset="0"/>
              </a:rPr>
              <a:t>, </a:t>
            </a:r>
            <a:r>
              <a:rPr lang="ru-RU" sz="1600" dirty="0" err="1">
                <a:latin typeface="Roboto Condensed Light" pitchFamily="2" charset="0"/>
              </a:rPr>
              <a:t>що</a:t>
            </a:r>
            <a:r>
              <a:rPr lang="ru-RU" sz="1600" dirty="0">
                <a:latin typeface="Roboto Condensed Light" pitchFamily="2" charset="0"/>
              </a:rPr>
              <a:t> </a:t>
            </a:r>
            <a:r>
              <a:rPr lang="ru-RU" sz="1600" dirty="0" err="1">
                <a:latin typeface="Roboto Condensed Light" pitchFamily="2" charset="0"/>
              </a:rPr>
              <a:t>подання</a:t>
            </a:r>
            <a:r>
              <a:rPr lang="ru-RU" sz="1600" dirty="0">
                <a:latin typeface="Roboto Condensed Light" pitchFamily="2" charset="0"/>
              </a:rPr>
              <a:t> позову до </a:t>
            </a:r>
            <a:r>
              <a:rPr lang="ru-RU" sz="1600" dirty="0" err="1">
                <a:latin typeface="Roboto Condensed Light" pitchFamily="2" charset="0"/>
              </a:rPr>
              <a:t>позичальника</a:t>
            </a:r>
            <a:r>
              <a:rPr lang="ru-RU" sz="1600" dirty="0">
                <a:latin typeface="Roboto Condensed Light" pitchFamily="2" charset="0"/>
              </a:rPr>
              <a:t> й </a:t>
            </a:r>
            <a:r>
              <a:rPr lang="ru-RU" sz="1600" dirty="0" err="1">
                <a:latin typeface="Roboto Condensed Light" pitchFamily="2" charset="0"/>
              </a:rPr>
              <a:t>іпотекодавця</a:t>
            </a:r>
            <a:r>
              <a:rPr lang="ru-RU" sz="1600" dirty="0">
                <a:latin typeface="Roboto Condensed Light" pitchFamily="2" charset="0"/>
              </a:rPr>
              <a:t> про </a:t>
            </a:r>
            <a:r>
              <a:rPr lang="ru-RU" sz="1600" dirty="0" err="1">
                <a:latin typeface="Roboto Condensed Light" pitchFamily="2" charset="0"/>
              </a:rPr>
              <a:t>звернення</a:t>
            </a:r>
            <a:r>
              <a:rPr lang="ru-RU" sz="1600" dirty="0">
                <a:latin typeface="Roboto Condensed Light" pitchFamily="2" charset="0"/>
              </a:rPr>
              <a:t> </a:t>
            </a:r>
            <a:r>
              <a:rPr lang="ru-RU" sz="1600" dirty="0" err="1">
                <a:latin typeface="Roboto Condensed Light" pitchFamily="2" charset="0"/>
              </a:rPr>
              <a:t>стягнення</a:t>
            </a:r>
            <a:r>
              <a:rPr lang="ru-RU" sz="1600" dirty="0">
                <a:latin typeface="Roboto Condensed Light" pitchFamily="2" charset="0"/>
              </a:rPr>
              <a:t> на предмет </a:t>
            </a:r>
            <a:r>
              <a:rPr lang="ru-RU" sz="1600" dirty="0" err="1">
                <a:latin typeface="Roboto Condensed Light" pitchFamily="2" charset="0"/>
              </a:rPr>
              <a:t>іпотеки</a:t>
            </a:r>
            <a:r>
              <a:rPr lang="ru-RU" sz="1600" dirty="0">
                <a:latin typeface="Roboto Condensed Light" pitchFamily="2" charset="0"/>
              </a:rPr>
              <a:t> </a:t>
            </a:r>
            <a:r>
              <a:rPr lang="ru-RU" sz="1600" dirty="0" err="1">
                <a:latin typeface="Roboto Condensed Light" pitchFamily="2" charset="0"/>
              </a:rPr>
              <a:t>перериває</a:t>
            </a:r>
            <a:r>
              <a:rPr lang="ru-RU" sz="1600" dirty="0">
                <a:latin typeface="Roboto Condensed Light" pitchFamily="2" charset="0"/>
              </a:rPr>
              <a:t> </a:t>
            </a:r>
            <a:r>
              <a:rPr lang="ru-RU" sz="1600" dirty="0" err="1">
                <a:latin typeface="Roboto Condensed Light" pitchFamily="2" charset="0"/>
              </a:rPr>
              <a:t>позовну</a:t>
            </a:r>
            <a:r>
              <a:rPr lang="ru-RU" sz="1600" dirty="0">
                <a:latin typeface="Roboto Condensed Light" pitchFamily="2" charset="0"/>
              </a:rPr>
              <a:t> </a:t>
            </a:r>
            <a:r>
              <a:rPr lang="ru-RU" sz="1600" dirty="0" err="1">
                <a:latin typeface="Roboto Condensed Light" pitchFamily="2" charset="0"/>
              </a:rPr>
              <a:t>давність</a:t>
            </a:r>
            <a:r>
              <a:rPr lang="ru-RU" sz="1600" dirty="0">
                <a:latin typeface="Roboto Condensed Light" pitchFamily="2" charset="0"/>
              </a:rPr>
              <a:t> за </a:t>
            </a:r>
            <a:r>
              <a:rPr lang="ru-RU" sz="1600" dirty="0" err="1">
                <a:latin typeface="Roboto Condensed Light" pitchFamily="2" charset="0"/>
              </a:rPr>
              <a:t>вимогою</a:t>
            </a:r>
            <a:r>
              <a:rPr lang="ru-RU" sz="1600" dirty="0">
                <a:latin typeface="Roboto Condensed Light" pitchFamily="2" charset="0"/>
              </a:rPr>
              <a:t> про </a:t>
            </a:r>
            <a:r>
              <a:rPr lang="ru-RU" sz="1600" dirty="0" err="1">
                <a:latin typeface="Roboto Condensed Light" pitchFamily="2" charset="0"/>
              </a:rPr>
              <a:t>стягнення</a:t>
            </a:r>
            <a:r>
              <a:rPr lang="ru-RU" sz="1600" dirty="0">
                <a:latin typeface="Roboto Condensed Light" pitchFamily="2" charset="0"/>
              </a:rPr>
              <a:t> </a:t>
            </a:r>
            <a:r>
              <a:rPr lang="ru-RU" sz="1600" dirty="0" err="1">
                <a:latin typeface="Roboto Condensed Light" pitchFamily="2" charset="0"/>
              </a:rPr>
              <a:t>заборгованості</a:t>
            </a:r>
            <a:r>
              <a:rPr lang="ru-RU" sz="1600" dirty="0">
                <a:latin typeface="Roboto Condensed Light" pitchFamily="2" charset="0"/>
              </a:rPr>
              <a:t> за </a:t>
            </a:r>
            <a:r>
              <a:rPr lang="ru-RU" sz="1600" dirty="0" err="1">
                <a:latin typeface="Roboto Condensed Light" pitchFamily="2" charset="0"/>
              </a:rPr>
              <a:t>кредитним</a:t>
            </a:r>
            <a:r>
              <a:rPr lang="ru-RU" sz="1600" dirty="0">
                <a:latin typeface="Roboto Condensed Light" pitchFamily="2" charset="0"/>
              </a:rPr>
              <a:t> договором з </a:t>
            </a:r>
            <a:r>
              <a:rPr lang="ru-RU" sz="1600" dirty="0" err="1">
                <a:latin typeface="Roboto Condensed Light" pitchFamily="2" charset="0"/>
              </a:rPr>
              <a:t>позичальника</a:t>
            </a:r>
            <a:r>
              <a:rPr lang="ru-RU" sz="1600" dirty="0">
                <a:latin typeface="Roboto Condensed Light" pitchFamily="2" charset="0"/>
              </a:rPr>
              <a:t> та поручителя; а у </a:t>
            </a:r>
            <a:r>
              <a:rPr lang="ru-RU" sz="1600" dirty="0" err="1">
                <a:latin typeface="Roboto Condensed Light" pitchFamily="2" charset="0"/>
              </a:rPr>
              <a:t>постанові</a:t>
            </a:r>
            <a:r>
              <a:rPr lang="ru-RU" sz="1600" dirty="0">
                <a:latin typeface="Roboto Condensed Light" pitchFamily="2" charset="0"/>
              </a:rPr>
              <a:t> в </a:t>
            </a:r>
            <a:r>
              <a:rPr lang="ru-RU" sz="1600" dirty="0" err="1">
                <a:latin typeface="Roboto Condensed Light" pitchFamily="2" charset="0"/>
              </a:rPr>
              <a:t>справі</a:t>
            </a:r>
            <a:r>
              <a:rPr lang="ru-RU" sz="1600" dirty="0">
                <a:latin typeface="Roboto Condensed Light" pitchFamily="2" charset="0"/>
              </a:rPr>
              <a:t> № 423/1642/15-ц </a:t>
            </a:r>
            <a:r>
              <a:rPr lang="ru-RU" sz="1600" dirty="0" err="1">
                <a:latin typeface="Roboto Condensed Light" pitchFamily="2" charset="0"/>
              </a:rPr>
              <a:t>дійшов</a:t>
            </a:r>
            <a:r>
              <a:rPr lang="ru-RU" sz="1600" dirty="0">
                <a:latin typeface="Roboto Condensed Light" pitchFamily="2" charset="0"/>
              </a:rPr>
              <a:t> </a:t>
            </a:r>
            <a:r>
              <a:rPr lang="ru-RU" sz="1600" dirty="0" err="1">
                <a:latin typeface="Roboto Condensed Light" pitchFamily="2" charset="0"/>
              </a:rPr>
              <a:t>висновку</a:t>
            </a:r>
            <a:r>
              <a:rPr lang="ru-RU" sz="1600" dirty="0">
                <a:latin typeface="Roboto Condensed Light" pitchFamily="2" charset="0"/>
              </a:rPr>
              <a:t>, </a:t>
            </a:r>
            <a:r>
              <a:rPr lang="ru-RU" sz="1600" dirty="0" err="1">
                <a:latin typeface="Roboto Condensed Light" pitchFamily="2" charset="0"/>
              </a:rPr>
              <a:t>що</a:t>
            </a:r>
            <a:r>
              <a:rPr lang="ru-RU" sz="1600" dirty="0">
                <a:latin typeface="Roboto Condensed Light" pitchFamily="2" charset="0"/>
              </a:rPr>
              <a:t> </a:t>
            </a:r>
            <a:r>
              <a:rPr lang="ru-RU" sz="1600" dirty="0" err="1">
                <a:latin typeface="Roboto Condensed Light" pitchFamily="2" charset="0"/>
              </a:rPr>
              <a:t>подання</a:t>
            </a:r>
            <a:r>
              <a:rPr lang="ru-RU" sz="1600" dirty="0">
                <a:latin typeface="Roboto Condensed Light" pitchFamily="2" charset="0"/>
              </a:rPr>
              <a:t> позову до </a:t>
            </a:r>
            <a:r>
              <a:rPr lang="ru-RU" sz="1600" dirty="0" err="1">
                <a:latin typeface="Roboto Condensed Light" pitchFamily="2" charset="0"/>
              </a:rPr>
              <a:t>позичальника</a:t>
            </a:r>
            <a:r>
              <a:rPr lang="ru-RU" sz="1600" dirty="0">
                <a:latin typeface="Roboto Condensed Light" pitchFamily="2" charset="0"/>
              </a:rPr>
              <a:t> про </a:t>
            </a:r>
            <a:r>
              <a:rPr lang="ru-RU" sz="1600" dirty="0" err="1">
                <a:latin typeface="Roboto Condensed Light" pitchFamily="2" charset="0"/>
              </a:rPr>
              <a:t>звернення</a:t>
            </a:r>
            <a:r>
              <a:rPr lang="ru-RU" sz="1600" dirty="0">
                <a:latin typeface="Roboto Condensed Light" pitchFamily="2" charset="0"/>
              </a:rPr>
              <a:t> </a:t>
            </a:r>
            <a:r>
              <a:rPr lang="ru-RU" sz="1600" dirty="0" err="1">
                <a:latin typeface="Roboto Condensed Light" pitchFamily="2" charset="0"/>
              </a:rPr>
              <a:t>стягнення</a:t>
            </a:r>
            <a:r>
              <a:rPr lang="ru-RU" sz="1600" dirty="0">
                <a:latin typeface="Roboto Condensed Light" pitchFamily="2" charset="0"/>
              </a:rPr>
              <a:t> на предмет </a:t>
            </a:r>
            <a:r>
              <a:rPr lang="ru-RU" sz="1600" dirty="0" err="1">
                <a:latin typeface="Roboto Condensed Light" pitchFamily="2" charset="0"/>
              </a:rPr>
              <a:t>іпотеки</a:t>
            </a:r>
            <a:r>
              <a:rPr lang="ru-RU" sz="1600" dirty="0">
                <a:latin typeface="Roboto Condensed Light" pitchFamily="2" charset="0"/>
              </a:rPr>
              <a:t> в </a:t>
            </a:r>
            <a:r>
              <a:rPr lang="ru-RU" sz="1600" dirty="0" err="1">
                <a:latin typeface="Roboto Condensed Light" pitchFamily="2" charset="0"/>
              </a:rPr>
              <a:t>рахунок</a:t>
            </a:r>
            <a:r>
              <a:rPr lang="ru-RU" sz="1600" dirty="0">
                <a:latin typeface="Roboto Condensed Light" pitchFamily="2" charset="0"/>
              </a:rPr>
              <a:t> </a:t>
            </a:r>
            <a:r>
              <a:rPr lang="ru-RU" sz="1600" dirty="0" err="1">
                <a:latin typeface="Roboto Condensed Light" pitchFamily="2" charset="0"/>
              </a:rPr>
              <a:t>погашення</a:t>
            </a:r>
            <a:r>
              <a:rPr lang="ru-RU" sz="1600" dirty="0">
                <a:latin typeface="Roboto Condensed Light" pitchFamily="2" charset="0"/>
              </a:rPr>
              <a:t> </a:t>
            </a:r>
            <a:r>
              <a:rPr lang="ru-RU" sz="1600" dirty="0" err="1">
                <a:latin typeface="Roboto Condensed Light" pitchFamily="2" charset="0"/>
              </a:rPr>
              <a:t>заборгованості</a:t>
            </a:r>
            <a:r>
              <a:rPr lang="ru-RU" sz="1600" dirty="0">
                <a:latin typeface="Roboto Condensed Light" pitchFamily="2" charset="0"/>
              </a:rPr>
              <a:t> за </a:t>
            </a:r>
            <a:r>
              <a:rPr lang="ru-RU" sz="1600" dirty="0" err="1">
                <a:latin typeface="Roboto Condensed Light" pitchFamily="2" charset="0"/>
              </a:rPr>
              <a:t>кредитним</a:t>
            </a:r>
            <a:r>
              <a:rPr lang="ru-RU" sz="1600" dirty="0">
                <a:latin typeface="Roboto Condensed Light" pitchFamily="2" charset="0"/>
              </a:rPr>
              <a:t> договором </a:t>
            </a:r>
            <a:r>
              <a:rPr lang="ru-RU" sz="1600" dirty="0" err="1">
                <a:latin typeface="Roboto Condensed Light" pitchFamily="2" charset="0"/>
              </a:rPr>
              <a:t>перериває</a:t>
            </a:r>
            <a:r>
              <a:rPr lang="ru-RU" sz="1600" dirty="0">
                <a:latin typeface="Roboto Condensed Light" pitchFamily="2" charset="0"/>
              </a:rPr>
              <a:t> </a:t>
            </a:r>
            <a:r>
              <a:rPr lang="ru-RU" sz="1600" dirty="0" err="1">
                <a:latin typeface="Roboto Condensed Light" pitchFamily="2" charset="0"/>
              </a:rPr>
              <a:t>позовну</a:t>
            </a:r>
            <a:r>
              <a:rPr lang="ru-RU" sz="1600" dirty="0">
                <a:latin typeface="Roboto Condensed Light" pitchFamily="2" charset="0"/>
              </a:rPr>
              <a:t> </a:t>
            </a:r>
            <a:r>
              <a:rPr lang="ru-RU" sz="1600" dirty="0" err="1">
                <a:latin typeface="Roboto Condensed Light" pitchFamily="2" charset="0"/>
              </a:rPr>
              <a:t>давність</a:t>
            </a:r>
            <a:r>
              <a:rPr lang="ru-RU" sz="1600" dirty="0">
                <a:latin typeface="Roboto Condensed Light" pitchFamily="2" charset="0"/>
              </a:rPr>
              <a:t> за </a:t>
            </a:r>
            <a:r>
              <a:rPr lang="ru-RU" sz="1600" dirty="0" err="1">
                <a:latin typeface="Roboto Condensed Light" pitchFamily="2" charset="0"/>
              </a:rPr>
              <a:t>вимогою</a:t>
            </a:r>
            <a:r>
              <a:rPr lang="ru-RU" sz="1600" dirty="0">
                <a:latin typeface="Roboto Condensed Light" pitchFamily="2" charset="0"/>
              </a:rPr>
              <a:t> до </a:t>
            </a:r>
            <a:r>
              <a:rPr lang="ru-RU" sz="1600" dirty="0" err="1">
                <a:latin typeface="Roboto Condensed Light" pitchFamily="2" charset="0"/>
              </a:rPr>
              <a:t>позичальника</a:t>
            </a:r>
            <a:r>
              <a:rPr lang="ru-RU" sz="1600" dirty="0">
                <a:latin typeface="Roboto Condensed Light" pitchFamily="2" charset="0"/>
              </a:rPr>
              <a:t> про </a:t>
            </a:r>
            <a:r>
              <a:rPr lang="ru-RU" sz="1600" dirty="0" err="1">
                <a:latin typeface="Roboto Condensed Light" pitchFamily="2" charset="0"/>
              </a:rPr>
              <a:t>стягнення</a:t>
            </a:r>
            <a:r>
              <a:rPr lang="ru-RU" sz="1600" dirty="0">
                <a:latin typeface="Roboto Condensed Light" pitchFamily="2" charset="0"/>
              </a:rPr>
              <a:t> </a:t>
            </a:r>
            <a:r>
              <a:rPr lang="ru-RU" sz="1600" dirty="0" err="1">
                <a:latin typeface="Roboto Condensed Light" pitchFamily="2" charset="0"/>
              </a:rPr>
              <a:t>заборгованості</a:t>
            </a:r>
            <a:r>
              <a:rPr lang="ru-RU" sz="1600" dirty="0">
                <a:latin typeface="Roboto Condensed Light" pitchFamily="2" charset="0"/>
              </a:rPr>
              <a:t> за </a:t>
            </a:r>
            <a:r>
              <a:rPr lang="ru-RU" sz="1600" dirty="0" err="1">
                <a:latin typeface="Roboto Condensed Light" pitchFamily="2" charset="0"/>
              </a:rPr>
              <a:t>кредитним</a:t>
            </a:r>
            <a:r>
              <a:rPr lang="ru-RU" sz="1600" dirty="0">
                <a:latin typeface="Roboto Condensed Light" pitchFamily="2" charset="0"/>
              </a:rPr>
              <a:t> договором. </a:t>
            </a:r>
            <a:r>
              <a:rPr lang="ru-RU" sz="1600" dirty="0" err="1">
                <a:latin typeface="Roboto Condensed Light" pitchFamily="2" charset="0"/>
              </a:rPr>
              <a:t>Натомість</a:t>
            </a:r>
            <a:r>
              <a:rPr lang="ru-RU" sz="1600" dirty="0">
                <a:latin typeface="Roboto Condensed Light" pitchFamily="2" charset="0"/>
              </a:rPr>
              <a:t> у </a:t>
            </a:r>
            <a:r>
              <a:rPr lang="ru-RU" sz="1600" dirty="0" err="1">
                <a:latin typeface="Roboto Condensed Light" pitchFamily="2" charset="0"/>
              </a:rPr>
              <a:t>постанові</a:t>
            </a:r>
            <a:r>
              <a:rPr lang="ru-RU" sz="1600" dirty="0">
                <a:latin typeface="Roboto Condensed Light" pitchFamily="2" charset="0"/>
              </a:rPr>
              <a:t> в </a:t>
            </a:r>
            <a:r>
              <a:rPr lang="ru-RU" sz="1600" dirty="0" err="1">
                <a:latin typeface="Roboto Condensed Light" pitchFamily="2" charset="0"/>
              </a:rPr>
              <a:t>справі</a:t>
            </a:r>
            <a:r>
              <a:rPr lang="ru-RU" sz="1600" dirty="0">
                <a:latin typeface="Roboto Condensed Light" pitchFamily="2" charset="0"/>
              </a:rPr>
              <a:t> № 523/10225/15-ц Велика Палата Верховного Суду </a:t>
            </a:r>
            <a:r>
              <a:rPr lang="ru-RU" sz="1600" dirty="0" err="1">
                <a:latin typeface="Roboto Condensed Light" pitchFamily="2" charset="0"/>
              </a:rPr>
              <a:t>вважала</a:t>
            </a:r>
            <a:r>
              <a:rPr lang="ru-RU" sz="1600" dirty="0">
                <a:latin typeface="Roboto Condensed Light" pitchFamily="2" charset="0"/>
              </a:rPr>
              <a:t>, </a:t>
            </a:r>
            <a:r>
              <a:rPr lang="ru-RU" sz="1600" dirty="0" err="1">
                <a:latin typeface="Roboto Condensed Light" pitchFamily="2" charset="0"/>
              </a:rPr>
              <a:t>що</a:t>
            </a:r>
            <a:r>
              <a:rPr lang="ru-RU" sz="1600" dirty="0">
                <a:latin typeface="Roboto Condensed Light" pitchFamily="2" charset="0"/>
              </a:rPr>
              <a:t> </a:t>
            </a:r>
            <a:r>
              <a:rPr lang="ru-RU" sz="1600" dirty="0" err="1">
                <a:latin typeface="Roboto Condensed Light" pitchFamily="2" charset="0"/>
              </a:rPr>
              <a:t>стосовно</a:t>
            </a:r>
            <a:r>
              <a:rPr lang="ru-RU" sz="1600" dirty="0">
                <a:latin typeface="Roboto Condensed Light" pitchFamily="2" charset="0"/>
              </a:rPr>
              <a:t> тих </a:t>
            </a:r>
            <a:r>
              <a:rPr lang="ru-RU" sz="1600" dirty="0" err="1">
                <a:latin typeface="Roboto Condensed Light" pitchFamily="2" charset="0"/>
              </a:rPr>
              <a:t>вимог</a:t>
            </a:r>
            <a:r>
              <a:rPr lang="ru-RU" sz="1600" dirty="0">
                <a:latin typeface="Roboto Condensed Light" pitchFamily="2" charset="0"/>
              </a:rPr>
              <a:t>, </a:t>
            </a:r>
            <a:r>
              <a:rPr lang="ru-RU" sz="1600" dirty="0" err="1">
                <a:latin typeface="Roboto Condensed Light" pitchFamily="2" charset="0"/>
              </a:rPr>
              <a:t>які</a:t>
            </a:r>
            <a:r>
              <a:rPr lang="ru-RU" sz="1600" dirty="0">
                <a:latin typeface="Roboto Condensed Light" pitchFamily="2" charset="0"/>
              </a:rPr>
              <a:t> не </a:t>
            </a:r>
            <a:r>
              <a:rPr lang="ru-RU" sz="1600" dirty="0" err="1">
                <a:latin typeface="Roboto Condensed Light" pitchFamily="2" charset="0"/>
              </a:rPr>
              <a:t>охоплені</a:t>
            </a:r>
            <a:r>
              <a:rPr lang="ru-RU" sz="1600" dirty="0">
                <a:latin typeface="Roboto Condensed Light" pitchFamily="2" charset="0"/>
              </a:rPr>
              <a:t> </a:t>
            </a:r>
            <a:r>
              <a:rPr lang="ru-RU" sz="1600" dirty="0" err="1">
                <a:latin typeface="Roboto Condensed Light" pitchFamily="2" charset="0"/>
              </a:rPr>
              <a:t>пред`явленим</a:t>
            </a:r>
            <a:r>
              <a:rPr lang="ru-RU" sz="1600" dirty="0">
                <a:latin typeface="Roboto Condensed Light" pitchFamily="2" charset="0"/>
              </a:rPr>
              <a:t> </a:t>
            </a:r>
            <a:r>
              <a:rPr lang="ru-RU" sz="1600" dirty="0" err="1">
                <a:latin typeface="Roboto Condensed Light" pitchFamily="2" charset="0"/>
              </a:rPr>
              <a:t>позовом</a:t>
            </a:r>
            <a:r>
              <a:rPr lang="ru-RU" sz="1600" dirty="0">
                <a:latin typeface="Roboto Condensed Light" pitchFamily="2" charset="0"/>
              </a:rPr>
              <a:t>, і </a:t>
            </a:r>
            <a:r>
              <a:rPr lang="ru-RU" sz="1600" dirty="0" err="1">
                <a:latin typeface="Roboto Condensed Light" pitchFamily="2" charset="0"/>
              </a:rPr>
              <a:t>заявлені</a:t>
            </a:r>
            <a:r>
              <a:rPr lang="ru-RU" sz="1600" dirty="0">
                <a:latin typeface="Roboto Condensed Light" pitchFamily="2" charset="0"/>
              </a:rPr>
              <a:t> до </a:t>
            </a:r>
            <a:r>
              <a:rPr lang="ru-RU" sz="1600" dirty="0" err="1">
                <a:latin typeface="Roboto Condensed Light" pitchFamily="2" charset="0"/>
              </a:rPr>
              <a:t>інших</a:t>
            </a:r>
            <a:r>
              <a:rPr lang="ru-RU" sz="1600" dirty="0">
                <a:latin typeface="Roboto Condensed Light" pitchFamily="2" charset="0"/>
              </a:rPr>
              <a:t> </a:t>
            </a:r>
            <a:r>
              <a:rPr lang="ru-RU" sz="1600" dirty="0" err="1">
                <a:latin typeface="Roboto Condensed Light" pitchFamily="2" charset="0"/>
              </a:rPr>
              <a:t>боржників</a:t>
            </a:r>
            <a:r>
              <a:rPr lang="ru-RU" sz="1600" dirty="0">
                <a:latin typeface="Roboto Condensed Light" pitchFamily="2" charset="0"/>
              </a:rPr>
              <a:t>, </a:t>
            </a:r>
            <a:r>
              <a:rPr lang="ru-RU" sz="1600" dirty="0" err="1">
                <a:latin typeface="Roboto Condensed Light" pitchFamily="2" charset="0"/>
              </a:rPr>
              <a:t>ніж</a:t>
            </a:r>
            <a:r>
              <a:rPr lang="ru-RU" sz="1600" dirty="0">
                <a:latin typeface="Roboto Condensed Light" pitchFamily="2" charset="0"/>
              </a:rPr>
              <a:t> </a:t>
            </a:r>
            <a:r>
              <a:rPr lang="ru-RU" sz="1600" dirty="0" err="1">
                <a:latin typeface="Roboto Condensed Light" pitchFamily="2" charset="0"/>
              </a:rPr>
              <a:t>вказані</a:t>
            </a:r>
            <a:r>
              <a:rPr lang="ru-RU" sz="1600" dirty="0">
                <a:latin typeface="Roboto Condensed Light" pitchFamily="2" charset="0"/>
              </a:rPr>
              <a:t> у </a:t>
            </a:r>
            <a:r>
              <a:rPr lang="ru-RU" sz="1600" dirty="0" err="1">
                <a:latin typeface="Roboto Condensed Light" pitchFamily="2" charset="0"/>
              </a:rPr>
              <a:t>позові</a:t>
            </a:r>
            <a:r>
              <a:rPr lang="ru-RU" sz="1600" dirty="0">
                <a:latin typeface="Roboto Condensed Light" pitchFamily="2" charset="0"/>
              </a:rPr>
              <a:t>, </a:t>
            </a:r>
            <a:r>
              <a:rPr lang="ru-RU" sz="1600" dirty="0" err="1">
                <a:latin typeface="Roboto Condensed Light" pitchFamily="2" charset="0"/>
              </a:rPr>
              <a:t>позовна</a:t>
            </a:r>
            <a:r>
              <a:rPr lang="ru-RU" sz="1600" dirty="0">
                <a:latin typeface="Roboto Condensed Light" pitchFamily="2" charset="0"/>
              </a:rPr>
              <a:t> </a:t>
            </a:r>
            <a:r>
              <a:rPr lang="ru-RU" sz="1600" dirty="0" err="1">
                <a:latin typeface="Roboto Condensed Light" pitchFamily="2" charset="0"/>
              </a:rPr>
              <a:t>давність</a:t>
            </a:r>
            <a:r>
              <a:rPr lang="ru-RU" sz="1600" dirty="0">
                <a:latin typeface="Roboto Condensed Light" pitchFamily="2" charset="0"/>
              </a:rPr>
              <a:t> не </a:t>
            </a:r>
            <a:r>
              <a:rPr lang="ru-RU" sz="1600" dirty="0" err="1">
                <a:latin typeface="Roboto Condensed Light" pitchFamily="2" charset="0"/>
              </a:rPr>
              <a:t>переривається</a:t>
            </a:r>
            <a:r>
              <a:rPr lang="ru-RU" sz="1600" dirty="0">
                <a:latin typeface="Roboto Condensed Light" pitchFamily="2" charset="0"/>
              </a:rPr>
              <a:t>.</a:t>
            </a:r>
            <a:endParaRPr lang="kk-KZ" sz="1600" dirty="0">
              <a:latin typeface="Roboto Condensed Light" pitchFamily="2" charset="0"/>
            </a:endParaRPr>
          </a:p>
        </p:txBody>
      </p:sp>
      <p:sp>
        <p:nvSpPr>
          <p:cNvPr id="20482" name="Rectangle 4"/>
          <p:cNvSpPr>
            <a:spLocks noChangeArrowheads="1"/>
          </p:cNvSpPr>
          <p:nvPr/>
        </p:nvSpPr>
        <p:spPr bwMode="auto">
          <a:xfrm>
            <a:off x="2586038" y="414338"/>
            <a:ext cx="6743700" cy="381000"/>
          </a:xfrm>
          <a:prstGeom prst="rect">
            <a:avLst/>
          </a:prstGeom>
          <a:noFill/>
          <a:ln w="9525">
            <a:noFill/>
            <a:miter lim="800000"/>
            <a:headEnd/>
            <a:tailEnd/>
          </a:ln>
        </p:spPr>
        <p:txBody>
          <a:bodyPr>
            <a:spAutoFit/>
          </a:bodyPr>
          <a:lstStyle/>
          <a:p>
            <a:pPr defTabSz="914400"/>
            <a:endParaRPr lang="ru-RU"/>
          </a:p>
        </p:txBody>
      </p:sp>
      <p:sp>
        <p:nvSpPr>
          <p:cNvPr id="20483" name="Rectangle 5"/>
          <p:cNvSpPr>
            <a:spLocks noChangeArrowheads="1"/>
          </p:cNvSpPr>
          <p:nvPr/>
        </p:nvSpPr>
        <p:spPr bwMode="auto">
          <a:xfrm>
            <a:off x="2114550" y="671162"/>
            <a:ext cx="8224405" cy="677108"/>
          </a:xfrm>
          <a:prstGeom prst="rect">
            <a:avLst/>
          </a:prstGeom>
          <a:noFill/>
          <a:ln w="9525">
            <a:noFill/>
            <a:miter lim="800000"/>
            <a:headEnd/>
            <a:tailEnd/>
          </a:ln>
        </p:spPr>
        <p:txBody>
          <a:bodyPr wrap="square">
            <a:spAutoFit/>
          </a:bodyPr>
          <a:lstStyle/>
          <a:p>
            <a:pPr algn="ctr" defTabSz="914400"/>
            <a:r>
              <a:rPr lang="uk-UA" dirty="0">
                <a:solidFill>
                  <a:schemeClr val="bg1"/>
                </a:solidFill>
                <a:latin typeface="Roboto Condensed Light" pitchFamily="2" charset="0"/>
              </a:rPr>
              <a:t>Окрема думка Гудими Д. А. щодо постанови Великої Палати Верховного Суду від </a:t>
            </a:r>
            <a:r>
              <a:rPr lang="ru-RU" dirty="0">
                <a:solidFill>
                  <a:schemeClr val="bg1"/>
                </a:solidFill>
                <a:latin typeface="Roboto Condensed Light" pitchFamily="2" charset="0"/>
              </a:rPr>
              <a:t>24 </a:t>
            </a:r>
            <a:r>
              <a:rPr lang="ru-RU" dirty="0" err="1">
                <a:solidFill>
                  <a:schemeClr val="bg1"/>
                </a:solidFill>
                <a:latin typeface="Roboto Condensed Light" pitchFamily="2" charset="0"/>
              </a:rPr>
              <a:t>квітня</a:t>
            </a:r>
            <a:r>
              <a:rPr lang="ru-RU" dirty="0">
                <a:solidFill>
                  <a:schemeClr val="bg1"/>
                </a:solidFill>
                <a:latin typeface="Roboto Condensed Light" pitchFamily="2" charset="0"/>
              </a:rPr>
              <a:t> 2019 року у </a:t>
            </a:r>
            <a:r>
              <a:rPr lang="ru-RU" dirty="0" err="1">
                <a:solidFill>
                  <a:schemeClr val="bg1"/>
                </a:solidFill>
                <a:latin typeface="Roboto Condensed Light" pitchFamily="2" charset="0"/>
              </a:rPr>
              <a:t>справі</a:t>
            </a:r>
            <a:r>
              <a:rPr lang="ru-RU" dirty="0">
                <a:solidFill>
                  <a:schemeClr val="bg1"/>
                </a:solidFill>
                <a:latin typeface="Roboto Condensed Light" pitchFamily="2" charset="0"/>
              </a:rPr>
              <a:t> № 523/10225/15-ц (</a:t>
            </a:r>
            <a:r>
              <a:rPr lang="ru-RU" dirty="0" err="1">
                <a:solidFill>
                  <a:schemeClr val="bg1"/>
                </a:solidFill>
                <a:latin typeface="Roboto Condensed Light" pitchFamily="2" charset="0"/>
              </a:rPr>
              <a:t>провадження</a:t>
            </a:r>
            <a:r>
              <a:rPr lang="ru-RU" dirty="0">
                <a:solidFill>
                  <a:schemeClr val="bg1"/>
                </a:solidFill>
                <a:latin typeface="Roboto Condensed Light" pitchFamily="2" charset="0"/>
              </a:rPr>
              <a:t> № 14-159цс19)</a:t>
            </a:r>
          </a:p>
        </p:txBody>
      </p:sp>
      <p:sp>
        <p:nvSpPr>
          <p:cNvPr id="5" name="Rectangle 4"/>
          <p:cNvSpPr>
            <a:spLocks noChangeArrowheads="1"/>
          </p:cNvSpPr>
          <p:nvPr/>
        </p:nvSpPr>
        <p:spPr bwMode="auto">
          <a:xfrm>
            <a:off x="1728679" y="1463773"/>
            <a:ext cx="8407616" cy="523220"/>
          </a:xfrm>
          <a:prstGeom prst="rect">
            <a:avLst/>
          </a:prstGeom>
          <a:noFill/>
          <a:ln w="9525">
            <a:noFill/>
            <a:miter lim="800000"/>
            <a:headEnd/>
            <a:tailEnd/>
          </a:ln>
        </p:spPr>
        <p:txBody>
          <a:bodyPr wrap="square">
            <a:spAutoFit/>
          </a:bodyPr>
          <a:lstStyle/>
          <a:p>
            <a:pPr algn="ctr" defTabSz="914400"/>
            <a:r>
              <a:rPr lang="ru-RU" sz="2800" b="1" dirty="0" err="1">
                <a:solidFill>
                  <a:schemeClr val="bg1"/>
                </a:solidFill>
                <a:latin typeface="Roboto Condensed Light" panose="02000000000000000000" pitchFamily="2" charset="0"/>
                <a:ea typeface="Roboto Condensed Light" panose="02000000000000000000" pitchFamily="2" charset="0"/>
              </a:rPr>
              <a:t>Позовна</a:t>
            </a:r>
            <a:r>
              <a:rPr lang="ru-RU" sz="2800" b="1" dirty="0">
                <a:solidFill>
                  <a:schemeClr val="bg1"/>
                </a:solidFill>
                <a:latin typeface="Roboto Condensed Light" panose="02000000000000000000" pitchFamily="2" charset="0"/>
                <a:ea typeface="Roboto Condensed Light" panose="02000000000000000000" pitchFamily="2" charset="0"/>
              </a:rPr>
              <a:t> </a:t>
            </a:r>
            <a:r>
              <a:rPr lang="ru-RU" sz="2800" b="1" dirty="0" err="1">
                <a:solidFill>
                  <a:schemeClr val="bg1"/>
                </a:solidFill>
                <a:latin typeface="Roboto Condensed Light" panose="02000000000000000000" pitchFamily="2" charset="0"/>
                <a:ea typeface="Roboto Condensed Light" panose="02000000000000000000" pitchFamily="2" charset="0"/>
              </a:rPr>
              <a:t>давність</a:t>
            </a:r>
            <a:r>
              <a:rPr lang="ru-RU" sz="2800" b="1" dirty="0">
                <a:solidFill>
                  <a:schemeClr val="bg1"/>
                </a:solidFill>
                <a:latin typeface="Roboto Condensed Light" panose="02000000000000000000" pitchFamily="2" charset="0"/>
                <a:ea typeface="Roboto Condensed Light" panose="02000000000000000000" pitchFamily="2" charset="0"/>
              </a:rPr>
              <a:t> </a:t>
            </a:r>
            <a:r>
              <a:rPr lang="en-US" sz="2800" b="1" dirty="0">
                <a:solidFill>
                  <a:schemeClr val="bg1"/>
                </a:solidFill>
                <a:latin typeface="Roboto Condensed Light" panose="02000000000000000000" pitchFamily="2" charset="0"/>
                <a:ea typeface="Roboto Condensed Light" panose="02000000000000000000" pitchFamily="2" charset="0"/>
              </a:rPr>
              <a:t>&amp; </a:t>
            </a:r>
            <a:r>
              <a:rPr lang="uk-UA" sz="2800" b="1" dirty="0">
                <a:solidFill>
                  <a:schemeClr val="bg1"/>
                </a:solidFill>
                <a:latin typeface="Roboto Condensed Light" panose="02000000000000000000" pitchFamily="2" charset="0"/>
                <a:ea typeface="Roboto Condensed Light" panose="02000000000000000000" pitchFamily="2" charset="0"/>
              </a:rPr>
              <a:t>іпотека</a:t>
            </a:r>
          </a:p>
        </p:txBody>
      </p:sp>
    </p:spTree>
    <p:extLst>
      <p:ext uri="{BB962C8B-B14F-4D97-AF65-F5344CB8AC3E}">
        <p14:creationId xmlns:p14="http://schemas.microsoft.com/office/powerpoint/2010/main" val="1338940385"/>
      </p:ext>
    </p:extLst>
  </p:cSld>
  <p:clrMapOvr>
    <a:masterClrMapping/>
  </p:clrMapOvr>
</p:sld>
</file>

<file path=ppt/theme/theme1.xml><?xml version="1.0" encoding="utf-8"?>
<a:theme xmlns:a="http://schemas.openxmlformats.org/drawingml/2006/main" name="Office Theme">
  <a:themeElements>
    <a:clrScheme name="Верховний Суд">
      <a:dk1>
        <a:srgbClr val="000000"/>
      </a:dk1>
      <a:lt1>
        <a:srgbClr val="FFFFFF"/>
      </a:lt1>
      <a:dk2>
        <a:srgbClr val="00274E"/>
      </a:dk2>
      <a:lt2>
        <a:srgbClr val="EFE7E3"/>
      </a:lt2>
      <a:accent1>
        <a:srgbClr val="00274E"/>
      </a:accent1>
      <a:accent2>
        <a:srgbClr val="EFE7E3"/>
      </a:accent2>
      <a:accent3>
        <a:srgbClr val="0059AA"/>
      </a:accent3>
      <a:accent4>
        <a:srgbClr val="008FD5"/>
      </a:accent4>
      <a:accent5>
        <a:srgbClr val="FCD700"/>
      </a:accent5>
      <a:accent6>
        <a:srgbClr val="32BCAD"/>
      </a:accent6>
      <a:hlink>
        <a:srgbClr val="00274E"/>
      </a:hlink>
      <a:folHlink>
        <a:srgbClr val="00274E"/>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3136</TotalTime>
  <Words>7487</Words>
  <Application>Microsoft Office PowerPoint</Application>
  <PresentationFormat>Довільний</PresentationFormat>
  <Paragraphs>118</Paragraphs>
  <Slides>37</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37</vt:i4>
      </vt:variant>
    </vt:vector>
  </HeadingPairs>
  <TitlesOfParts>
    <vt:vector size="42" baseType="lpstr">
      <vt:lpstr>Arial</vt:lpstr>
      <vt:lpstr>Calibri</vt:lpstr>
      <vt:lpstr>Calibri Light</vt:lpstr>
      <vt:lpstr>Roboto Condensed Light</vt:lpstr>
      <vt:lpstr>Office Theme</vt:lpstr>
      <vt:lpstr>«Судова практика Верховного Суду в іпотечних спорах»   07 серпня 2020 року </vt:lpstr>
      <vt:lpstr> Восьмий основний розділ Про право застави § 222. Річ, яку належно надають кредиторові для забезпечення його вимоги, загалом називається заставою.   § 223. Заставою може служити будь-яка річ, яка перебуває в обігу: якщо вона рухома, то вона називається ручною (майновою) заставою, або заставою у вузькому розумінні; якщо вона нерухома, то вона називається іпотекою, або заставою нерухомості. </vt:lpstr>
      <vt:lpstr> Добросовісність (пункт 6 статті 3 ЦК) - це певний стандарт поведінки, що характеризується чесністю, відкритістю і повагою інтересів іншої сторони договору або відповідного правовідношення.  Суди встановили, що на момент укладення договору іпотеки ОСОБА_9 був власником житлового будинку переданого в іпотеку, була згода його дружини на укладення цього договору, інших зареєстрованих співвласників на той час не існувало. Право власності на 1/2 будинку за його батьком не було зареєстроване. І лише рішенням Перемишлянського районного суду 27 квітня 2015 року було визнано право власності на частки в цьому будинку як за спадкоємцями ОСОБА_9 (який помер у 2006 році) так і спадкоємцями ОСОБА_12 - батька іпотекодавця ОСОБА_9 (який помер в 2008 році).  Банк, як добросовісний іпотекодержатель, який поклався на дані реєстру прав на нерухомість, про те, що ОСОБА_9 був одноособовим власником житлового будинку, і тому уклав договір іпотеки. В такій ситуації відмова у задоволенні позову про звернення стягнення на предмет іпотеки суперечить захисту інтересів добросовісного іпотекодержателя.</vt:lpstr>
      <vt:lpstr>«Іпотека виникає на підставі договору, закону або рішення суду (частина перша статті 3 Закону України «Про іпотеку»). Вона має похідний характер від основного зобов’язання і, за загальним правилом, є дійсною до припинення основного зобов'язання або до закінчення строку дії іпотечного договору (частина п’ята статті 3 Закону України «Про іпотеку»). Оскільки Законом України «Про іпотеку» не передбачено таких підстав для припинення іпотеки, як витребування майна від добросовісного набувача або відсутність згоди власника на передачу нерухомого майна в іпотеку, тому такі підстави не припиняють основне зобов’язання та не є самостійною підставою для припинення іпотеки».</vt:lpstr>
      <vt:lpstr>  Тлумачення абзацу 9 статті 1, статті 24 Закону України «Про іпотеку» дозволяє зробити висновок, що: - іпотекодержателем може бути тільки особа, яка є кредитором за основним зобов'язанням. Це пов'язано з тим, що для іпотеки є характерною така властивість як слідування, оскільки іпотека слідує за основним зобов'язанням з метою його забезпечення; - для відступлення прав за іпотечним договором необхідним є вчинення правочину в письмовій формі з нотаріальним посвідченням; - Законом України «Про іпотеку» не передбачено існування конструкції «абстрактної» іпотеки, при якій іпотека існує поза зв'язком із забезпеченням основного зобов'язання. Тобто, законодавством не допускається такої конструкції, коли суб'єктом права вимоги за основним договором буде один суб'єкт, який набув право вимоги внаслідок відступлення, а іпотекодержателем - інший суб'єкт, адже призначенням іпотеки є забезпечення основного зобов'язання.  </vt:lpstr>
      <vt:lpstr>Наявність самого судового рішення про стягнення з боржника на користь кредитора заборгованості за кредитним договором за наведеними вище положеннями законодавства не є підставою для припинення грошового зобов`язання боржника і припинення іпотеки та не позбавляє кредитора права задовольнити свої вимоги за основним зобов`язанням шляхом звернення стягнення на предмет іпотеки у спосіб, передбачений законодавством.  З метою забезпечення однозначного розуміння ухваленого рішення у резолютивній частині слід зазначати, що звернення стягнення на предмет іпотеки відбувається в рахунок стягнення заборгованості за основним договором, а отже таке звернення стягнення не є додатковим стягненням, яке могло б розумітися як подвійне. </vt:lpstr>
      <vt:lpstr>Поручитель і майновий поручитель є суб`єктами різних за змістом цивільних правовідносин. Поручитель є суб`єктом такого виду забезпечення виконання зобов`язання, як порука, а майновий поручитель є суб`єктом іншого виду забезпечення виконання зобов`язання - застави. Правовий статус поручителя й майнового поручителя врегульовано окремо, із суттєвими видовими відмінностями, достатніми для їх розрізнення та для вирішення спорів за їхньої участі шляхом безпосередного застосування відповідних норм цивільного закону. Оскільки договір іпотеки є різновидом договору застави та окремим способом забезпечення зобов`язань, регулювання якого здійснюється статтями 572-593 глави 49 ЦК України і спеціальним законом, то до іпотечних правовідносин за участі майнового поручителя не підлягають застосуванню положення параграфа 3 глави 49 ЦК України (постанови Верховного Суду України від 16 жовтня 2012 року у справі № 3-43гс12 та від 17 вересня 2014 року у справі № 6-109цс14). Жодним із названих нормативних актів не передбачено солідарну відповідальність боржника за кредитним договором та іпотекодавцем. Отже, можна зробити висновок, що боржник за основним зобов`язанням та майновий поручитель - іпотекодавець не є солідарними боржниками, оскільки солідарна відповідальність настає лише у випадках, прямо передбачених законом або договором (стаття 541 ЦК України).  </vt:lpstr>
      <vt:lpstr>Надіславши 06 березня 2009 року відповідачу ОСОБА_11 вимогу про дострокове погашення заборгованості, ВАТ «Кредитпромбанк» змінило строк виконання основного зобов`язання у сторону зменшення до 05 квітня 2009 року. З огляду на зазначене, доводи касаційної скарги про те, що відлік позовної давності має обраховуватися з 22 липня 2022 року не заслуговують на увагу.  Не заслуговують на увагу доводи, наведені у касаційні скарзі, щодо переривання позовної давності на підставі частини другої статті 264 ЦК України у зв`язку з тим, що банк звернувся з вимогами до іпотекодавців про звернення стягнення на предмети іпотеки в рахунок заборгованості за Кредитним договором в межах позовної давності та ухвалою Комінтернівського районного суду Одеської області від 25 березня 2013 року зупинено провадження у справі, з огляду на таке.  Позовна давність шляхом пред`явлення позову переривається саме на ту частину вимог (право на яку має позивач), що визначена ним у його позовній заяві. Що ж до вимог, які не охоплюються пред`явленим позовом, та до інших боржників, то позовна давність щодо них не переривається. Обов`язковою умовою переривання позовної давності шляхом пред`явлення позову також є дотримання вимог процесуального закону щодо форми та змісту позовної заяви, правил предметної та суб`єктної юрисдикції та інших, порушення яких перешкоджає відкриттю провадження у справі.</vt:lpstr>
      <vt:lpstr>Зверненням до позичальника з позовом у справі № 428/4827/13-ц про звернення стягнення на предмет іпотеки в рахунок погашення заборгованості за кредитним договором товариство перервало перебіг позовної давності за вимогами до позичальника про стягнення заборгованості за кредитним договором.  У випадку пред`явлення позову про звернення стягнення на предмет іпотеки, як і у випадку пред`явлення кредитором позову до боржника про стягнення кредитної заборгованості, кредитор заявляє про порушення боржником права кредитора на належне виконання основного зобов`язання, у зв`язку з чим кредитор просить суд захистити це право. А тому звернення до суду з позовом про звернення стягнення на предмет іпотеки або з позовом про стягнення грошового боргу спрямовані на захист права кредитора на належне виконання боржником основного зобов`язання за кредитним договором.  Обставини справи № 523/10225/15-ц, яку розглядала Велика Палата Верховного Суду, та справ № 639/7829/15-ц і № 423/1642/15-ц, які розглянув Касаційний цивільний суд у складі Верховного Суду, є подібними з огляду хоча би на те, що у постанові в справі № 639/7829/15-ц Касаційний цивільний суд у складі Верховного Суду вважав, що подання позову до позичальника й іпотекодавця про звернення стягнення на предмет іпотеки перериває позовну давність за вимогою про стягнення заборгованості за кредитним договором з позичальника та поручителя; а у постанові в справі № 423/1642/15-ц дійшов висновку, що подання позову до позичальника про звернення стягнення на предмет іпотеки в рахунок погашення заборгованості за кредитним договором перериває позовну давність за вимогою до позичальника про стягнення заборгованості за кредитним договором. Натомість у постанові в справі № 523/10225/15-ц Велика Палата Верховного Суду вважала, що стосовно тих вимог, які не охоплені пред`явленим позовом, і заявлені до інших боржників, ніж вказані у позові, позовна давність не переривається.</vt:lpstr>
      <vt:lpstr>Іпотека є специфічним видом забезпечення виконання зобов’язання нерухомим майном, що залишається у володінні і користуванні його власника, який обмежений у правомочності самостійно розпоряджатися предметом іпотеки. Тобто іпотека обмежує такий елемент права власності, як право розпорядження нерухомим майном, яке є предметом іпотечного договору. Зазначений вид забезпечення виконання зобов’язання передбачає стимулювання боржника до належного виконання зобов’язання та запобігання негативним наслідкам, що настають у разі порушення ним свого зобов’язання. У разі порушення боржником свого зобов’язання до особи, яка передала в іпотеку нерухоме майно для забезпечення виконання такого зобов’язання, можуть бути застосовані заходи цивільно-правової відповідальності у виді звернення стягнення на предмет іпотеки. Особливістю цього виду забезпечення виконання зобов’язання є те, що обтяження майна іпотекою відбувається незалежно від зміни власника такого майна, тому стосовно кожного наступного власника іпотечного майна виникають ризики настання відповідальності перед іпотекодержателем за невиконання боржником основного зобов’язання, зокрема звернення стягнення на предмет іпотеки.</vt:lpstr>
      <vt:lpstr>Обтяження нерухомого майна іпотекою передбачає заборону або обмеження розпорядження та/або користування нерухомим майном та виникає з моменту внесення відповідних відомостей до Державного реєстру речових прав на нерухоме майно, що є офіційним визнанням і підтвердженням державою факту такого обтяження.  Набувач предмета іпотеки не позбавлений можливості отримувати інформацію про обтяження майна іпотекою самостійно або за допомогою третіх осіб та здатний виявити розумну обачність, щоб убезпечити себе від негативних наслідків, пов’язаних із набуттям статусу іпотекодавця, у тому числі і тих, що можуть настати у разі невиконання основного зобов’язання. Хоча обтяження майна іпотекою і впливає на можливість реалізації набувачем іпотечного майна свого конституційного права власності через обмежену правомочність розпоряджатися предметом іпотеки, втручання у таке право є мінімальним та спрямоване на врахування інтересів усіх суб’єктів вказаних правовідносин.</vt:lpstr>
      <vt:lpstr>Положення частини першої статті 23 Закону № 898 не порушують розумного балансу між правами та інтересами іпотекодержателя (кредитора) і іпотекодавця (набувача іпотечного майна). До того ж факт обізнаності набувача іпотечного майна щодо перебування нерухомого майна в іпотеці не має істотного значення, адже відчуження предмета іпотеки іпотекодавцем за згодою або без згоди іпотекодержателя жодним чином не припиняє іпотеки. Водночас набувач іпотечного майна, до відома якого не доведено інформацію про те, що нерухоме майно є предметом іпотеки, володіє достатніми засобами юридичного захисту, передбаченими чинним законодавством України, у разі порушення його конституційного права власності, а також вимог закону при вчиненні правочину.  Конституційний Суд України зазначає, що положення частини першої статті 23 Закону № 898, які визначають наслідки переходу права власності на предмет іпотеки до третьої особи, безпосередньо не стосуються питання позбавлення іпотекодавця (набувача іпотечного майна) права власності на предмет іпотеки або ж його примусового відчуження у зв’язку зі зверненням стягнення на предмет іпотеки.</vt:lpstr>
      <vt:lpstr>Відповідно до вимог статті 23 Закону № 898-IV у разі переходу права власності (права господарського відання) на предмет іпотеки від іпотекодавця до іншої особи, у тому числі в порядку спадкування чи правонаступництва, іпотека є дійсною для набувача відповідного нерухомого майна навіть у тому випадку, якщо до його відома не доведена інформація про обтяження майна іпотекою, оскільки у момент передачі майна в іпотеку іпотекодавець не був її власником. Іпотека залишається дійсною незалежно від зміни власника майна.  Таку правову позицію неодноразово висловлював Верховний Суд України у постановах від 24 грудня 2014 року (провадження № 6-201цс14), від 05 лютого 2014 року (провадження № 6-131цс13) та Вищий господарський суд України у своїй постанові від 09 лютого 2015 року (провадження № 54/315), з якими мав бути обізнаний і суд першої інстанції та суд апеляційної інстанції, залучити до участі у справі власника майна переданого в іпотеку, і який отримав це майно у результаті розгляду господарського спору як суб`єкт підприємницької діяльності.  У даному випадку всі обов`язки іпотекодавця перейшли до ОСОБА_1 у момент переходу до нього права власності на предмет іпотеки і при цьому не має значення чи був він обізнаний з тим, що вказане майно обтяжене.</vt:lpstr>
      <vt:lpstr>Якщо судовий акт скасовано, то він не породжує жодних правових наслідків з моменту його ухвалення.  За таких умов у разі скасування незаконного судового рішення про визнання іпотеки недійсною, на підставі якого з Державного реєстру іпотек виключено запис про обтяження, дія іпотеки підлягає відновленню з моменту вчинення первинного запису, який виключено на підставі незаконного рішення суду. Це означає, що іпотека є дійсною з моменту внесення про неї первинного запису в Державний реєстр іпотек.  Тому ухвалення судом рішення про недійсність договору іпотеки, яке згодом було скасоване, не спростовує презумпції правомірності правочину, а договір іпотеки (права й обов`язки сторін) залишається чинним з моменту його первинної реєстрації в Державному реєстрі іпотек.</vt:lpstr>
      <vt:lpstr>За таких обставин, ураховуючи сутність іпотеки та зміст правових механізмів забезпечення прав усіх сторін спірних правовідносин, ефективним відновленням прав кредитора у зв`язку зі скасуванням незаконного рішення є застосування передбаченої угодою сторін процедури звернення стягнення на іпотечне майно як однієї з умов надання (отримання) кредиту.  Саме такі висновки щодо застосування до спірних правовідносин статті 23 Закону № 898-IVта поширення її дії на особу, щодо якої встановлено факт переходу права власності на квартиру під час виключення з Державного реєстру іпотек запису про обтяження права власності на цю квартиру, викладені у постановах ВерховногоСуду України від 16 вересня 2015 року (провадження № 6?1193цс15) та від 05 жовтня 2016 року (провадження № 6-1582цс16), а також неодноразово підтримані колегією суддів Касаційного цивільного суду у складі Верховного Суду у постановах від 10 травня 2018 року у справі № 643/18839/13-ц (провадження № 61-4453св18), від 23 січня 2019 року у справі № 643/12557/16-ц (провадження № 61-18566св18) та від 13 березня 2019 року у справі № 643/19761/13-ц (провадження № 61-5447зпв18), і Велика Палата Верховного Суду не вбачає правових підстав від їх відступу.  </vt:lpstr>
      <vt:lpstr>56. Стаття 17 Закону України «Про іпотеку» визначає підстави для припинення іпотеки, серед яких немає такої як смерть іпотекодавця, оскільки за змістом частини першої статті 1282 ЦК України та частини першої статті 23 Закону України «Про іпотеку» у разі переходу права власності на предмет іпотеки в порядку спадкування іпотека є дійсною для набувача відповідного нерухомого майна, який як спадкоємець набуває статус іпотекодавця. Відтак, іпотека у зв'язку з фактом набуття її предмета у власність спадкоємцями боржника-іпотекодавця не припиняється. 61. За змістом пункту 1 частини першої статті 593 ЦК України та частини першої статті 17 Закону України «Про іпотеку» право застави (зокрема, іпотека) припиняється у разі припинення зобов'язання, забезпеченого заставою. 62. Сплив визначених статтею 1281 ЦК України строків пред'явлення кредитором вимоги до спадкоємців має наслідком позбавлення кредитора права вимоги за основним і додатковим зобов'язаннями, а також припинення таких зобов'язань.     </vt:lpstr>
      <vt:lpstr> 55. Приписи статей 1281 і 1282 ЦК України та статті 23 Закону України «Про іпотеку» регламентують особливості правового регулювання відносин між кредитором і спадкоємцями боржника, зокрема і в зобов'язаннях, забезпечених іпотекою. За змістом цих приписів: 55.1. У разі переходу права власності на предмет іпотеки у порядку спадкування право іпотеки є чинним для спадкоємця; 55.2. Спадкоємець, до якого перейшло право власності на предмет іпотеки, набуває статус іпотекодавця; 55.3. Спадкоємець (фізична особа) не несе відповідальність перед іпотекодержателем за виконання боржником основного зобов'язання, але в разі його порушення боржником такий спадкоємець відповідає за задоволення вимоги іпотекодержателя в межах вартості предмета іпотеки; 55.4. Спадкоємець зобов'язаний повідомити кредитора спадкодавця про відкриття спадщини, якщо йому відомо про борги останнього; 55.5. Кредитор має пред'явити свою вимогу до спадкоємців протягом 6 місяців з дня, коли він дізнався або міг дізнатися про відкриття спадщини, незалежно від настання строку вимоги, а якщо кредитор спадкодавця не знав і не міг знати про відкриття спадщини, то не пізніше одного року від настання строку вимоги; 55.6. Наслідком пропуску кредитором вказаних строків звернення з вимогою до спадкоємців є позбавлення кредитора права вимоги.  </vt:lpstr>
      <vt:lpstr>Оскільки квартира у багатоквартирному житловому будинку не була самостійним предметом іпотеки, тому позивач не вправі реалізувати свої права іпотекодержателя шляхом примусового звернення стягнення на неї у встановленому законом порядку незалежно від інших квартир у багатоквартирному житловому будинку, бо таке житлове приміщення як окрема частина об`єкта нерухомого майна не було самостійним предметом іпотеки, а може бути визначено як частка багатоквартирного будинку, який є предметом іпотеки. За викладених обставин Велика Палата Верховного Суду підтримує правові висновки, викладені у постановах ВерховногоСуду України від 16 вересня 2015 року (провадження № 6?1193цс15) та від 05 жовтня 2016 року (провадження 6-1582цс16), у яких зазначено, що неможливо звернути стягнення на квартиру як на частину об`єкта нерухомого майна (частину предмета іпотеки) в разі визначення предметом іпотеки за договором іпотеки будинку у цілому, а не окремих квартир.  </vt:lpstr>
      <vt:lpstr> Новоствореним об'єктом нерухомості вважається виключно об'єкт, створений без прив'язок до іншого, вже існуючого нерухомого майна, без використання його складових структурних елементів. Тобто, не є новоствореним об'єктом нерухомого майна вже існуючий об'єкт нерухомості зі зміненими зовнішніми та внутрішніми параметрами.</vt:lpstr>
      <vt:lpstr>Колегія суддів Першої судової палати виходила з того, що відповідно до частин п`ятої та шостої статті 6 Закону України «Про іпотеку», якщо в іпотеку передається земельна ділянка, на якій розташовані будівлі (споруди), які належать іпотекодавцю на праві власності, така земельна ділянка підлягає передачі в іпотеку разом з будівлями (спорудами), на якій вони розташовані. Після звернення стягнення на передану в іпотеку земельну ділянку, на якій розташовані будівлі (споруди), що належать іншій, ніж іпотекодавець, особі, новий власник земельної ділянки зобов`язаний надати власнику будівлі (споруди) такі ж умови користування земельною ділянкою, які мав іпотекодавець.  Об`єкти незавершеного будівництва, розташовані на переданій в іпотеку земельній ділянці, вважаються предметом іпотеки, незалежно від того, хто є власником об`єкта незавершеного будівництва. Аналіз частини п`ятої статті 6 Закону України «Про іпотеку» свідчить про те, що вона регулює правовідносини щодо передачі в іпотеку земельної ділянки, на якій розташовані будівлі на момент укладення договору іпотеки. У такому разі передачі разом із земельною ділянкою підлягають і такі будівлі.</vt:lpstr>
      <vt:lpstr>Колегія суддів Першої судової палати виходила з того, що відповідно до частин п`ятої та шостої статті 6 Закону України «Про іпотеку», якщо в іпотеку передається земельна ділянка, на якій розташовані будівлі (споруди), які належать іпотекодавцю на праві власності, така земельна ділянка підлягає передачі в іпотеку разом з будівлями (спорудами), на якій вони розташовані. Після звернення стягнення на передану в іпотеку земельну ділянку, на якій розташовані будівлі (споруди), що належать іншій, ніж іпотекодавець, особі, новий власник земельної ділянки зобов`язаний надати власнику будівлі (споруди) такі ж умови користування земельною ділянкою, які мав іпотекодавець.  Об`єкти незавершеного будівництва, розташовані на переданій в іпотеку земельній ділянці, вважаються предметом іпотеки, незалежно від того, хто є власником об`єкта незавершеного будівництва. Аналіз частини п`ятої статті 6 Закону України «Про іпотеку» свідчить про те, що вона регулює правовідносини щодо передачі в іпотеку земельної ділянки, на якій розташовані будівлі на момент укладення договору іпотеки. У такому разі передачі разом із земельною ділянкою підлягають і такі будівлі.</vt:lpstr>
      <vt:lpstr>«виходячи зі змісту поняття «ціна», як форми грошового вираження вартості товару, послуг тощо, аналізу норм статей 38, 39 Закону України «Про іпотеку» можна зробити висновок, що у розумінні норми статті 39 Закону України «Про іпотеку» встановлення початкової ціни предмету іпотеки у грошовому вираженні визначається за процедурою, передбаченою частиною шостою статті 38 цього Закону. Разом з тим відповідно до статей 19, 57 Закону України «Про виконавче провадження» сторони виконавчого провадження під час здійснення виконавчого провадження не позбавлені можливості заявляти клопотання про визначення вартості майна, тобто визначення іншої ціни предмета іпотеки, ніж буде зазначена в резолютивній частині рішення суду, якщо наприклад, така вартість майна змінилася.  З урахуванням наведеного, Велика Палата Верхового Суду дійшла висновку про те, що у спорах цієї категорії, лише не зазначення у резолютивній частині рішення суду початкової ціни предмета іпотеки в грошовому вираженні не має вирішального значення, та не тягне за собою безумовного скасування судових рішень».    </vt:lpstr>
      <vt:lpstr> При розгляді справи про звернення кредитором стягнення на майно заставодавця (іпотекодавця, майнового поручителя) останній може заперечувати проти суми заборгованості за основним зобов`язанням, навіть якщо вона встановлена судовим рішенням у справі за позовом кредитора до боржника та/або поручителя, зокрема доводити, що сума боргу є меншою або відсутня взагалі. Рішення суду, яким вирішено спір між кредитором та боржником та/або поручителем щодо стягнення заборгованості, яким визначено розмір такої заборгованості, не має преюдиційного характеру для заставодавця (іпотекодавця, майнового поручителя) за основним кредитним зобов`язанням і за загальним правилом не може бути оскаржено в апеляційному порядку такою особою у разі її не залучення до участі у справі.     </vt:lpstr>
      <vt:lpstr>Згідно з частиною третьою статті 9 Закону № 898-ІV іпотекодавець має право виключно на підставі згоди іпотекодержателя, зокрема передавати предмет іпотеки в спільну діяльність, лізинг, оренду, користування. Правочин щодо відчуження іпотекодавцем переданого в іпотеку майна або його передачі в наступну іпотеку, спільну діяльність, лізинг, оренду чи користування без згоди іпотекодержателя є недійсним (частина третя статті 12 Закону № 898-ІV). У матеріалах справи відсутні будь-які докази, які б підтверджували надання іпотекодержателем майна на момент укладення договору згоди на передачу в оренду предмета іпотеки. Кожна особа має право звернутися до суду за захистом свого особистого не майнового або майнового права та інтересу. Способами захисту цивільних прав та інтересів можуть бути, зокрема припинення дії, яка порушує право (частина 1, пункт 3 частини другої статті 16 ЦК України). За таких обставин суди дійшли обґрунтованого висновку про те, що договір оренди № 7 від 31 січня 2015 року є недійсним, оскільки його недійсність встановлена законом, та відповідно до положень статті 215 ЦК України – нікчемним    </vt:lpstr>
      <vt:lpstr>Визнання нікчемного правочину недійсним за вимогою його сторони не є належним способом захисту прав, оскільки не призведе до реального відновлення порушених прав позивача, адже нікчемний правочин є недійсним у силу закону. За наявності спору щодо правових наслідків недійсного правочину, одна зі сторін якого чи інша заінтересована особа вважає його нікчемним, суд перевіряє відповідні доводи та в мотивувальній частині судового рішення, застосувавши відповідні положення норм матеріального права, підтверджує чи спростовує обставину нікчемності правочину.  </vt:lpstr>
      <vt:lpstr> Власник з дотриманням вимог статей 387 і 388 ЦК України може витребувати належне йому майно від особи, яка є останнім його набувачем, незалежно від того, скільки разів це майно було відчужене до того, як воно потрапило у володіння останнього набувача. Тому не є ефективним способом захисту права власника для мети витребування ним його майна з чужого незаконного володіння оспорювання не тільки рішень органів державної влади чи місцевого самоврядування, але й договорів, інших правочинів щодо спірного майна та документів, що посвідчують відповідне право. Останні не є підставами набуття земельної ділянки у власність із земель державної чи комунальної власності. Такою підставою є відповідне рішення органу державної влади чи органу місцевого самоврядування (див. постанову Великої Палати Верховного Суду від 14 листопада 2018 року у справі № 183/1617/16 (пункт 94); постанову Верховного Суду України від 25 червня 2014 року у справі № 6-67цс14).  Велика Палата Верховного Суду погоджується з висновком апеляційного суду про відмову у задоволенні вимоги про визнання недійсним договору іпотеки саме з огляду на те, що визнання цього договору недійсним не є необхідним для вирішення питання про належність права власності на спірну земельну ділянку та для її витребування. А власне таке витребування є метою власника.</vt:lpstr>
      <vt:lpstr>Іпотека має похідний характер від основного зобов`язання і є дійсною до припинення основного зобов`язання або до закінчення строку дії іпотечного договору (частина п`ята статті 3, абзаци другий і сьомий частини першої статті 17 Закону України «Про іпотеку», пункт 1 частини першої і речення друге цієї частини статті 593 ЦК України).  Зобов`язання припиняється частково або у повному обсязі на підставах, встановлених договором або законом (частина перша статті 598 ЦК України). Однією з таких підстав, встановлених законом, є виконання, проведене належним чином (стаття 599 ЦК України).  За належного виконання у повному обсязі забезпеченого іпотекою основного зобов`язання за кредитним договором припиняється як це зобов`язання, так і зобов`язання за договором іпотеки, які є похідними від основного зобов`язання (аналогічний висновок сформулював Верховний Суд у складі колегії суддів Касаційного господарського суду у постанові від 14 лютого 2018 року у справі № 910/16461/16; див. також пункт 61 постанови Великої Палати Верховного Суду від 17 квітня 2018 року у справі № 522/407/15-ц).</vt:lpstr>
      <vt:lpstr>73. Велика Палата Верховного Суду вважає, що зміст і характер відносин між учасниками справи, встановлені судами попередніх інстанцій обставини справи підтверджують, що спір у позивачки є саме з ТзОВ «Кей-Колект» з приводу порушення ним права власності позивачки на квартиру внаслідок дій ТзОВ «Кей-Колект» щодо реєстрації за ним такого права. Фізична особа, яка досягла повноліття, у цивільному процесі може бути стороною саме як така особа, а не як нотаріус, державний реєстратор тощо.  74. Отже позовна вимога про визнання незаконною та скасування державної реєстрації права власності на квартиру не може бути звернена до приватного нотаріуса, яку позивачка визначила співвідповідачем. Державний реєстратор, зокрема і приватний нотаріус, зобов`язаний виконати рішення суду щодо скасування державної реєстрації речового права або його обтяження незалежно від того, чи був цей реєстратор залучений до участі у справі третьою особою, яка не заявляє самостійні вимоги щодо предмета спору, чи не був залучений. </vt:lpstr>
      <vt:lpstr>   18 квітня 2016 року відбувся продаж квартири, яка розташована за адресою: АДРЕСА_1 на підставі договору купівлі-продажу, укладеного між АТ КБ «ПриватБанк» та ТОВ «Естейт Селлінг»відповідно до статті 38 Закону України «Про іпотеку» та пункту 27 розділу «Застереження про задоволення вимог іпотекодержателя відповідно до статті 36 Закону України «Про іпотеку» іпотечного договору», а також рішення Зарічного районного суду м. Суми від 26 червня 2013 року у справі № 591/2117/13-ц.  У справі, що переглядається, сторонами договору купівлі-продажу від 18 квітня 2016 року є АТ КБ «ПриватБанк» (продавець) та ТОВ «Естейт Селлінг» (покупець). Позов пред`явлено ОСОБА_2 до ТОВ «Естейт Селлінг». АТ КБ «ПриватБанк» є третьою особою, а не співвідповідачем. Позивач клопотань про залучення АТ КБ «ПриватБанк» співвідповідачем не заявляла.  </vt:lpstr>
      <vt:lpstr>6.27. Спір про виконання позичальником - фізичною особою - підприємцем господарського кредитного договору, господарське зобов`язання за яким забезпечене іпотекою комерційної нерухомості такого позичальника належить до юрисдикції господарських судів. 6.28. Як уже зазначалося вище, у справі, яка переглядається, позивачка просила визнати припиненими зобов`язання за укладеними нею кредитним договором та іпотекою. При цьому в кредитному договорі відображено статус позивачки як фізичної особи - підприємця, а договір іпотеки містить вказівку про підписання його фізичною особою, не зазначаючи про статус іпотекодавця як суб`єкта господарювання. 6.35. Водночас лише та обставина, що фізична особа - підприємець не відобразила наявність у неї такого статусу в тексті укладеного договору, не змінює характеру набутих нею прав та обов`язків як таких, що виникли з господарських правовідносин, якщо такі правовідносини мають ознаки здійснення їх у межах господарської діяльності.  </vt:lpstr>
      <vt:lpstr>Передача іпотекодержателю права власності на предмет іпотеки відповідно до статей 36, 37 Закону України «Про іпотеку» є способом позасудового врегулювання, який здійснюється за згодою сторін без звернення до суду.  Застереження в договорі про задоволення вимог іпотекодержателя шляхом визнання права власності на предмет іпотеки - це виключно позасудовий спосіб урегулювання спору, який сторони встановлюють самостійно у договорі.  З урахуванням вимог статей 328, 335, 392 ЦК України у контексті статей 36, 37 Закону України «Про іпотеку» суди не наділені повноваженнями звертати стягнення на предмет іпотеки шляхом визнання право власності на нього за іпотекодержателем. </vt:lpstr>
      <vt:lpstr>Звернення стягнення на предмет іпотеки шляхом встановлення у рішенні суду права іпотекодержателя від свого імені продати предмет іпотеки будь-якій особі на підставі договору купівлі-продажу у порядку, визначеному статтею 38 Закону,можливе лише за умови, що сторони договору іпотеки не передбачили цей спосіб задоволення вимог іпотекодержателя у договорі про задоволення вимог іпотекодержателя або в іпотечному застереженні, яке прирівнюється до такого договору за юридичними наслідками. Якщо ж сторони договору іпотеки передбачили такий спосібзадоволення вимог іпотекодержателя у договорі про задоволення вимог іпотекодержателя або в іпотечному застереженні, позовна вимога про звернення стягнення на предмет іпотеки шляхом встановлення у рішенні суду права іпотекодержателя від свого імені продати предмет іпотеки будь-якій особі на підставі договору купівлі-продажу у порядку, визначеному статтею 38 Закону, є неналежним способом захисту.   </vt:lpstr>
      <vt:lpstr>«Видача дублікату допускається у разі втрати або зіпсування документа, посвідченого або виданого нотаріусом. Перелік підстав видачі дубліката документа є вичерпним і розширювальному тлумаченню не підлягає. У випадку звернення до нотаріуса за отриманням дубліката нотаріального документа з інших підстав, ніж передбачені статтею 53 Закону України «Про нотаріат», зокрема у зв’язку з отриманням права звернути стягнення на предмет іпотеки шляхом його продажу, у нотаріуса відсутні правові підстави для видачі банку дубліката нотаріально посвідченого документа.  Крім того, коло осіб, яким надано право отримати дублікат утраченого або зіпсованого документа, не підлягає розширювальному тлумаченню, оскільки порушуватиме права учасників відповідних правовідносин та нотаріальної таємниці, визначеної статтею 8 Закону України «Про нотаріат». Отже, іпотекодержатель не має права на отримання дубліката правовстановлюючого документа на предмет іпотеки, оскільки статтею 38 Закону України «Про іпотеку» передбачено право іпотекодержателя на продаж предмета іпотеки та йому не надано інших правомочностей, які б входили до змісту права на продаж предмета іпотеки. У такому випадку правовстановлюючим документом (у розумінні документа, який підтверджує його право власності на предмет іпотеки) є відповідне судове рішення, яким звернуто стягнення на предмет іпотеки».</vt:lpstr>
      <vt:lpstr>У постанові від 13 лютого 2019 року у справі № 759/6703/16-ц Касаційний цивільний суд у складі Верховного Суду зазначив, що згідно зі змістом статей 1, 33, 36 Закону України «Про іпотеку» використання позасудового врегулювання способу звернення стягнення на предмет іпотеки відповідно до умови іпотечного договору, яка містить застереження про задоволення вимог іпотекодержателя, незалежно від наявності інших предметів іпотеки по іншим іпотечним договорам, призводить до задоволення вимог кредитора за основним зобов`язанням. Враховуючи, що іпотекодержатель сам обрав такий спосіб захисту і зареєстрував за собою право власності на предмет іпотеки, суд дійшов висновку про наявність підстав для задоволення позову про припинення договору поруки, який позивач уклав з банком, як додаткове забезпечення зобов`язань за кредитним договором.  У постановах від 27 лютого 2019 року у справі № 643/18466/15-ц, від 27 лютого 2019 року у справі № 263/3809/17 та від 17 квітня 2019 року у справі №204/7148/16?ц Касаційний цивільний суд у складі Верховного Суду дійшов висновку про відсутність підстав для задоволення позовів про стягнення кредитної заборгованості (позики) з тих підстав, що позивачі у позасудовому порядку звернули стягнення на предмет іпотеки, тоді як статтею 36 Закону України «Про іпотеку» передбачено таку підставу припинення зобов`язання, як позасудове врегулювання звернення стягнення на предмет іпотеки з метою забезпечення вимог кредитора - іпотекодержателя.  В свою чергу колегія суддів Касаційного господарського суду у складі Верховного Суду вважає, що внаслідок звернення стягнення на предмет іпотеки або застави шляхом визнання за кредитором права власності на нього, кредитор не втрачає права вимоги до боржника щодо одержання задоволення порушеного основного зобов'язання за рахунок іншого виду забезпечення.</vt:lpstr>
      <vt:lpstr>Закон № 898-IV прямо вказує, що договір про задоволення вимог іпотекодержателя, яким також вважається відповідне застереження в іпотечному договорі, є одним зі шляхів звернення стягнення на предмет іпотеки.  Підписавши іпотечне застереження, сторони визначили лише можливі шляхи звернення стягнення, які має право використати іпотекодержатель. Стягнення є примусовою дією іпотекодержателя, направленою до іпотекодавця з метою задоволення своїх вимог. При цьому до прийняття Закону № 1304-VII право іпотекодержателя звернути стягнення на предмет іпотеки (як у судовому, так і в позасудовому порядку) залежало не від наявності згоди іпотекодавця, а від наявності факту невиконання боржником умов кредитного договору.  Водночас Закон № 1304-VII ввів тимчасовий мораторій на право іпотекодержателя відчужувати майно іпотекодавця без згоди останнього на його відчуження. З огляду на викладене, Велика Палата Верховного Суду погоджується з висновком суду апеляційної інстанції про те, що квартира площею 37,10 кв. м за адресою: АДРЕСА_1 , яка використовується позивачем як місце постійного проживання, не може бути примусово стягнута на підставі дії Закону № 1304-VII, у тому числі і шляхом реєстрації права власності за АТ «КБ «Приватбанк» як забезпечення виконання ОСОБА_1 умов кредитного договору від 23 квітня 2008 року, укладеного в іноземній валюті. Отже, у нотаріуса були наявні підстави для відмови у проведенні державної реєстрації права власності на вказану квартиру за АТ «КБ «Приватбанк». Аналогічний висновок щодо застосування положень Закону № 1304-VII міститься у постанові Великої Палати Верховного Суду від 20 листопада 2019 року у справі № 802/1340/18-а. Підстави для відступу від цього висновку відсутні.</vt:lpstr>
      <vt:lpstr>«загальноприйнятим у світовій практиці є застосування щодо юридично-значимих повідомлень принципу «доставки (одержання)» повідомлень, якщо сторони прямо не передбачили застосування принципу «відправлення». Зокрема: (а) у підпункті 3 пункту I.-1:109 Принципів, визначень і модельних правил європейського приватного права вказано, що повідомлення вступає в силу у момент досягнення адресата, якщо з нього не слідує більш пізній момент вступу у силу; (б) згідно пунктів 2, 3 Принципів європейського контрактного права з урахуванням положень пунктів (4) та (5), будь-які повідомлення набирають чинності з моменту, коли вони отримані адресатом. Повідомлення вважається одержаним адресатом, коли його вручено їй за місцем його діяльності або за поштовою адресою, або, якщо він не має місця діяльності або поштової адреси, - за місцем його постійного проживання; (в) відповідно до пункту 4 статті 1 Конвенції УНІДРУА про міжнародний факторинг від 28 травня 1988 року письмове повідомлення може бути не підписане, але в ньому обов'язково повинна зазначатись особа, яка його зробила або від імені якої воно зроблене. «Письмове повідомлення» включає телеграми, телекси і будь-які інші види телекомунікаційних повідомлень, які можна відтворити у формі документа, але не обмежується ними. Письмове повідомлення вважається наданим, коли воно отримане адресатом. Підхід стосовно застосування принципу «доставки (одержання)» юридично-значимих повідомлень висловлений і в українській судовій практиці. У постанові Верховного Суду України від 13 квітня 2016 року у справі 6-2988цс15 вказано, що: «[…] розглядаючи питання про дотримання під час проведення торгів положень пункту 3.11 Тимчасового положення, суди мають установити, чи було письмово повідомлено, зокрема, боржника про дату, час, місце проведення прилюдних торгів та про стартову ціну, за якою майно пропонується до продажу. При цьому під письмовим повідомленням слід розуміти не тільки направлення відповідних відомостей зазначеним особам у письмовому вигляді, а й отримання цими особами необхідних відомостей. Отже, загальний зміст поняття «повідомлення» передбачає не тільки направлення відомостей, з якими особу слід ознайомити, а й отримання цією особою зазначених відомостей».    </vt:lpstr>
      <vt:lpstr>  Очевидно, що різні підходи до умов застування способів задоволення вимог іпотекодержателя під час звернення стягнення на предмет іпотеки шляхом позасудового врегулювання (зокрема, щодо правових наслідків невиконання або неналежного виконання іпотекодержателем обов`язку письмово повідомити іпотекодавця, оцінки предмету іпотеки), не може розглядатися в контексті динамічного розвитку судової практики і забезпечити розумну передбачуваність судових рішень. Тому колегія суддів вважає, що необхідне формування єдиної правозастосовчої практики щодо умов застування способів задоволення вимог іпотекодержателя під час звернення стягнення на предмет іпотеки шляхом позасудового врегулювання (зокрема, щодо правових наслідків невиконання або неналежного виконання іпотекодержателем обов`язку письмово повідомити іпотекодавця, оцінки предмету іпотеки), для забезпечення розумної передбачуваності судових рішень, а тому справа містить виключну правову проблему і її вирішення необхідне для забезпечення розвитку права та формування єдиної правозастосовчої практики.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Крат Василь Іванович</cp:lastModifiedBy>
  <cp:revision>270</cp:revision>
  <cp:lastPrinted>2018-10-31T15:55:46Z</cp:lastPrinted>
  <dcterms:created xsi:type="dcterms:W3CDTF">2017-12-01T09:13:10Z</dcterms:created>
  <dcterms:modified xsi:type="dcterms:W3CDTF">2020-08-07T06:38:12Z</dcterms:modified>
</cp:coreProperties>
</file>