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98" r:id="rId4"/>
    <p:sldId id="261" r:id="rId5"/>
    <p:sldId id="287" r:id="rId6"/>
    <p:sldId id="288" r:id="rId7"/>
    <p:sldId id="264" r:id="rId8"/>
    <p:sldId id="277" r:id="rId9"/>
    <p:sldId id="295" r:id="rId10"/>
    <p:sldId id="278" r:id="rId11"/>
    <p:sldId id="286" r:id="rId12"/>
    <p:sldId id="285" r:id="rId13"/>
    <p:sldId id="293" r:id="rId14"/>
    <p:sldId id="296" r:id="rId15"/>
    <p:sldId id="273" r:id="rId16"/>
    <p:sldId id="274" r:id="rId17"/>
    <p:sldId id="275" r:id="rId18"/>
    <p:sldId id="290" r:id="rId19"/>
    <p:sldId id="291" r:id="rId20"/>
    <p:sldId id="297" r:id="rId21"/>
    <p:sldId id="302" r:id="rId22"/>
    <p:sldId id="299" r:id="rId23"/>
    <p:sldId id="301" r:id="rId24"/>
    <p:sldId id="303" r:id="rId25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0A22E"/>
    <a:srgbClr val="EB8015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8" autoAdjust="0"/>
    <p:restoredTop sz="94638" autoAdjust="0"/>
  </p:normalViewPr>
  <p:slideViewPr>
    <p:cSldViewPr>
      <p:cViewPr varScale="1">
        <p:scale>
          <a:sx n="86" d="100"/>
          <a:sy n="86" d="100"/>
        </p:scale>
        <p:origin x="-990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966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AC9255E-41C4-4A9F-BF6F-E19733FA29E2}" type="doc">
      <dgm:prSet loTypeId="urn:microsoft.com/office/officeart/2005/8/layout/radial1" loCatId="cycle" qsTypeId="urn:microsoft.com/office/officeart/2005/8/quickstyle/simple3" qsCatId="simple" csTypeId="urn:microsoft.com/office/officeart/2005/8/colors/accent1_5" csCatId="accent1" phldr="1"/>
      <dgm:spPr/>
      <dgm:t>
        <a:bodyPr/>
        <a:lstStyle/>
        <a:p>
          <a:endParaRPr lang="uk-UA"/>
        </a:p>
      </dgm:t>
    </dgm:pt>
    <dgm:pt modelId="{8B72C420-10CC-48CC-A408-B179EC378D64}">
      <dgm:prSet phldrT="[Текст]"/>
      <dgm:spPr/>
      <dgm:t>
        <a:bodyPr/>
        <a:lstStyle/>
        <a:p>
          <a:r>
            <a:rPr lang="uk-UA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Види збитків</a:t>
          </a:r>
          <a:endParaRPr lang="uk-UA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6391194-4AA6-43E7-967C-4E1D03286F15}" type="parTrans" cxnId="{5E6E7FC0-0C58-4C7A-9BE9-F9C4C433EA2B}">
      <dgm:prSet/>
      <dgm:spPr/>
      <dgm:t>
        <a:bodyPr/>
        <a:lstStyle/>
        <a:p>
          <a:endParaRPr lang="uk-UA"/>
        </a:p>
      </dgm:t>
    </dgm:pt>
    <dgm:pt modelId="{DBD5737A-ECE7-4EDE-BFEB-C8FE453CD103}" type="sibTrans" cxnId="{5E6E7FC0-0C58-4C7A-9BE9-F9C4C433EA2B}">
      <dgm:prSet/>
      <dgm:spPr/>
      <dgm:t>
        <a:bodyPr/>
        <a:lstStyle/>
        <a:p>
          <a:endParaRPr lang="uk-UA"/>
        </a:p>
      </dgm:t>
    </dgm:pt>
    <dgm:pt modelId="{9537DC4A-4488-4F74-880F-3429A6B689D6}">
      <dgm:prSet phldrT="[Текст]" custT="1"/>
      <dgm:spPr/>
      <dgm:t>
        <a:bodyPr/>
        <a:lstStyle/>
        <a:p>
          <a:r>
            <a:rPr lang="uk-UA" sz="1200" b="1" u="none" dirty="0" smtClean="0"/>
            <a:t>заподіяні тимчасовим зайняттям сільськогосподарських угідь, лісових земель та чагарників для інших видів використання</a:t>
          </a:r>
          <a:endParaRPr lang="uk-UA" sz="1200" b="1" u="none" dirty="0"/>
        </a:p>
      </dgm:t>
    </dgm:pt>
    <dgm:pt modelId="{C83471F3-7558-421B-90F7-66F37397B26C}" type="parTrans" cxnId="{BA1BAAFD-A53C-4984-973B-17477760A0CE}">
      <dgm:prSet/>
      <dgm:spPr/>
      <dgm:t>
        <a:bodyPr/>
        <a:lstStyle/>
        <a:p>
          <a:endParaRPr lang="uk-UA"/>
        </a:p>
      </dgm:t>
    </dgm:pt>
    <dgm:pt modelId="{3D1D6A30-B1AF-4859-87AB-2F8E2DD54907}" type="sibTrans" cxnId="{BA1BAAFD-A53C-4984-973B-17477760A0CE}">
      <dgm:prSet/>
      <dgm:spPr/>
      <dgm:t>
        <a:bodyPr/>
        <a:lstStyle/>
        <a:p>
          <a:endParaRPr lang="uk-UA"/>
        </a:p>
      </dgm:t>
    </dgm:pt>
    <dgm:pt modelId="{2F2D4EBA-B24D-468F-A897-C8CEDC57F459}">
      <dgm:prSet phldrT="[Текст]" custT="1"/>
      <dgm:spPr/>
      <dgm:t>
        <a:bodyPr/>
        <a:lstStyle/>
        <a:p>
          <a:r>
            <a:rPr lang="ru-RU" sz="1200" b="1" u="none" dirty="0" err="1" smtClean="0"/>
            <a:t>внаслідок</a:t>
          </a:r>
          <a:r>
            <a:rPr lang="ru-RU" sz="1200" b="1" u="none" dirty="0" smtClean="0"/>
            <a:t> </a:t>
          </a:r>
          <a:r>
            <a:rPr lang="ru-RU" sz="1200" b="1" u="none" dirty="0" err="1" smtClean="0"/>
            <a:t>встановлення</a:t>
          </a:r>
          <a:r>
            <a:rPr lang="ru-RU" sz="1200" b="1" u="none" dirty="0" smtClean="0"/>
            <a:t> </a:t>
          </a:r>
          <a:r>
            <a:rPr lang="ru-RU" sz="1200" b="1" u="none" dirty="0" err="1" smtClean="0"/>
            <a:t>обмежень</a:t>
          </a:r>
          <a:r>
            <a:rPr lang="ru-RU" sz="1200" b="1" u="none" dirty="0" smtClean="0"/>
            <a:t> </a:t>
          </a:r>
          <a:r>
            <a:rPr lang="ru-RU" sz="1200" b="1" u="none" dirty="0" err="1" smtClean="0"/>
            <a:t>щодо</a:t>
          </a:r>
          <a:r>
            <a:rPr lang="ru-RU" sz="1200" b="1" u="none" dirty="0" smtClean="0"/>
            <a:t> </a:t>
          </a:r>
          <a:r>
            <a:rPr lang="ru-RU" sz="1200" b="1" u="none" dirty="0" err="1" smtClean="0"/>
            <a:t>використання</a:t>
          </a:r>
          <a:r>
            <a:rPr lang="ru-RU" sz="1200" b="1" u="none" dirty="0" smtClean="0"/>
            <a:t> </a:t>
          </a:r>
          <a:r>
            <a:rPr lang="ru-RU" sz="1200" b="1" u="none" dirty="0" err="1" smtClean="0"/>
            <a:t>земельних</a:t>
          </a:r>
          <a:r>
            <a:rPr lang="ru-RU" sz="1200" b="1" u="none" dirty="0" smtClean="0"/>
            <a:t> </a:t>
          </a:r>
          <a:r>
            <a:rPr lang="ru-RU" sz="1200" b="1" u="none" dirty="0" err="1" smtClean="0"/>
            <a:t>ділянок</a:t>
          </a:r>
          <a:endParaRPr lang="uk-UA" sz="1200" b="1" u="none" dirty="0"/>
        </a:p>
      </dgm:t>
    </dgm:pt>
    <dgm:pt modelId="{D708F84F-76A9-48A2-AE2E-F632FF11C85A}" type="parTrans" cxnId="{75B478A8-C23E-4221-B37E-DE08F7EDFCE4}">
      <dgm:prSet/>
      <dgm:spPr/>
      <dgm:t>
        <a:bodyPr/>
        <a:lstStyle/>
        <a:p>
          <a:endParaRPr lang="uk-UA"/>
        </a:p>
      </dgm:t>
    </dgm:pt>
    <dgm:pt modelId="{1540B73A-6DFD-4273-8B21-C6C61B5CD0C0}" type="sibTrans" cxnId="{75B478A8-C23E-4221-B37E-DE08F7EDFCE4}">
      <dgm:prSet/>
      <dgm:spPr/>
      <dgm:t>
        <a:bodyPr/>
        <a:lstStyle/>
        <a:p>
          <a:endParaRPr lang="uk-UA"/>
        </a:p>
      </dgm:t>
    </dgm:pt>
    <dgm:pt modelId="{9E98FEC9-CFE3-4DDA-9FC6-041BC3046437}">
      <dgm:prSet phldrT="[Текст]" custT="1"/>
      <dgm:spPr/>
      <dgm:t>
        <a:bodyPr/>
        <a:lstStyle/>
        <a:p>
          <a:r>
            <a:rPr lang="ru-RU" sz="1200" b="1" i="0" dirty="0" smtClean="0"/>
            <a:t>через </a:t>
          </a:r>
          <a:r>
            <a:rPr lang="ru-RU" sz="1200" b="1" i="0" dirty="0" err="1" smtClean="0"/>
            <a:t>неодержання</a:t>
          </a:r>
          <a:r>
            <a:rPr lang="ru-RU" sz="1200" b="1" i="0" dirty="0" smtClean="0"/>
            <a:t> </a:t>
          </a:r>
          <a:r>
            <a:rPr lang="ru-RU" sz="1200" b="1" i="0" dirty="0" err="1" smtClean="0"/>
            <a:t>доходів</a:t>
          </a:r>
          <a:r>
            <a:rPr lang="ru-RU" sz="1200" b="1" i="0" dirty="0" smtClean="0"/>
            <a:t> за час </a:t>
          </a:r>
          <a:r>
            <a:rPr lang="ru-RU" sz="1200" b="1" i="0" dirty="0" err="1" smtClean="0"/>
            <a:t>тимчасового</a:t>
          </a:r>
          <a:r>
            <a:rPr lang="ru-RU" sz="1200" b="1" i="0" dirty="0" smtClean="0"/>
            <a:t> </a:t>
          </a:r>
          <a:r>
            <a:rPr lang="ru-RU" sz="1200" b="1" i="0" dirty="0" err="1" smtClean="0"/>
            <a:t>невикористання</a:t>
          </a:r>
          <a:r>
            <a:rPr lang="ru-RU" sz="1200" b="1" i="0" dirty="0" smtClean="0"/>
            <a:t> </a:t>
          </a:r>
          <a:r>
            <a:rPr lang="ru-RU" sz="1200" b="1" i="0" dirty="0" err="1" smtClean="0"/>
            <a:t>земельної</a:t>
          </a:r>
          <a:r>
            <a:rPr lang="ru-RU" sz="1200" b="1" i="0" dirty="0" smtClean="0"/>
            <a:t> </a:t>
          </a:r>
          <a:r>
            <a:rPr lang="ru-RU" sz="1200" b="1" i="0" dirty="0" err="1" smtClean="0"/>
            <a:t>ділянки</a:t>
          </a:r>
          <a:endParaRPr lang="uk-UA" sz="1200" b="1" dirty="0"/>
        </a:p>
      </dgm:t>
    </dgm:pt>
    <dgm:pt modelId="{C9CA6FA0-326E-4CC7-A114-34306285AC12}" type="parTrans" cxnId="{59110D5D-D859-4E19-AFBD-426087FE9DFB}">
      <dgm:prSet/>
      <dgm:spPr/>
      <dgm:t>
        <a:bodyPr/>
        <a:lstStyle/>
        <a:p>
          <a:endParaRPr lang="uk-UA"/>
        </a:p>
      </dgm:t>
    </dgm:pt>
    <dgm:pt modelId="{D0B6C870-3A19-41B0-BAC8-458EBA062D76}" type="sibTrans" cxnId="{59110D5D-D859-4E19-AFBD-426087FE9DFB}">
      <dgm:prSet/>
      <dgm:spPr/>
      <dgm:t>
        <a:bodyPr/>
        <a:lstStyle/>
        <a:p>
          <a:endParaRPr lang="uk-UA"/>
        </a:p>
      </dgm:t>
    </dgm:pt>
    <dgm:pt modelId="{E8D262EC-4659-47E7-AB7B-1B7D18164F90}">
      <dgm:prSet custT="1"/>
      <dgm:spPr/>
      <dgm:t>
        <a:bodyPr/>
        <a:lstStyle/>
        <a:p>
          <a:r>
            <a:rPr lang="uk-UA" sz="1200" b="1" u="none" dirty="0" smtClean="0"/>
            <a:t>заподіяні внаслідок  вилучення (викупу) сільськогосподарських угідь, лісових земель та чагарників для потреб, не пов'язаних із сільськогосподарським і лісогосподарським виробництвом</a:t>
          </a:r>
          <a:endParaRPr lang="uk-UA" sz="1200" b="1" u="none" dirty="0"/>
        </a:p>
      </dgm:t>
    </dgm:pt>
    <dgm:pt modelId="{2A6EDD7B-F5CD-4563-9B30-3BFFE2E01C1D}" type="parTrans" cxnId="{08CC0C78-6E66-4CC9-95DF-4028B78732D7}">
      <dgm:prSet/>
      <dgm:spPr/>
      <dgm:t>
        <a:bodyPr/>
        <a:lstStyle/>
        <a:p>
          <a:endParaRPr lang="uk-UA"/>
        </a:p>
      </dgm:t>
    </dgm:pt>
    <dgm:pt modelId="{151D7EEE-52B5-439D-A056-872C23408912}" type="sibTrans" cxnId="{08CC0C78-6E66-4CC9-95DF-4028B78732D7}">
      <dgm:prSet/>
      <dgm:spPr/>
      <dgm:t>
        <a:bodyPr/>
        <a:lstStyle/>
        <a:p>
          <a:endParaRPr lang="uk-UA"/>
        </a:p>
      </dgm:t>
    </dgm:pt>
    <dgm:pt modelId="{BCFF40B7-1368-40F8-8B47-B56A990088E0}">
      <dgm:prSet custT="1"/>
      <dgm:spPr/>
      <dgm:t>
        <a:bodyPr/>
        <a:lstStyle/>
        <a:p>
          <a:r>
            <a:rPr lang="ru-RU" sz="1200" b="1" i="0" dirty="0" smtClean="0"/>
            <a:t>через </a:t>
          </a:r>
          <a:r>
            <a:rPr lang="ru-RU" sz="1200" b="1" i="0" dirty="0" err="1" smtClean="0"/>
            <a:t>погіршення</a:t>
          </a:r>
          <a:r>
            <a:rPr lang="ru-RU" sz="1200" b="1" i="0" dirty="0" smtClean="0"/>
            <a:t> </a:t>
          </a:r>
          <a:r>
            <a:rPr lang="ru-RU" sz="1200" b="1" i="0" dirty="0" err="1" smtClean="0"/>
            <a:t>якості</a:t>
          </a:r>
          <a:r>
            <a:rPr lang="ru-RU" sz="1200" b="1" i="0" dirty="0" smtClean="0"/>
            <a:t> </a:t>
          </a:r>
          <a:r>
            <a:rPr lang="ru-RU" sz="1200" b="1" i="0" dirty="0" err="1" smtClean="0"/>
            <a:t>ґрунтового</a:t>
          </a:r>
          <a:r>
            <a:rPr lang="ru-RU" sz="1200" b="1" i="0" dirty="0" smtClean="0"/>
            <a:t> </a:t>
          </a:r>
          <a:r>
            <a:rPr lang="ru-RU" sz="1200" b="1" i="0" dirty="0" err="1" smtClean="0"/>
            <a:t>покриву</a:t>
          </a:r>
          <a:r>
            <a:rPr lang="ru-RU" sz="1200" b="1" i="0" dirty="0" smtClean="0"/>
            <a:t> та </a:t>
          </a:r>
          <a:r>
            <a:rPr lang="ru-RU" sz="1200" b="1" i="0" dirty="0" err="1" smtClean="0"/>
            <a:t>інших</a:t>
          </a:r>
          <a:r>
            <a:rPr lang="ru-RU" sz="1200" b="1" i="0" dirty="0" smtClean="0"/>
            <a:t> </a:t>
          </a:r>
          <a:r>
            <a:rPr lang="ru-RU" sz="1200" b="1" i="0" dirty="0" err="1" smtClean="0"/>
            <a:t>корисних</a:t>
          </a:r>
          <a:r>
            <a:rPr lang="ru-RU" sz="1200" b="1" i="0" dirty="0" smtClean="0"/>
            <a:t> </a:t>
          </a:r>
          <a:r>
            <a:rPr lang="ru-RU" sz="1200" b="1" i="0" dirty="0" err="1" smtClean="0"/>
            <a:t>властивостей</a:t>
          </a:r>
          <a:r>
            <a:rPr lang="ru-RU" sz="1200" b="1" i="0" dirty="0" smtClean="0"/>
            <a:t> </a:t>
          </a:r>
          <a:r>
            <a:rPr lang="ru-RU" sz="1200" b="1" i="0" dirty="0" err="1" smtClean="0"/>
            <a:t>сільськогосподарських</a:t>
          </a:r>
          <a:r>
            <a:rPr lang="ru-RU" sz="1200" b="1" i="0" dirty="0" smtClean="0"/>
            <a:t> </a:t>
          </a:r>
          <a:r>
            <a:rPr lang="ru-RU" sz="1200" b="1" i="0" dirty="0" err="1" smtClean="0"/>
            <a:t>угідь</a:t>
          </a:r>
          <a:r>
            <a:rPr lang="ru-RU" sz="1200" b="1" i="0" dirty="0" smtClean="0"/>
            <a:t>, </a:t>
          </a:r>
          <a:r>
            <a:rPr lang="ru-RU" sz="1200" b="1" i="0" dirty="0" err="1" smtClean="0"/>
            <a:t>лісових</a:t>
          </a:r>
          <a:r>
            <a:rPr lang="ru-RU" sz="1200" b="1" i="0" dirty="0" smtClean="0"/>
            <a:t> земель та </a:t>
          </a:r>
          <a:r>
            <a:rPr lang="ru-RU" sz="1200" b="1" i="0" dirty="0" err="1" smtClean="0"/>
            <a:t>чагарників</a:t>
          </a:r>
          <a:endParaRPr lang="ru-RU" sz="1200" b="1" dirty="0"/>
        </a:p>
      </dgm:t>
    </dgm:pt>
    <dgm:pt modelId="{35ED1509-479F-4464-AA3A-42B19DF452BB}" type="parTrans" cxnId="{F995E298-A042-48B2-9347-77C457243A9C}">
      <dgm:prSet/>
      <dgm:spPr/>
      <dgm:t>
        <a:bodyPr/>
        <a:lstStyle/>
        <a:p>
          <a:endParaRPr lang="uk-UA"/>
        </a:p>
      </dgm:t>
    </dgm:pt>
    <dgm:pt modelId="{E168DA30-99CC-4EF7-818E-A1A0E9A72B86}" type="sibTrans" cxnId="{F995E298-A042-48B2-9347-77C457243A9C}">
      <dgm:prSet/>
      <dgm:spPr/>
      <dgm:t>
        <a:bodyPr/>
        <a:lstStyle/>
        <a:p>
          <a:endParaRPr lang="uk-UA"/>
        </a:p>
      </dgm:t>
    </dgm:pt>
    <dgm:pt modelId="{52766A62-F782-4FCB-A0AB-D50753400FB0}">
      <dgm:prSet custT="1"/>
      <dgm:spPr/>
      <dgm:t>
        <a:bodyPr/>
        <a:lstStyle/>
        <a:p>
          <a:r>
            <a:rPr lang="ru-RU" sz="1200" b="1" i="0" dirty="0" smtClean="0"/>
            <a:t>у </a:t>
          </a:r>
          <a:r>
            <a:rPr lang="ru-RU" sz="1200" b="1" i="0" dirty="0" err="1" smtClean="0"/>
            <a:t>звязку</a:t>
          </a:r>
          <a:r>
            <a:rPr lang="ru-RU" sz="1200" b="1" i="0" dirty="0" smtClean="0"/>
            <a:t> </a:t>
          </a:r>
          <a:r>
            <a:rPr lang="ru-RU" sz="1200" b="1" i="0" dirty="0" err="1" smtClean="0"/>
            <a:t>з</a:t>
          </a:r>
          <a:r>
            <a:rPr lang="ru-RU" sz="1200" b="1" i="0" dirty="0" smtClean="0"/>
            <a:t> </a:t>
          </a:r>
          <a:r>
            <a:rPr lang="ru-RU" sz="1200" b="1" i="0" dirty="0" err="1" smtClean="0"/>
            <a:t>приведенням</a:t>
          </a:r>
          <a:r>
            <a:rPr lang="ru-RU" sz="1200" b="1" i="0" dirty="0" smtClean="0"/>
            <a:t> </a:t>
          </a:r>
          <a:r>
            <a:rPr lang="ru-RU" sz="1200" b="1" i="0" dirty="0" err="1" smtClean="0"/>
            <a:t>сільськогосподарських</a:t>
          </a:r>
          <a:r>
            <a:rPr lang="ru-RU" sz="1200" b="1" i="0" dirty="0" smtClean="0"/>
            <a:t> </a:t>
          </a:r>
          <a:r>
            <a:rPr lang="ru-RU" sz="1200" b="1" i="0" dirty="0" err="1" smtClean="0"/>
            <a:t>угідь</a:t>
          </a:r>
          <a:r>
            <a:rPr lang="ru-RU" sz="1200" b="1" i="0" dirty="0" smtClean="0"/>
            <a:t>, </a:t>
          </a:r>
          <a:r>
            <a:rPr lang="ru-RU" sz="1200" b="1" i="0" dirty="0" err="1" smtClean="0"/>
            <a:t>лісових</a:t>
          </a:r>
          <a:r>
            <a:rPr lang="ru-RU" sz="1200" b="1" i="0" dirty="0" smtClean="0"/>
            <a:t> земель та </a:t>
          </a:r>
          <a:r>
            <a:rPr lang="ru-RU" sz="1200" b="1" i="0" dirty="0" err="1" smtClean="0"/>
            <a:t>чагарників</a:t>
          </a:r>
          <a:r>
            <a:rPr lang="ru-RU" sz="1200" b="1" i="0" dirty="0" smtClean="0"/>
            <a:t> у </a:t>
          </a:r>
          <a:r>
            <a:rPr lang="ru-RU" sz="1200" b="1" i="0" dirty="0" err="1" smtClean="0"/>
            <a:t>непридатний</a:t>
          </a:r>
          <a:r>
            <a:rPr lang="ru-RU" sz="1200" b="1" i="0" dirty="0" smtClean="0"/>
            <a:t> для </a:t>
          </a:r>
          <a:r>
            <a:rPr lang="ru-RU" sz="1200" b="1" i="0" dirty="0" err="1" smtClean="0"/>
            <a:t>використання</a:t>
          </a:r>
          <a:r>
            <a:rPr lang="ru-RU" sz="1200" b="1" i="0" dirty="0" smtClean="0"/>
            <a:t> стан</a:t>
          </a:r>
          <a:endParaRPr lang="ru-RU" sz="1200" b="1" dirty="0"/>
        </a:p>
      </dgm:t>
    </dgm:pt>
    <dgm:pt modelId="{6DE6DA90-1187-449B-84AD-21F0D3585D95}" type="parTrans" cxnId="{CB684CC3-05D6-4ACB-8D06-8531F482E21F}">
      <dgm:prSet/>
      <dgm:spPr/>
      <dgm:t>
        <a:bodyPr/>
        <a:lstStyle/>
        <a:p>
          <a:endParaRPr lang="uk-UA"/>
        </a:p>
      </dgm:t>
    </dgm:pt>
    <dgm:pt modelId="{50A31297-B03B-48E3-8453-4311043CBDD7}" type="sibTrans" cxnId="{CB684CC3-05D6-4ACB-8D06-8531F482E21F}">
      <dgm:prSet/>
      <dgm:spPr/>
      <dgm:t>
        <a:bodyPr/>
        <a:lstStyle/>
        <a:p>
          <a:endParaRPr lang="uk-UA"/>
        </a:p>
      </dgm:t>
    </dgm:pt>
    <dgm:pt modelId="{1B26452B-81DF-4C7E-B677-0177DCE8CA2A}">
      <dgm:prSet custT="1"/>
      <dgm:spPr/>
      <dgm:t>
        <a:bodyPr/>
        <a:lstStyle/>
        <a:p>
          <a:r>
            <a:rPr lang="ru-RU" sz="1200" b="1" i="0" dirty="0" err="1" smtClean="0"/>
            <a:t>внаслідок</a:t>
          </a:r>
          <a:r>
            <a:rPr lang="ru-RU" sz="1200" b="1" i="0" dirty="0" smtClean="0"/>
            <a:t> </a:t>
          </a:r>
          <a:r>
            <a:rPr lang="ru-RU" sz="1200" b="1" i="0" dirty="0" err="1" smtClean="0"/>
            <a:t>використання</a:t>
          </a:r>
          <a:r>
            <a:rPr lang="ru-RU" sz="1200" b="1" i="0" dirty="0" smtClean="0"/>
            <a:t> </a:t>
          </a:r>
          <a:r>
            <a:rPr lang="ru-RU" sz="1200" b="1" i="0" dirty="0" err="1" smtClean="0"/>
            <a:t>земельних</a:t>
          </a:r>
          <a:r>
            <a:rPr lang="ru-RU" sz="1200" b="1" i="0" dirty="0" smtClean="0"/>
            <a:t> </a:t>
          </a:r>
          <a:r>
            <a:rPr lang="ru-RU" sz="1200" b="1" i="0" dirty="0" err="1" smtClean="0"/>
            <a:t>ділянок</a:t>
          </a:r>
          <a:r>
            <a:rPr lang="ru-RU" sz="1200" b="1" i="0" dirty="0" smtClean="0"/>
            <a:t> для потреб </a:t>
          </a:r>
          <a:r>
            <a:rPr lang="ru-RU" sz="1200" b="1" i="0" dirty="0" err="1" smtClean="0"/>
            <a:t>нафтогазової</a:t>
          </a:r>
          <a:r>
            <a:rPr lang="ru-RU" sz="1200" b="1" i="0" dirty="0" smtClean="0"/>
            <a:t> </a:t>
          </a:r>
          <a:r>
            <a:rPr lang="ru-RU" sz="1200" b="1" i="0" dirty="0" err="1" smtClean="0"/>
            <a:t>галузі</a:t>
          </a:r>
          <a:endParaRPr lang="ru-RU" sz="1200" b="1" dirty="0"/>
        </a:p>
      </dgm:t>
    </dgm:pt>
    <dgm:pt modelId="{8A2DEBD5-763F-4715-A03C-A8CE40CE234E}" type="parTrans" cxnId="{02886417-CEBC-4C12-AD23-215ACAFE3D64}">
      <dgm:prSet/>
      <dgm:spPr/>
      <dgm:t>
        <a:bodyPr/>
        <a:lstStyle/>
        <a:p>
          <a:endParaRPr lang="uk-UA"/>
        </a:p>
      </dgm:t>
    </dgm:pt>
    <dgm:pt modelId="{24FE7257-18D4-4A2C-A3DF-B92AA4C17091}" type="sibTrans" cxnId="{02886417-CEBC-4C12-AD23-215ACAFE3D64}">
      <dgm:prSet/>
      <dgm:spPr/>
      <dgm:t>
        <a:bodyPr/>
        <a:lstStyle/>
        <a:p>
          <a:endParaRPr lang="uk-UA"/>
        </a:p>
      </dgm:t>
    </dgm:pt>
    <dgm:pt modelId="{99F3D394-FBE3-4187-A2E2-3FB6FEC6BA79}" type="pres">
      <dgm:prSet presAssocID="{CAC9255E-41C4-4A9F-BF6F-E19733FA29E2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9A4CADFA-4DB0-47EF-A1FD-7647A56A517B}" type="pres">
      <dgm:prSet presAssocID="{8B72C420-10CC-48CC-A408-B179EC378D64}" presName="centerShape" presStyleLbl="node0" presStyleIdx="0" presStyleCnt="1" custScaleX="114825" custScaleY="109321"/>
      <dgm:spPr/>
      <dgm:t>
        <a:bodyPr/>
        <a:lstStyle/>
        <a:p>
          <a:endParaRPr lang="uk-UA"/>
        </a:p>
      </dgm:t>
    </dgm:pt>
    <dgm:pt modelId="{CD360A3F-C1BD-449B-856A-A81D4B6E45AE}" type="pres">
      <dgm:prSet presAssocID="{C83471F3-7558-421B-90F7-66F37397B26C}" presName="Name9" presStyleLbl="parChTrans1D2" presStyleIdx="0" presStyleCnt="7"/>
      <dgm:spPr/>
      <dgm:t>
        <a:bodyPr/>
        <a:lstStyle/>
        <a:p>
          <a:endParaRPr lang="uk-UA"/>
        </a:p>
      </dgm:t>
    </dgm:pt>
    <dgm:pt modelId="{538B18D2-4579-4263-BF89-90EA29AF16A2}" type="pres">
      <dgm:prSet presAssocID="{C83471F3-7558-421B-90F7-66F37397B26C}" presName="connTx" presStyleLbl="parChTrans1D2" presStyleIdx="0" presStyleCnt="7"/>
      <dgm:spPr/>
      <dgm:t>
        <a:bodyPr/>
        <a:lstStyle/>
        <a:p>
          <a:endParaRPr lang="uk-UA"/>
        </a:p>
      </dgm:t>
    </dgm:pt>
    <dgm:pt modelId="{1F1AB9E5-51AF-42E9-A35C-12DFFEDFF98D}" type="pres">
      <dgm:prSet presAssocID="{9537DC4A-4488-4F74-880F-3429A6B689D6}" presName="node" presStyleLbl="node1" presStyleIdx="0" presStyleCnt="7" custScaleX="185241" custScaleY="125350" custRadScaleRad="88585" custRadScaleInc="3219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211D3A0B-15C2-4799-BF86-0F4FF7DEADEA}" type="pres">
      <dgm:prSet presAssocID="{D708F84F-76A9-48A2-AE2E-F632FF11C85A}" presName="Name9" presStyleLbl="parChTrans1D2" presStyleIdx="1" presStyleCnt="7"/>
      <dgm:spPr/>
      <dgm:t>
        <a:bodyPr/>
        <a:lstStyle/>
        <a:p>
          <a:endParaRPr lang="uk-UA"/>
        </a:p>
      </dgm:t>
    </dgm:pt>
    <dgm:pt modelId="{36A4F0CF-F4C3-48DD-BB43-DE999034370D}" type="pres">
      <dgm:prSet presAssocID="{D708F84F-76A9-48A2-AE2E-F632FF11C85A}" presName="connTx" presStyleLbl="parChTrans1D2" presStyleIdx="1" presStyleCnt="7"/>
      <dgm:spPr/>
      <dgm:t>
        <a:bodyPr/>
        <a:lstStyle/>
        <a:p>
          <a:endParaRPr lang="uk-UA"/>
        </a:p>
      </dgm:t>
    </dgm:pt>
    <dgm:pt modelId="{D6B64DD5-14F5-4870-8A92-6F7ECE9EFAAA}" type="pres">
      <dgm:prSet presAssocID="{2F2D4EBA-B24D-468F-A897-C8CEDC57F459}" presName="node" presStyleLbl="node1" presStyleIdx="1" presStyleCnt="7" custScaleX="178904" custScaleY="75868" custRadScaleRad="153596" custRadScaleInc="2081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B72DD45E-2BEA-41AA-9FED-DC84F23F04DC}" type="pres">
      <dgm:prSet presAssocID="{C9CA6FA0-326E-4CC7-A114-34306285AC12}" presName="Name9" presStyleLbl="parChTrans1D2" presStyleIdx="2" presStyleCnt="7"/>
      <dgm:spPr/>
      <dgm:t>
        <a:bodyPr/>
        <a:lstStyle/>
        <a:p>
          <a:endParaRPr lang="uk-UA"/>
        </a:p>
      </dgm:t>
    </dgm:pt>
    <dgm:pt modelId="{CAE04713-E41B-484A-A20C-0D091F41D827}" type="pres">
      <dgm:prSet presAssocID="{C9CA6FA0-326E-4CC7-A114-34306285AC12}" presName="connTx" presStyleLbl="parChTrans1D2" presStyleIdx="2" presStyleCnt="7"/>
      <dgm:spPr/>
      <dgm:t>
        <a:bodyPr/>
        <a:lstStyle/>
        <a:p>
          <a:endParaRPr lang="uk-UA"/>
        </a:p>
      </dgm:t>
    </dgm:pt>
    <dgm:pt modelId="{B705F512-C11E-4DC4-93D1-EAA87A2CC4EA}" type="pres">
      <dgm:prSet presAssocID="{9E98FEC9-CFE3-4DDA-9FC6-041BC3046437}" presName="node" presStyleLbl="node1" presStyleIdx="2" presStyleCnt="7" custScaleX="190990" custScaleY="81822" custRadScaleRad="122316" custRadScaleInc="-5178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2B4EF79B-6A9A-4DD8-9F05-352E74BF138F}" type="pres">
      <dgm:prSet presAssocID="{6DE6DA90-1187-449B-84AD-21F0D3585D95}" presName="Name9" presStyleLbl="parChTrans1D2" presStyleIdx="3" presStyleCnt="7"/>
      <dgm:spPr/>
      <dgm:t>
        <a:bodyPr/>
        <a:lstStyle/>
        <a:p>
          <a:endParaRPr lang="uk-UA"/>
        </a:p>
      </dgm:t>
    </dgm:pt>
    <dgm:pt modelId="{3DFCE3A6-0422-406D-AB64-A859E964238B}" type="pres">
      <dgm:prSet presAssocID="{6DE6DA90-1187-449B-84AD-21F0D3585D95}" presName="connTx" presStyleLbl="parChTrans1D2" presStyleIdx="3" presStyleCnt="7"/>
      <dgm:spPr/>
      <dgm:t>
        <a:bodyPr/>
        <a:lstStyle/>
        <a:p>
          <a:endParaRPr lang="uk-UA"/>
        </a:p>
      </dgm:t>
    </dgm:pt>
    <dgm:pt modelId="{26A92BEC-EA1B-462B-98F8-A992FB69959F}" type="pres">
      <dgm:prSet presAssocID="{52766A62-F782-4FCB-A0AB-D50753400FB0}" presName="node" presStyleLbl="node1" presStyleIdx="3" presStyleCnt="7" custScaleX="217059" custScaleY="116337" custRadScaleRad="125405" custRadScaleInc="-10674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55D6284-B996-4790-87F9-49B01E874ABF}" type="pres">
      <dgm:prSet presAssocID="{35ED1509-479F-4464-AA3A-42B19DF452BB}" presName="Name9" presStyleLbl="parChTrans1D2" presStyleIdx="4" presStyleCnt="7"/>
      <dgm:spPr/>
      <dgm:t>
        <a:bodyPr/>
        <a:lstStyle/>
        <a:p>
          <a:endParaRPr lang="uk-UA"/>
        </a:p>
      </dgm:t>
    </dgm:pt>
    <dgm:pt modelId="{38C09BFD-8F07-4697-B9FE-129E3DC45A79}" type="pres">
      <dgm:prSet presAssocID="{35ED1509-479F-4464-AA3A-42B19DF452BB}" presName="connTx" presStyleLbl="parChTrans1D2" presStyleIdx="4" presStyleCnt="7"/>
      <dgm:spPr/>
      <dgm:t>
        <a:bodyPr/>
        <a:lstStyle/>
        <a:p>
          <a:endParaRPr lang="uk-UA"/>
        </a:p>
      </dgm:t>
    </dgm:pt>
    <dgm:pt modelId="{6D7CAEB7-ED14-48BD-A91C-4CCD489E1DE7}" type="pres">
      <dgm:prSet presAssocID="{BCFF40B7-1368-40F8-8B47-B56A990088E0}" presName="node" presStyleLbl="node1" presStyleIdx="4" presStyleCnt="7" custScaleX="211816" custScaleY="128563" custRadScaleRad="98174" custRadScaleInc="40639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49023AD1-A1E2-4B3C-A2C2-62508074157D}" type="pres">
      <dgm:prSet presAssocID="{8A2DEBD5-763F-4715-A03C-A8CE40CE234E}" presName="Name9" presStyleLbl="parChTrans1D2" presStyleIdx="5" presStyleCnt="7"/>
      <dgm:spPr/>
      <dgm:t>
        <a:bodyPr/>
        <a:lstStyle/>
        <a:p>
          <a:endParaRPr lang="uk-UA"/>
        </a:p>
      </dgm:t>
    </dgm:pt>
    <dgm:pt modelId="{C40829AC-4557-46DD-A0E6-D0408FB1C6BC}" type="pres">
      <dgm:prSet presAssocID="{8A2DEBD5-763F-4715-A03C-A8CE40CE234E}" presName="connTx" presStyleLbl="parChTrans1D2" presStyleIdx="5" presStyleCnt="7"/>
      <dgm:spPr/>
      <dgm:t>
        <a:bodyPr/>
        <a:lstStyle/>
        <a:p>
          <a:endParaRPr lang="uk-UA"/>
        </a:p>
      </dgm:t>
    </dgm:pt>
    <dgm:pt modelId="{1BD1C8E6-B515-45A6-9445-315285F78340}" type="pres">
      <dgm:prSet presAssocID="{1B26452B-81DF-4C7E-B677-0177DCE8CA2A}" presName="node" presStyleLbl="node1" presStyleIdx="5" presStyleCnt="7" custScaleX="186062" custScaleY="71909" custRadScaleRad="121326" custRadScaleInc="3284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63B875E1-2200-4B1E-B750-4EBD3A062C2C}" type="pres">
      <dgm:prSet presAssocID="{2A6EDD7B-F5CD-4563-9B30-3BFFE2E01C1D}" presName="Name9" presStyleLbl="parChTrans1D2" presStyleIdx="6" presStyleCnt="7"/>
      <dgm:spPr/>
      <dgm:t>
        <a:bodyPr/>
        <a:lstStyle/>
        <a:p>
          <a:endParaRPr lang="uk-UA"/>
        </a:p>
      </dgm:t>
    </dgm:pt>
    <dgm:pt modelId="{5D9C86E5-FFA5-4285-8029-449544F2D37A}" type="pres">
      <dgm:prSet presAssocID="{2A6EDD7B-F5CD-4563-9B30-3BFFE2E01C1D}" presName="connTx" presStyleLbl="parChTrans1D2" presStyleIdx="6" presStyleCnt="7"/>
      <dgm:spPr/>
      <dgm:t>
        <a:bodyPr/>
        <a:lstStyle/>
        <a:p>
          <a:endParaRPr lang="uk-UA"/>
        </a:p>
      </dgm:t>
    </dgm:pt>
    <dgm:pt modelId="{2D33C9B1-DE7F-4C3A-9793-D9499832E720}" type="pres">
      <dgm:prSet presAssocID="{E8D262EC-4659-47E7-AB7B-1B7D18164F90}" presName="node" presStyleLbl="node1" presStyleIdx="6" presStyleCnt="7" custScaleX="212878" custScaleY="141014" custRadScaleRad="140738" custRadScaleInc="-3447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3B09631A-7147-4BED-85A1-0A0BEDE073FE}" type="presOf" srcId="{C83471F3-7558-421B-90F7-66F37397B26C}" destId="{538B18D2-4579-4263-BF89-90EA29AF16A2}" srcOrd="1" destOrd="0" presId="urn:microsoft.com/office/officeart/2005/8/layout/radial1"/>
    <dgm:cxn modelId="{59110D5D-D859-4E19-AFBD-426087FE9DFB}" srcId="{8B72C420-10CC-48CC-A408-B179EC378D64}" destId="{9E98FEC9-CFE3-4DDA-9FC6-041BC3046437}" srcOrd="2" destOrd="0" parTransId="{C9CA6FA0-326E-4CC7-A114-34306285AC12}" sibTransId="{D0B6C870-3A19-41B0-BAC8-458EBA062D76}"/>
    <dgm:cxn modelId="{15033972-A4A4-4163-8A29-60C196042561}" type="presOf" srcId="{35ED1509-479F-4464-AA3A-42B19DF452BB}" destId="{38C09BFD-8F07-4697-B9FE-129E3DC45A79}" srcOrd="1" destOrd="0" presId="urn:microsoft.com/office/officeart/2005/8/layout/radial1"/>
    <dgm:cxn modelId="{F995E298-A042-48B2-9347-77C457243A9C}" srcId="{8B72C420-10CC-48CC-A408-B179EC378D64}" destId="{BCFF40B7-1368-40F8-8B47-B56A990088E0}" srcOrd="4" destOrd="0" parTransId="{35ED1509-479F-4464-AA3A-42B19DF452BB}" sibTransId="{E168DA30-99CC-4EF7-818E-A1A0E9A72B86}"/>
    <dgm:cxn modelId="{9D5F99B4-3B62-4E81-A468-483336D6901F}" type="presOf" srcId="{8A2DEBD5-763F-4715-A03C-A8CE40CE234E}" destId="{C40829AC-4557-46DD-A0E6-D0408FB1C6BC}" srcOrd="1" destOrd="0" presId="urn:microsoft.com/office/officeart/2005/8/layout/radial1"/>
    <dgm:cxn modelId="{E79F1714-E75B-449A-8C8F-793FD1FA8CE4}" type="presOf" srcId="{E8D262EC-4659-47E7-AB7B-1B7D18164F90}" destId="{2D33C9B1-DE7F-4C3A-9793-D9499832E720}" srcOrd="0" destOrd="0" presId="urn:microsoft.com/office/officeart/2005/8/layout/radial1"/>
    <dgm:cxn modelId="{1B6F445E-E078-4631-8A70-DEA50D1D94BA}" type="presOf" srcId="{2F2D4EBA-B24D-468F-A897-C8CEDC57F459}" destId="{D6B64DD5-14F5-4870-8A92-6F7ECE9EFAAA}" srcOrd="0" destOrd="0" presId="urn:microsoft.com/office/officeart/2005/8/layout/radial1"/>
    <dgm:cxn modelId="{E7BCDFED-A02B-45E0-BDB9-8BD8343032F9}" type="presOf" srcId="{8B72C420-10CC-48CC-A408-B179EC378D64}" destId="{9A4CADFA-4DB0-47EF-A1FD-7647A56A517B}" srcOrd="0" destOrd="0" presId="urn:microsoft.com/office/officeart/2005/8/layout/radial1"/>
    <dgm:cxn modelId="{75B478A8-C23E-4221-B37E-DE08F7EDFCE4}" srcId="{8B72C420-10CC-48CC-A408-B179EC378D64}" destId="{2F2D4EBA-B24D-468F-A897-C8CEDC57F459}" srcOrd="1" destOrd="0" parTransId="{D708F84F-76A9-48A2-AE2E-F632FF11C85A}" sibTransId="{1540B73A-6DFD-4273-8B21-C6C61B5CD0C0}"/>
    <dgm:cxn modelId="{BE8634CD-E4E2-48E6-9EB1-6792D7E63E4C}" type="presOf" srcId="{C9CA6FA0-326E-4CC7-A114-34306285AC12}" destId="{CAE04713-E41B-484A-A20C-0D091F41D827}" srcOrd="1" destOrd="0" presId="urn:microsoft.com/office/officeart/2005/8/layout/radial1"/>
    <dgm:cxn modelId="{BA1BAAFD-A53C-4984-973B-17477760A0CE}" srcId="{8B72C420-10CC-48CC-A408-B179EC378D64}" destId="{9537DC4A-4488-4F74-880F-3429A6B689D6}" srcOrd="0" destOrd="0" parTransId="{C83471F3-7558-421B-90F7-66F37397B26C}" sibTransId="{3D1D6A30-B1AF-4859-87AB-2F8E2DD54907}"/>
    <dgm:cxn modelId="{7D8B361D-2F3F-40B5-BE86-9E4E930FA479}" type="presOf" srcId="{CAC9255E-41C4-4A9F-BF6F-E19733FA29E2}" destId="{99F3D394-FBE3-4187-A2E2-3FB6FEC6BA79}" srcOrd="0" destOrd="0" presId="urn:microsoft.com/office/officeart/2005/8/layout/radial1"/>
    <dgm:cxn modelId="{A415FD37-502C-4187-9AD5-AB532D9D9B94}" type="presOf" srcId="{2A6EDD7B-F5CD-4563-9B30-3BFFE2E01C1D}" destId="{63B875E1-2200-4B1E-B750-4EBD3A062C2C}" srcOrd="0" destOrd="0" presId="urn:microsoft.com/office/officeart/2005/8/layout/radial1"/>
    <dgm:cxn modelId="{87443001-2AD5-4C28-8F8E-968CE1D2D906}" type="presOf" srcId="{C9CA6FA0-326E-4CC7-A114-34306285AC12}" destId="{B72DD45E-2BEA-41AA-9FED-DC84F23F04DC}" srcOrd="0" destOrd="0" presId="urn:microsoft.com/office/officeart/2005/8/layout/radial1"/>
    <dgm:cxn modelId="{45A4950B-5E11-4CED-8277-A17CFD0E9351}" type="presOf" srcId="{1B26452B-81DF-4C7E-B677-0177DCE8CA2A}" destId="{1BD1C8E6-B515-45A6-9445-315285F78340}" srcOrd="0" destOrd="0" presId="urn:microsoft.com/office/officeart/2005/8/layout/radial1"/>
    <dgm:cxn modelId="{02886417-CEBC-4C12-AD23-215ACAFE3D64}" srcId="{8B72C420-10CC-48CC-A408-B179EC378D64}" destId="{1B26452B-81DF-4C7E-B677-0177DCE8CA2A}" srcOrd="5" destOrd="0" parTransId="{8A2DEBD5-763F-4715-A03C-A8CE40CE234E}" sibTransId="{24FE7257-18D4-4A2C-A3DF-B92AA4C17091}"/>
    <dgm:cxn modelId="{C0C7A348-E169-423E-BA82-7747F2F45E2F}" type="presOf" srcId="{52766A62-F782-4FCB-A0AB-D50753400FB0}" destId="{26A92BEC-EA1B-462B-98F8-A992FB69959F}" srcOrd="0" destOrd="0" presId="urn:microsoft.com/office/officeart/2005/8/layout/radial1"/>
    <dgm:cxn modelId="{CB684CC3-05D6-4ACB-8D06-8531F482E21F}" srcId="{8B72C420-10CC-48CC-A408-B179EC378D64}" destId="{52766A62-F782-4FCB-A0AB-D50753400FB0}" srcOrd="3" destOrd="0" parTransId="{6DE6DA90-1187-449B-84AD-21F0D3585D95}" sibTransId="{50A31297-B03B-48E3-8453-4311043CBDD7}"/>
    <dgm:cxn modelId="{01B5B8CE-1EB9-4714-B56E-08BA46568F0F}" type="presOf" srcId="{BCFF40B7-1368-40F8-8B47-B56A990088E0}" destId="{6D7CAEB7-ED14-48BD-A91C-4CCD489E1DE7}" srcOrd="0" destOrd="0" presId="urn:microsoft.com/office/officeart/2005/8/layout/radial1"/>
    <dgm:cxn modelId="{46803250-2E06-45FD-87BB-2A9BD652507C}" type="presOf" srcId="{8A2DEBD5-763F-4715-A03C-A8CE40CE234E}" destId="{49023AD1-A1E2-4B3C-A2C2-62508074157D}" srcOrd="0" destOrd="0" presId="urn:microsoft.com/office/officeart/2005/8/layout/radial1"/>
    <dgm:cxn modelId="{6ED84F0C-503D-433C-9064-0EEBB13FBADE}" type="presOf" srcId="{9537DC4A-4488-4F74-880F-3429A6B689D6}" destId="{1F1AB9E5-51AF-42E9-A35C-12DFFEDFF98D}" srcOrd="0" destOrd="0" presId="urn:microsoft.com/office/officeart/2005/8/layout/radial1"/>
    <dgm:cxn modelId="{F32D2747-EB00-4100-BDD4-CE6EEA3146FF}" type="presOf" srcId="{2A6EDD7B-F5CD-4563-9B30-3BFFE2E01C1D}" destId="{5D9C86E5-FFA5-4285-8029-449544F2D37A}" srcOrd="1" destOrd="0" presId="urn:microsoft.com/office/officeart/2005/8/layout/radial1"/>
    <dgm:cxn modelId="{D9322B1E-6083-4DCA-B31C-15A8FDA35845}" type="presOf" srcId="{D708F84F-76A9-48A2-AE2E-F632FF11C85A}" destId="{211D3A0B-15C2-4799-BF86-0F4FF7DEADEA}" srcOrd="0" destOrd="0" presId="urn:microsoft.com/office/officeart/2005/8/layout/radial1"/>
    <dgm:cxn modelId="{5E6E7FC0-0C58-4C7A-9BE9-F9C4C433EA2B}" srcId="{CAC9255E-41C4-4A9F-BF6F-E19733FA29E2}" destId="{8B72C420-10CC-48CC-A408-B179EC378D64}" srcOrd="0" destOrd="0" parTransId="{D6391194-4AA6-43E7-967C-4E1D03286F15}" sibTransId="{DBD5737A-ECE7-4EDE-BFEB-C8FE453CD103}"/>
    <dgm:cxn modelId="{98CDACD4-B2E6-422E-9E1C-76E6046F819D}" type="presOf" srcId="{6DE6DA90-1187-449B-84AD-21F0D3585D95}" destId="{2B4EF79B-6A9A-4DD8-9F05-352E74BF138F}" srcOrd="0" destOrd="0" presId="urn:microsoft.com/office/officeart/2005/8/layout/radial1"/>
    <dgm:cxn modelId="{08CC0C78-6E66-4CC9-95DF-4028B78732D7}" srcId="{8B72C420-10CC-48CC-A408-B179EC378D64}" destId="{E8D262EC-4659-47E7-AB7B-1B7D18164F90}" srcOrd="6" destOrd="0" parTransId="{2A6EDD7B-F5CD-4563-9B30-3BFFE2E01C1D}" sibTransId="{151D7EEE-52B5-439D-A056-872C23408912}"/>
    <dgm:cxn modelId="{58A0A9DA-2D1C-4A5F-AC6C-E18A871D90C1}" type="presOf" srcId="{C83471F3-7558-421B-90F7-66F37397B26C}" destId="{CD360A3F-C1BD-449B-856A-A81D4B6E45AE}" srcOrd="0" destOrd="0" presId="urn:microsoft.com/office/officeart/2005/8/layout/radial1"/>
    <dgm:cxn modelId="{62A14F59-9377-48B0-BD10-89E7F3BBB9CA}" type="presOf" srcId="{35ED1509-479F-4464-AA3A-42B19DF452BB}" destId="{855D6284-B996-4790-87F9-49B01E874ABF}" srcOrd="0" destOrd="0" presId="urn:microsoft.com/office/officeart/2005/8/layout/radial1"/>
    <dgm:cxn modelId="{644B1153-6B25-4D41-8A26-2F4B05E5A2E1}" type="presOf" srcId="{6DE6DA90-1187-449B-84AD-21F0D3585D95}" destId="{3DFCE3A6-0422-406D-AB64-A859E964238B}" srcOrd="1" destOrd="0" presId="urn:microsoft.com/office/officeart/2005/8/layout/radial1"/>
    <dgm:cxn modelId="{FDD51863-0D6E-4075-AB5C-9FE2F8C78B23}" type="presOf" srcId="{D708F84F-76A9-48A2-AE2E-F632FF11C85A}" destId="{36A4F0CF-F4C3-48DD-BB43-DE999034370D}" srcOrd="1" destOrd="0" presId="urn:microsoft.com/office/officeart/2005/8/layout/radial1"/>
    <dgm:cxn modelId="{42A0EF3F-9459-40A3-82AB-DEFF7BA095E8}" type="presOf" srcId="{9E98FEC9-CFE3-4DDA-9FC6-041BC3046437}" destId="{B705F512-C11E-4DC4-93D1-EAA87A2CC4EA}" srcOrd="0" destOrd="0" presId="urn:microsoft.com/office/officeart/2005/8/layout/radial1"/>
    <dgm:cxn modelId="{43F27E9B-4205-4624-B079-402747510E0B}" type="presParOf" srcId="{99F3D394-FBE3-4187-A2E2-3FB6FEC6BA79}" destId="{9A4CADFA-4DB0-47EF-A1FD-7647A56A517B}" srcOrd="0" destOrd="0" presId="urn:microsoft.com/office/officeart/2005/8/layout/radial1"/>
    <dgm:cxn modelId="{D54B60B3-1FF8-4365-93CD-0D8D3F9D7B25}" type="presParOf" srcId="{99F3D394-FBE3-4187-A2E2-3FB6FEC6BA79}" destId="{CD360A3F-C1BD-449B-856A-A81D4B6E45AE}" srcOrd="1" destOrd="0" presId="urn:microsoft.com/office/officeart/2005/8/layout/radial1"/>
    <dgm:cxn modelId="{A07CE952-1744-46FA-83C9-191CCD21D643}" type="presParOf" srcId="{CD360A3F-C1BD-449B-856A-A81D4B6E45AE}" destId="{538B18D2-4579-4263-BF89-90EA29AF16A2}" srcOrd="0" destOrd="0" presId="urn:microsoft.com/office/officeart/2005/8/layout/radial1"/>
    <dgm:cxn modelId="{9B1DB1AD-9A8C-4147-9B9E-9536F019B6E2}" type="presParOf" srcId="{99F3D394-FBE3-4187-A2E2-3FB6FEC6BA79}" destId="{1F1AB9E5-51AF-42E9-A35C-12DFFEDFF98D}" srcOrd="2" destOrd="0" presId="urn:microsoft.com/office/officeart/2005/8/layout/radial1"/>
    <dgm:cxn modelId="{A24D98BB-7D21-4AB3-8C48-8A255697FFED}" type="presParOf" srcId="{99F3D394-FBE3-4187-A2E2-3FB6FEC6BA79}" destId="{211D3A0B-15C2-4799-BF86-0F4FF7DEADEA}" srcOrd="3" destOrd="0" presId="urn:microsoft.com/office/officeart/2005/8/layout/radial1"/>
    <dgm:cxn modelId="{92BF66EB-884B-4BCF-A3AC-EB684D5933FE}" type="presParOf" srcId="{211D3A0B-15C2-4799-BF86-0F4FF7DEADEA}" destId="{36A4F0CF-F4C3-48DD-BB43-DE999034370D}" srcOrd="0" destOrd="0" presId="urn:microsoft.com/office/officeart/2005/8/layout/radial1"/>
    <dgm:cxn modelId="{1964FA06-68FC-4BC8-A7BF-90E3FDCCF7C1}" type="presParOf" srcId="{99F3D394-FBE3-4187-A2E2-3FB6FEC6BA79}" destId="{D6B64DD5-14F5-4870-8A92-6F7ECE9EFAAA}" srcOrd="4" destOrd="0" presId="urn:microsoft.com/office/officeart/2005/8/layout/radial1"/>
    <dgm:cxn modelId="{4697B0C1-64DF-4418-B70B-F707C9AA7F17}" type="presParOf" srcId="{99F3D394-FBE3-4187-A2E2-3FB6FEC6BA79}" destId="{B72DD45E-2BEA-41AA-9FED-DC84F23F04DC}" srcOrd="5" destOrd="0" presId="urn:microsoft.com/office/officeart/2005/8/layout/radial1"/>
    <dgm:cxn modelId="{022374E1-DD6E-477E-B695-45AF4A56FA7D}" type="presParOf" srcId="{B72DD45E-2BEA-41AA-9FED-DC84F23F04DC}" destId="{CAE04713-E41B-484A-A20C-0D091F41D827}" srcOrd="0" destOrd="0" presId="urn:microsoft.com/office/officeart/2005/8/layout/radial1"/>
    <dgm:cxn modelId="{3477628E-B882-43DC-8EC2-12D62FF8064F}" type="presParOf" srcId="{99F3D394-FBE3-4187-A2E2-3FB6FEC6BA79}" destId="{B705F512-C11E-4DC4-93D1-EAA87A2CC4EA}" srcOrd="6" destOrd="0" presId="urn:microsoft.com/office/officeart/2005/8/layout/radial1"/>
    <dgm:cxn modelId="{6A0F1DA6-98AA-4044-A4C3-A7ECBD6EFF81}" type="presParOf" srcId="{99F3D394-FBE3-4187-A2E2-3FB6FEC6BA79}" destId="{2B4EF79B-6A9A-4DD8-9F05-352E74BF138F}" srcOrd="7" destOrd="0" presId="urn:microsoft.com/office/officeart/2005/8/layout/radial1"/>
    <dgm:cxn modelId="{C00BF7B4-955B-42AF-9C4C-8551DA8D6890}" type="presParOf" srcId="{2B4EF79B-6A9A-4DD8-9F05-352E74BF138F}" destId="{3DFCE3A6-0422-406D-AB64-A859E964238B}" srcOrd="0" destOrd="0" presId="urn:microsoft.com/office/officeart/2005/8/layout/radial1"/>
    <dgm:cxn modelId="{9492965B-6E98-4359-A0EF-DDE3510ADADC}" type="presParOf" srcId="{99F3D394-FBE3-4187-A2E2-3FB6FEC6BA79}" destId="{26A92BEC-EA1B-462B-98F8-A992FB69959F}" srcOrd="8" destOrd="0" presId="urn:microsoft.com/office/officeart/2005/8/layout/radial1"/>
    <dgm:cxn modelId="{B0685DC1-FB4E-4FE0-9CD0-22EAEEF998F8}" type="presParOf" srcId="{99F3D394-FBE3-4187-A2E2-3FB6FEC6BA79}" destId="{855D6284-B996-4790-87F9-49B01E874ABF}" srcOrd="9" destOrd="0" presId="urn:microsoft.com/office/officeart/2005/8/layout/radial1"/>
    <dgm:cxn modelId="{2E0C34CE-FB69-4168-B444-22291F7D781C}" type="presParOf" srcId="{855D6284-B996-4790-87F9-49B01E874ABF}" destId="{38C09BFD-8F07-4697-B9FE-129E3DC45A79}" srcOrd="0" destOrd="0" presId="urn:microsoft.com/office/officeart/2005/8/layout/radial1"/>
    <dgm:cxn modelId="{2106E61D-A79D-4DC4-BBE2-23772A66CB2A}" type="presParOf" srcId="{99F3D394-FBE3-4187-A2E2-3FB6FEC6BA79}" destId="{6D7CAEB7-ED14-48BD-A91C-4CCD489E1DE7}" srcOrd="10" destOrd="0" presId="urn:microsoft.com/office/officeart/2005/8/layout/radial1"/>
    <dgm:cxn modelId="{CAB58C0A-ADA4-42EA-9CC8-72325627F6BF}" type="presParOf" srcId="{99F3D394-FBE3-4187-A2E2-3FB6FEC6BA79}" destId="{49023AD1-A1E2-4B3C-A2C2-62508074157D}" srcOrd="11" destOrd="0" presId="urn:microsoft.com/office/officeart/2005/8/layout/radial1"/>
    <dgm:cxn modelId="{13A5C3C4-1F8C-4622-B654-BDEFFADEF797}" type="presParOf" srcId="{49023AD1-A1E2-4B3C-A2C2-62508074157D}" destId="{C40829AC-4557-46DD-A0E6-D0408FB1C6BC}" srcOrd="0" destOrd="0" presId="urn:microsoft.com/office/officeart/2005/8/layout/radial1"/>
    <dgm:cxn modelId="{A5ADAC34-EF49-4F49-B1D6-836C26C4198C}" type="presParOf" srcId="{99F3D394-FBE3-4187-A2E2-3FB6FEC6BA79}" destId="{1BD1C8E6-B515-45A6-9445-315285F78340}" srcOrd="12" destOrd="0" presId="urn:microsoft.com/office/officeart/2005/8/layout/radial1"/>
    <dgm:cxn modelId="{90A51B4B-7698-4DE7-9DAE-1F77C1378CA7}" type="presParOf" srcId="{99F3D394-FBE3-4187-A2E2-3FB6FEC6BA79}" destId="{63B875E1-2200-4B1E-B750-4EBD3A062C2C}" srcOrd="13" destOrd="0" presId="urn:microsoft.com/office/officeart/2005/8/layout/radial1"/>
    <dgm:cxn modelId="{E112A621-9696-494D-93BA-6A507C10C021}" type="presParOf" srcId="{63B875E1-2200-4B1E-B750-4EBD3A062C2C}" destId="{5D9C86E5-FFA5-4285-8029-449544F2D37A}" srcOrd="0" destOrd="0" presId="urn:microsoft.com/office/officeart/2005/8/layout/radial1"/>
    <dgm:cxn modelId="{D5512934-E2A5-4007-B5A3-41BB5AAA3EAB}" type="presParOf" srcId="{99F3D394-FBE3-4187-A2E2-3FB6FEC6BA79}" destId="{2D33C9B1-DE7F-4C3A-9793-D9499832E720}" srcOrd="14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A4CADFA-4DB0-47EF-A1FD-7647A56A517B}">
      <dsp:nvSpPr>
        <dsp:cNvPr id="0" name=""/>
        <dsp:cNvSpPr/>
      </dsp:nvSpPr>
      <dsp:spPr>
        <a:xfrm>
          <a:off x="3421645" y="2059088"/>
          <a:ext cx="1618913" cy="1541312"/>
        </a:xfrm>
        <a:prstGeom prst="ellipse">
          <a:avLst/>
        </a:prstGeom>
        <a:gradFill rotWithShape="0">
          <a:gsLst>
            <a:gs pos="0">
              <a:schemeClr val="accent1">
                <a:alpha val="80000"/>
                <a:hueOff val="0"/>
                <a:satOff val="0"/>
                <a:lumOff val="0"/>
                <a:alphaOff val="0"/>
                <a:tint val="30000"/>
                <a:satMod val="250000"/>
              </a:schemeClr>
            </a:gs>
            <a:gs pos="72000">
              <a:schemeClr val="accent1">
                <a:alpha val="80000"/>
                <a:hueOff val="0"/>
                <a:satOff val="0"/>
                <a:lumOff val="0"/>
                <a:alphaOff val="0"/>
                <a:tint val="75000"/>
                <a:satMod val="210000"/>
              </a:schemeClr>
            </a:gs>
            <a:gs pos="100000">
              <a:schemeClr val="accent1">
                <a:alpha val="80000"/>
                <a:hueOff val="0"/>
                <a:satOff val="0"/>
                <a:lumOff val="0"/>
                <a:alphaOff val="0"/>
                <a:tint val="85000"/>
                <a:satMod val="21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Види збитків</a:t>
          </a:r>
          <a:endParaRPr lang="uk-UA" sz="2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421645" y="2059088"/>
        <a:ext cx="1618913" cy="1541312"/>
      </dsp:txXfrm>
    </dsp:sp>
    <dsp:sp modelId="{CD360A3F-C1BD-449B-856A-A81D4B6E45AE}">
      <dsp:nvSpPr>
        <dsp:cNvPr id="0" name=""/>
        <dsp:cNvSpPr/>
      </dsp:nvSpPr>
      <dsp:spPr>
        <a:xfrm rot="16249665">
          <a:off x="4133862" y="1934277"/>
          <a:ext cx="219922" cy="29867"/>
        </a:xfrm>
        <a:custGeom>
          <a:avLst/>
          <a:gdLst/>
          <a:ahLst/>
          <a:cxnLst/>
          <a:rect l="0" t="0" r="0" b="0"/>
          <a:pathLst>
            <a:path>
              <a:moveTo>
                <a:pt x="0" y="14933"/>
              </a:moveTo>
              <a:lnTo>
                <a:pt x="219922" y="14933"/>
              </a:lnTo>
            </a:path>
          </a:pathLst>
        </a:custGeom>
        <a:noFill/>
        <a:ln w="254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500" kern="1200"/>
        </a:p>
      </dsp:txBody>
      <dsp:txXfrm rot="16249665">
        <a:off x="4238325" y="1943713"/>
        <a:ext cx="10996" cy="10996"/>
      </dsp:txXfrm>
    </dsp:sp>
    <dsp:sp modelId="{1F1AB9E5-51AF-42E9-A35C-12DFFEDFF98D}">
      <dsp:nvSpPr>
        <dsp:cNvPr id="0" name=""/>
        <dsp:cNvSpPr/>
      </dsp:nvSpPr>
      <dsp:spPr>
        <a:xfrm>
          <a:off x="2952325" y="71998"/>
          <a:ext cx="2611705" cy="1767304"/>
        </a:xfrm>
        <a:prstGeom prst="ellipse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0"/>
                <a:tint val="30000"/>
                <a:satMod val="250000"/>
              </a:schemeClr>
            </a:gs>
            <a:gs pos="72000">
              <a:schemeClr val="accent1">
                <a:alpha val="90000"/>
                <a:hueOff val="0"/>
                <a:satOff val="0"/>
                <a:lumOff val="0"/>
                <a:alphaOff val="0"/>
                <a:tint val="75000"/>
                <a:satMod val="21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0"/>
                <a:tint val="85000"/>
                <a:satMod val="21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200" b="1" u="none" kern="1200" dirty="0" smtClean="0"/>
            <a:t>заподіяні тимчасовим зайняттям сільськогосподарських угідь, лісових земель та чагарників для інших видів використання</a:t>
          </a:r>
          <a:endParaRPr lang="uk-UA" sz="1200" b="1" u="none" kern="1200" dirty="0"/>
        </a:p>
      </dsp:txBody>
      <dsp:txXfrm>
        <a:off x="2952325" y="71998"/>
        <a:ext cx="2611705" cy="1767304"/>
      </dsp:txXfrm>
    </dsp:sp>
    <dsp:sp modelId="{211D3A0B-15C2-4799-BF86-0F4FF7DEADEA}">
      <dsp:nvSpPr>
        <dsp:cNvPr id="0" name=""/>
        <dsp:cNvSpPr/>
      </dsp:nvSpPr>
      <dsp:spPr>
        <a:xfrm rot="19606829">
          <a:off x="4764574" y="1930702"/>
          <a:ext cx="1633166" cy="29867"/>
        </a:xfrm>
        <a:custGeom>
          <a:avLst/>
          <a:gdLst/>
          <a:ahLst/>
          <a:cxnLst/>
          <a:rect l="0" t="0" r="0" b="0"/>
          <a:pathLst>
            <a:path>
              <a:moveTo>
                <a:pt x="0" y="14933"/>
              </a:moveTo>
              <a:lnTo>
                <a:pt x="1633166" y="14933"/>
              </a:lnTo>
            </a:path>
          </a:pathLst>
        </a:custGeom>
        <a:noFill/>
        <a:ln w="254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500" kern="1200"/>
        </a:p>
      </dsp:txBody>
      <dsp:txXfrm rot="19606829">
        <a:off x="5540328" y="1904806"/>
        <a:ext cx="81658" cy="81658"/>
      </dsp:txXfrm>
    </dsp:sp>
    <dsp:sp modelId="{D6B64DD5-14F5-4870-8A92-6F7ECE9EFAAA}">
      <dsp:nvSpPr>
        <dsp:cNvPr id="0" name=""/>
        <dsp:cNvSpPr/>
      </dsp:nvSpPr>
      <dsp:spPr>
        <a:xfrm>
          <a:off x="5688629" y="514518"/>
          <a:ext cx="2522360" cy="1069660"/>
        </a:xfrm>
        <a:prstGeom prst="ellipse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6667"/>
                <a:tint val="30000"/>
                <a:satMod val="250000"/>
              </a:schemeClr>
            </a:gs>
            <a:gs pos="72000">
              <a:schemeClr val="accent1">
                <a:alpha val="90000"/>
                <a:hueOff val="0"/>
                <a:satOff val="0"/>
                <a:lumOff val="0"/>
                <a:alphaOff val="-6667"/>
                <a:tint val="75000"/>
                <a:satMod val="21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6667"/>
                <a:tint val="85000"/>
                <a:satMod val="21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u="none" kern="1200" dirty="0" err="1" smtClean="0"/>
            <a:t>внаслідок</a:t>
          </a:r>
          <a:r>
            <a:rPr lang="ru-RU" sz="1200" b="1" u="none" kern="1200" dirty="0" smtClean="0"/>
            <a:t> </a:t>
          </a:r>
          <a:r>
            <a:rPr lang="ru-RU" sz="1200" b="1" u="none" kern="1200" dirty="0" err="1" smtClean="0"/>
            <a:t>встановлення</a:t>
          </a:r>
          <a:r>
            <a:rPr lang="ru-RU" sz="1200" b="1" u="none" kern="1200" dirty="0" smtClean="0"/>
            <a:t> </a:t>
          </a:r>
          <a:r>
            <a:rPr lang="ru-RU" sz="1200" b="1" u="none" kern="1200" dirty="0" err="1" smtClean="0"/>
            <a:t>обмежень</a:t>
          </a:r>
          <a:r>
            <a:rPr lang="ru-RU" sz="1200" b="1" u="none" kern="1200" dirty="0" smtClean="0"/>
            <a:t> </a:t>
          </a:r>
          <a:r>
            <a:rPr lang="ru-RU" sz="1200" b="1" u="none" kern="1200" dirty="0" err="1" smtClean="0"/>
            <a:t>щодо</a:t>
          </a:r>
          <a:r>
            <a:rPr lang="ru-RU" sz="1200" b="1" u="none" kern="1200" dirty="0" smtClean="0"/>
            <a:t> </a:t>
          </a:r>
          <a:r>
            <a:rPr lang="ru-RU" sz="1200" b="1" u="none" kern="1200" dirty="0" err="1" smtClean="0"/>
            <a:t>використання</a:t>
          </a:r>
          <a:r>
            <a:rPr lang="ru-RU" sz="1200" b="1" u="none" kern="1200" dirty="0" smtClean="0"/>
            <a:t> </a:t>
          </a:r>
          <a:r>
            <a:rPr lang="ru-RU" sz="1200" b="1" u="none" kern="1200" dirty="0" err="1" smtClean="0"/>
            <a:t>земельних</a:t>
          </a:r>
          <a:r>
            <a:rPr lang="ru-RU" sz="1200" b="1" u="none" kern="1200" dirty="0" smtClean="0"/>
            <a:t> </a:t>
          </a:r>
          <a:r>
            <a:rPr lang="ru-RU" sz="1200" b="1" u="none" kern="1200" dirty="0" err="1" smtClean="0"/>
            <a:t>ділянок</a:t>
          </a:r>
          <a:endParaRPr lang="uk-UA" sz="1200" b="1" u="none" kern="1200" dirty="0"/>
        </a:p>
      </dsp:txBody>
      <dsp:txXfrm>
        <a:off x="5688629" y="514518"/>
        <a:ext cx="2522360" cy="1069660"/>
      </dsp:txXfrm>
    </dsp:sp>
    <dsp:sp modelId="{B72DD45E-2BEA-41AA-9FED-DC84F23F04DC}">
      <dsp:nvSpPr>
        <dsp:cNvPr id="0" name=""/>
        <dsp:cNvSpPr/>
      </dsp:nvSpPr>
      <dsp:spPr>
        <a:xfrm rot="21572506">
          <a:off x="5040523" y="2806608"/>
          <a:ext cx="432329" cy="29867"/>
        </a:xfrm>
        <a:custGeom>
          <a:avLst/>
          <a:gdLst/>
          <a:ahLst/>
          <a:cxnLst/>
          <a:rect l="0" t="0" r="0" b="0"/>
          <a:pathLst>
            <a:path>
              <a:moveTo>
                <a:pt x="0" y="14933"/>
              </a:moveTo>
              <a:lnTo>
                <a:pt x="432329" y="14933"/>
              </a:lnTo>
            </a:path>
          </a:pathLst>
        </a:custGeom>
        <a:noFill/>
        <a:ln w="254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500" kern="1200"/>
        </a:p>
      </dsp:txBody>
      <dsp:txXfrm rot="21572506">
        <a:off x="5245879" y="2810733"/>
        <a:ext cx="21616" cy="21616"/>
      </dsp:txXfrm>
    </dsp:sp>
    <dsp:sp modelId="{B705F512-C11E-4DC4-93D1-EAA87A2CC4EA}">
      <dsp:nvSpPr>
        <dsp:cNvPr id="0" name=""/>
        <dsp:cNvSpPr/>
      </dsp:nvSpPr>
      <dsp:spPr>
        <a:xfrm>
          <a:off x="5472611" y="2232244"/>
          <a:ext cx="2692760" cy="1153605"/>
        </a:xfrm>
        <a:prstGeom prst="ellipse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13333"/>
                <a:tint val="30000"/>
                <a:satMod val="250000"/>
              </a:schemeClr>
            </a:gs>
            <a:gs pos="72000">
              <a:schemeClr val="accent1">
                <a:alpha val="90000"/>
                <a:hueOff val="0"/>
                <a:satOff val="0"/>
                <a:lumOff val="0"/>
                <a:alphaOff val="-13333"/>
                <a:tint val="75000"/>
                <a:satMod val="21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13333"/>
                <a:tint val="85000"/>
                <a:satMod val="21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i="0" kern="1200" dirty="0" smtClean="0"/>
            <a:t>через </a:t>
          </a:r>
          <a:r>
            <a:rPr lang="ru-RU" sz="1200" b="1" i="0" kern="1200" dirty="0" err="1" smtClean="0"/>
            <a:t>неодержання</a:t>
          </a:r>
          <a:r>
            <a:rPr lang="ru-RU" sz="1200" b="1" i="0" kern="1200" dirty="0" smtClean="0"/>
            <a:t> </a:t>
          </a:r>
          <a:r>
            <a:rPr lang="ru-RU" sz="1200" b="1" i="0" kern="1200" dirty="0" err="1" smtClean="0"/>
            <a:t>доходів</a:t>
          </a:r>
          <a:r>
            <a:rPr lang="ru-RU" sz="1200" b="1" i="0" kern="1200" dirty="0" smtClean="0"/>
            <a:t> за час </a:t>
          </a:r>
          <a:r>
            <a:rPr lang="ru-RU" sz="1200" b="1" i="0" kern="1200" dirty="0" err="1" smtClean="0"/>
            <a:t>тимчасового</a:t>
          </a:r>
          <a:r>
            <a:rPr lang="ru-RU" sz="1200" b="1" i="0" kern="1200" dirty="0" smtClean="0"/>
            <a:t> </a:t>
          </a:r>
          <a:r>
            <a:rPr lang="ru-RU" sz="1200" b="1" i="0" kern="1200" dirty="0" err="1" smtClean="0"/>
            <a:t>невикористання</a:t>
          </a:r>
          <a:r>
            <a:rPr lang="ru-RU" sz="1200" b="1" i="0" kern="1200" dirty="0" smtClean="0"/>
            <a:t> </a:t>
          </a:r>
          <a:r>
            <a:rPr lang="ru-RU" sz="1200" b="1" i="0" kern="1200" dirty="0" err="1" smtClean="0"/>
            <a:t>земельної</a:t>
          </a:r>
          <a:r>
            <a:rPr lang="ru-RU" sz="1200" b="1" i="0" kern="1200" dirty="0" smtClean="0"/>
            <a:t> </a:t>
          </a:r>
          <a:r>
            <a:rPr lang="ru-RU" sz="1200" b="1" i="0" kern="1200" dirty="0" err="1" smtClean="0"/>
            <a:t>ділянки</a:t>
          </a:r>
          <a:endParaRPr lang="uk-UA" sz="1200" b="1" kern="1200" dirty="0"/>
        </a:p>
      </dsp:txBody>
      <dsp:txXfrm>
        <a:off x="5472611" y="2232244"/>
        <a:ext cx="2692760" cy="1153605"/>
      </dsp:txXfrm>
    </dsp:sp>
    <dsp:sp modelId="{2B4EF79B-6A9A-4DD8-9F05-352E74BF138F}">
      <dsp:nvSpPr>
        <dsp:cNvPr id="0" name=""/>
        <dsp:cNvSpPr/>
      </dsp:nvSpPr>
      <dsp:spPr>
        <a:xfrm rot="2210205">
          <a:off x="4792782" y="3514976"/>
          <a:ext cx="746000" cy="29867"/>
        </a:xfrm>
        <a:custGeom>
          <a:avLst/>
          <a:gdLst/>
          <a:ahLst/>
          <a:cxnLst/>
          <a:rect l="0" t="0" r="0" b="0"/>
          <a:pathLst>
            <a:path>
              <a:moveTo>
                <a:pt x="0" y="14933"/>
              </a:moveTo>
              <a:lnTo>
                <a:pt x="746000" y="14933"/>
              </a:lnTo>
            </a:path>
          </a:pathLst>
        </a:custGeom>
        <a:noFill/>
        <a:ln w="254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500" kern="1200"/>
        </a:p>
      </dsp:txBody>
      <dsp:txXfrm rot="2210205">
        <a:off x="5147133" y="3511260"/>
        <a:ext cx="37300" cy="37300"/>
      </dsp:txXfrm>
    </dsp:sp>
    <dsp:sp modelId="{26A92BEC-EA1B-462B-98F8-A992FB69959F}">
      <dsp:nvSpPr>
        <dsp:cNvPr id="0" name=""/>
        <dsp:cNvSpPr/>
      </dsp:nvSpPr>
      <dsp:spPr>
        <a:xfrm>
          <a:off x="4824533" y="3600398"/>
          <a:ext cx="3060306" cy="1640230"/>
        </a:xfrm>
        <a:prstGeom prst="ellipse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20000"/>
                <a:tint val="30000"/>
                <a:satMod val="250000"/>
              </a:schemeClr>
            </a:gs>
            <a:gs pos="72000">
              <a:schemeClr val="accent1">
                <a:alpha val="90000"/>
                <a:hueOff val="0"/>
                <a:satOff val="0"/>
                <a:lumOff val="0"/>
                <a:alphaOff val="-20000"/>
                <a:tint val="75000"/>
                <a:satMod val="21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20000"/>
                <a:tint val="85000"/>
                <a:satMod val="21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i="0" kern="1200" dirty="0" smtClean="0"/>
            <a:t>у </a:t>
          </a:r>
          <a:r>
            <a:rPr lang="ru-RU" sz="1200" b="1" i="0" kern="1200" dirty="0" err="1" smtClean="0"/>
            <a:t>звязку</a:t>
          </a:r>
          <a:r>
            <a:rPr lang="ru-RU" sz="1200" b="1" i="0" kern="1200" dirty="0" smtClean="0"/>
            <a:t> </a:t>
          </a:r>
          <a:r>
            <a:rPr lang="ru-RU" sz="1200" b="1" i="0" kern="1200" dirty="0" err="1" smtClean="0"/>
            <a:t>з</a:t>
          </a:r>
          <a:r>
            <a:rPr lang="ru-RU" sz="1200" b="1" i="0" kern="1200" dirty="0" smtClean="0"/>
            <a:t> </a:t>
          </a:r>
          <a:r>
            <a:rPr lang="ru-RU" sz="1200" b="1" i="0" kern="1200" dirty="0" err="1" smtClean="0"/>
            <a:t>приведенням</a:t>
          </a:r>
          <a:r>
            <a:rPr lang="ru-RU" sz="1200" b="1" i="0" kern="1200" dirty="0" smtClean="0"/>
            <a:t> </a:t>
          </a:r>
          <a:r>
            <a:rPr lang="ru-RU" sz="1200" b="1" i="0" kern="1200" dirty="0" err="1" smtClean="0"/>
            <a:t>сільськогосподарських</a:t>
          </a:r>
          <a:r>
            <a:rPr lang="ru-RU" sz="1200" b="1" i="0" kern="1200" dirty="0" smtClean="0"/>
            <a:t> </a:t>
          </a:r>
          <a:r>
            <a:rPr lang="ru-RU" sz="1200" b="1" i="0" kern="1200" dirty="0" err="1" smtClean="0"/>
            <a:t>угідь</a:t>
          </a:r>
          <a:r>
            <a:rPr lang="ru-RU" sz="1200" b="1" i="0" kern="1200" dirty="0" smtClean="0"/>
            <a:t>, </a:t>
          </a:r>
          <a:r>
            <a:rPr lang="ru-RU" sz="1200" b="1" i="0" kern="1200" dirty="0" err="1" smtClean="0"/>
            <a:t>лісових</a:t>
          </a:r>
          <a:r>
            <a:rPr lang="ru-RU" sz="1200" b="1" i="0" kern="1200" dirty="0" smtClean="0"/>
            <a:t> земель та </a:t>
          </a:r>
          <a:r>
            <a:rPr lang="ru-RU" sz="1200" b="1" i="0" kern="1200" dirty="0" err="1" smtClean="0"/>
            <a:t>чагарників</a:t>
          </a:r>
          <a:r>
            <a:rPr lang="ru-RU" sz="1200" b="1" i="0" kern="1200" dirty="0" smtClean="0"/>
            <a:t> у </a:t>
          </a:r>
          <a:r>
            <a:rPr lang="ru-RU" sz="1200" b="1" i="0" kern="1200" dirty="0" err="1" smtClean="0"/>
            <a:t>непридатний</a:t>
          </a:r>
          <a:r>
            <a:rPr lang="ru-RU" sz="1200" b="1" i="0" kern="1200" dirty="0" smtClean="0"/>
            <a:t> для </a:t>
          </a:r>
          <a:r>
            <a:rPr lang="ru-RU" sz="1200" b="1" i="0" kern="1200" dirty="0" err="1" smtClean="0"/>
            <a:t>використання</a:t>
          </a:r>
          <a:r>
            <a:rPr lang="ru-RU" sz="1200" b="1" i="0" kern="1200" dirty="0" smtClean="0"/>
            <a:t> стан</a:t>
          </a:r>
          <a:endParaRPr lang="ru-RU" sz="1200" b="1" kern="1200" dirty="0"/>
        </a:p>
      </dsp:txBody>
      <dsp:txXfrm>
        <a:off x="4824533" y="3600398"/>
        <a:ext cx="3060306" cy="1640230"/>
      </dsp:txXfrm>
    </dsp:sp>
    <dsp:sp modelId="{855D6284-B996-4790-87F9-49B01E874ABF}">
      <dsp:nvSpPr>
        <dsp:cNvPr id="0" name=""/>
        <dsp:cNvSpPr/>
      </dsp:nvSpPr>
      <dsp:spPr>
        <a:xfrm rot="7569859">
          <a:off x="3556062" y="3555355"/>
          <a:ext cx="267502" cy="29867"/>
        </a:xfrm>
        <a:custGeom>
          <a:avLst/>
          <a:gdLst/>
          <a:ahLst/>
          <a:cxnLst/>
          <a:rect l="0" t="0" r="0" b="0"/>
          <a:pathLst>
            <a:path>
              <a:moveTo>
                <a:pt x="0" y="14933"/>
              </a:moveTo>
              <a:lnTo>
                <a:pt x="267502" y="14933"/>
              </a:lnTo>
            </a:path>
          </a:pathLst>
        </a:custGeom>
        <a:noFill/>
        <a:ln w="254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500" kern="1200"/>
        </a:p>
      </dsp:txBody>
      <dsp:txXfrm rot="7569859">
        <a:off x="3683126" y="3563601"/>
        <a:ext cx="13375" cy="13375"/>
      </dsp:txXfrm>
    </dsp:sp>
    <dsp:sp modelId="{6D7CAEB7-ED14-48BD-A91C-4CCD489E1DE7}">
      <dsp:nvSpPr>
        <dsp:cNvPr id="0" name=""/>
        <dsp:cNvSpPr/>
      </dsp:nvSpPr>
      <dsp:spPr>
        <a:xfrm>
          <a:off x="1512162" y="3600402"/>
          <a:ext cx="2986385" cy="1812604"/>
        </a:xfrm>
        <a:prstGeom prst="ellipse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26667"/>
                <a:tint val="30000"/>
                <a:satMod val="250000"/>
              </a:schemeClr>
            </a:gs>
            <a:gs pos="72000">
              <a:schemeClr val="accent1">
                <a:alpha val="90000"/>
                <a:hueOff val="0"/>
                <a:satOff val="0"/>
                <a:lumOff val="0"/>
                <a:alphaOff val="-26667"/>
                <a:tint val="75000"/>
                <a:satMod val="21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26667"/>
                <a:tint val="85000"/>
                <a:satMod val="21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i="0" kern="1200" dirty="0" smtClean="0"/>
            <a:t>через </a:t>
          </a:r>
          <a:r>
            <a:rPr lang="ru-RU" sz="1200" b="1" i="0" kern="1200" dirty="0" err="1" smtClean="0"/>
            <a:t>погіршення</a:t>
          </a:r>
          <a:r>
            <a:rPr lang="ru-RU" sz="1200" b="1" i="0" kern="1200" dirty="0" smtClean="0"/>
            <a:t> </a:t>
          </a:r>
          <a:r>
            <a:rPr lang="ru-RU" sz="1200" b="1" i="0" kern="1200" dirty="0" err="1" smtClean="0"/>
            <a:t>якості</a:t>
          </a:r>
          <a:r>
            <a:rPr lang="ru-RU" sz="1200" b="1" i="0" kern="1200" dirty="0" smtClean="0"/>
            <a:t> </a:t>
          </a:r>
          <a:r>
            <a:rPr lang="ru-RU" sz="1200" b="1" i="0" kern="1200" dirty="0" err="1" smtClean="0"/>
            <a:t>ґрунтового</a:t>
          </a:r>
          <a:r>
            <a:rPr lang="ru-RU" sz="1200" b="1" i="0" kern="1200" dirty="0" smtClean="0"/>
            <a:t> </a:t>
          </a:r>
          <a:r>
            <a:rPr lang="ru-RU" sz="1200" b="1" i="0" kern="1200" dirty="0" err="1" smtClean="0"/>
            <a:t>покриву</a:t>
          </a:r>
          <a:r>
            <a:rPr lang="ru-RU" sz="1200" b="1" i="0" kern="1200" dirty="0" smtClean="0"/>
            <a:t> та </a:t>
          </a:r>
          <a:r>
            <a:rPr lang="ru-RU" sz="1200" b="1" i="0" kern="1200" dirty="0" err="1" smtClean="0"/>
            <a:t>інших</a:t>
          </a:r>
          <a:r>
            <a:rPr lang="ru-RU" sz="1200" b="1" i="0" kern="1200" dirty="0" smtClean="0"/>
            <a:t> </a:t>
          </a:r>
          <a:r>
            <a:rPr lang="ru-RU" sz="1200" b="1" i="0" kern="1200" dirty="0" err="1" smtClean="0"/>
            <a:t>корисних</a:t>
          </a:r>
          <a:r>
            <a:rPr lang="ru-RU" sz="1200" b="1" i="0" kern="1200" dirty="0" smtClean="0"/>
            <a:t> </a:t>
          </a:r>
          <a:r>
            <a:rPr lang="ru-RU" sz="1200" b="1" i="0" kern="1200" dirty="0" err="1" smtClean="0"/>
            <a:t>властивостей</a:t>
          </a:r>
          <a:r>
            <a:rPr lang="ru-RU" sz="1200" b="1" i="0" kern="1200" dirty="0" smtClean="0"/>
            <a:t> </a:t>
          </a:r>
          <a:r>
            <a:rPr lang="ru-RU" sz="1200" b="1" i="0" kern="1200" dirty="0" err="1" smtClean="0"/>
            <a:t>сільськогосподарських</a:t>
          </a:r>
          <a:r>
            <a:rPr lang="ru-RU" sz="1200" b="1" i="0" kern="1200" dirty="0" smtClean="0"/>
            <a:t> </a:t>
          </a:r>
          <a:r>
            <a:rPr lang="ru-RU" sz="1200" b="1" i="0" kern="1200" dirty="0" err="1" smtClean="0"/>
            <a:t>угідь</a:t>
          </a:r>
          <a:r>
            <a:rPr lang="ru-RU" sz="1200" b="1" i="0" kern="1200" dirty="0" smtClean="0"/>
            <a:t>, </a:t>
          </a:r>
          <a:r>
            <a:rPr lang="ru-RU" sz="1200" b="1" i="0" kern="1200" dirty="0" err="1" smtClean="0"/>
            <a:t>лісових</a:t>
          </a:r>
          <a:r>
            <a:rPr lang="ru-RU" sz="1200" b="1" i="0" kern="1200" dirty="0" smtClean="0"/>
            <a:t> земель та </a:t>
          </a:r>
          <a:r>
            <a:rPr lang="ru-RU" sz="1200" b="1" i="0" kern="1200" dirty="0" err="1" smtClean="0"/>
            <a:t>чагарників</a:t>
          </a:r>
          <a:endParaRPr lang="ru-RU" sz="1200" b="1" kern="1200" dirty="0"/>
        </a:p>
      </dsp:txBody>
      <dsp:txXfrm>
        <a:off x="1512162" y="3600402"/>
        <a:ext cx="2986385" cy="1812604"/>
      </dsp:txXfrm>
    </dsp:sp>
    <dsp:sp modelId="{49023AD1-A1E2-4B3C-A2C2-62508074157D}">
      <dsp:nvSpPr>
        <dsp:cNvPr id="0" name=""/>
        <dsp:cNvSpPr/>
      </dsp:nvSpPr>
      <dsp:spPr>
        <a:xfrm rot="10535307">
          <a:off x="2957252" y="2895043"/>
          <a:ext cx="467730" cy="29867"/>
        </a:xfrm>
        <a:custGeom>
          <a:avLst/>
          <a:gdLst/>
          <a:ahLst/>
          <a:cxnLst/>
          <a:rect l="0" t="0" r="0" b="0"/>
          <a:pathLst>
            <a:path>
              <a:moveTo>
                <a:pt x="0" y="14933"/>
              </a:moveTo>
              <a:lnTo>
                <a:pt x="467730" y="14933"/>
              </a:lnTo>
            </a:path>
          </a:pathLst>
        </a:custGeom>
        <a:noFill/>
        <a:ln w="254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500" kern="1200"/>
        </a:p>
      </dsp:txBody>
      <dsp:txXfrm rot="10535307">
        <a:off x="3179424" y="2898284"/>
        <a:ext cx="23386" cy="23386"/>
      </dsp:txXfrm>
    </dsp:sp>
    <dsp:sp modelId="{1BD1C8E6-B515-45A6-9445-315285F78340}">
      <dsp:nvSpPr>
        <dsp:cNvPr id="0" name=""/>
        <dsp:cNvSpPr/>
      </dsp:nvSpPr>
      <dsp:spPr>
        <a:xfrm>
          <a:off x="360041" y="2520278"/>
          <a:ext cx="2623281" cy="1013842"/>
        </a:xfrm>
        <a:prstGeom prst="ellipse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33333"/>
                <a:tint val="30000"/>
                <a:satMod val="250000"/>
              </a:schemeClr>
            </a:gs>
            <a:gs pos="72000">
              <a:schemeClr val="accent1">
                <a:alpha val="90000"/>
                <a:hueOff val="0"/>
                <a:satOff val="0"/>
                <a:lumOff val="0"/>
                <a:alphaOff val="-33333"/>
                <a:tint val="75000"/>
                <a:satMod val="21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33333"/>
                <a:tint val="85000"/>
                <a:satMod val="21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i="0" kern="1200" dirty="0" err="1" smtClean="0"/>
            <a:t>внаслідок</a:t>
          </a:r>
          <a:r>
            <a:rPr lang="ru-RU" sz="1200" b="1" i="0" kern="1200" dirty="0" smtClean="0"/>
            <a:t> </a:t>
          </a:r>
          <a:r>
            <a:rPr lang="ru-RU" sz="1200" b="1" i="0" kern="1200" dirty="0" err="1" smtClean="0"/>
            <a:t>використання</a:t>
          </a:r>
          <a:r>
            <a:rPr lang="ru-RU" sz="1200" b="1" i="0" kern="1200" dirty="0" smtClean="0"/>
            <a:t> </a:t>
          </a:r>
          <a:r>
            <a:rPr lang="ru-RU" sz="1200" b="1" i="0" kern="1200" dirty="0" err="1" smtClean="0"/>
            <a:t>земельних</a:t>
          </a:r>
          <a:r>
            <a:rPr lang="ru-RU" sz="1200" b="1" i="0" kern="1200" dirty="0" smtClean="0"/>
            <a:t> </a:t>
          </a:r>
          <a:r>
            <a:rPr lang="ru-RU" sz="1200" b="1" i="0" kern="1200" dirty="0" err="1" smtClean="0"/>
            <a:t>ділянок</a:t>
          </a:r>
          <a:r>
            <a:rPr lang="ru-RU" sz="1200" b="1" i="0" kern="1200" dirty="0" smtClean="0"/>
            <a:t> для потреб </a:t>
          </a:r>
          <a:r>
            <a:rPr lang="ru-RU" sz="1200" b="1" i="0" kern="1200" dirty="0" err="1" smtClean="0"/>
            <a:t>нафтогазової</a:t>
          </a:r>
          <a:r>
            <a:rPr lang="ru-RU" sz="1200" b="1" i="0" kern="1200" dirty="0" smtClean="0"/>
            <a:t> </a:t>
          </a:r>
          <a:r>
            <a:rPr lang="ru-RU" sz="1200" b="1" i="0" kern="1200" dirty="0" err="1" smtClean="0"/>
            <a:t>галузі</a:t>
          </a:r>
          <a:endParaRPr lang="ru-RU" sz="1200" b="1" kern="1200" dirty="0"/>
        </a:p>
      </dsp:txBody>
      <dsp:txXfrm>
        <a:off x="360041" y="2520278"/>
        <a:ext cx="2623281" cy="1013842"/>
      </dsp:txXfrm>
    </dsp:sp>
    <dsp:sp modelId="{63B875E1-2200-4B1E-B750-4EBD3A062C2C}">
      <dsp:nvSpPr>
        <dsp:cNvPr id="0" name=""/>
        <dsp:cNvSpPr/>
      </dsp:nvSpPr>
      <dsp:spPr>
        <a:xfrm rot="12582370">
          <a:off x="2724645" y="2203294"/>
          <a:ext cx="869244" cy="29867"/>
        </a:xfrm>
        <a:custGeom>
          <a:avLst/>
          <a:gdLst/>
          <a:ahLst/>
          <a:cxnLst/>
          <a:rect l="0" t="0" r="0" b="0"/>
          <a:pathLst>
            <a:path>
              <a:moveTo>
                <a:pt x="0" y="14933"/>
              </a:moveTo>
              <a:lnTo>
                <a:pt x="869244" y="14933"/>
              </a:lnTo>
            </a:path>
          </a:pathLst>
        </a:custGeom>
        <a:noFill/>
        <a:ln w="254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500" kern="1200"/>
        </a:p>
      </dsp:txBody>
      <dsp:txXfrm rot="12582370">
        <a:off x="3137536" y="2196496"/>
        <a:ext cx="43462" cy="43462"/>
      </dsp:txXfrm>
    </dsp:sp>
    <dsp:sp modelId="{2D33C9B1-DE7F-4C3A-9793-D9499832E720}">
      <dsp:nvSpPr>
        <dsp:cNvPr id="0" name=""/>
        <dsp:cNvSpPr/>
      </dsp:nvSpPr>
      <dsp:spPr>
        <a:xfrm>
          <a:off x="144017" y="360039"/>
          <a:ext cx="3001358" cy="1988150"/>
        </a:xfrm>
        <a:prstGeom prst="ellipse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40000"/>
                <a:tint val="30000"/>
                <a:satMod val="250000"/>
              </a:schemeClr>
            </a:gs>
            <a:gs pos="72000">
              <a:schemeClr val="accent1">
                <a:alpha val="90000"/>
                <a:hueOff val="0"/>
                <a:satOff val="0"/>
                <a:lumOff val="0"/>
                <a:alphaOff val="-40000"/>
                <a:tint val="75000"/>
                <a:satMod val="21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40000"/>
                <a:tint val="85000"/>
                <a:satMod val="21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200" b="1" u="none" kern="1200" dirty="0" smtClean="0"/>
            <a:t>заподіяні внаслідок  вилучення (викупу) сільськогосподарських угідь, лісових земель та чагарників для потреб, не пов'язаних із сільськогосподарським і лісогосподарським виробництвом</a:t>
          </a:r>
          <a:endParaRPr lang="uk-UA" sz="1200" b="1" u="none" kern="1200" dirty="0"/>
        </a:p>
      </dsp:txBody>
      <dsp:txXfrm>
        <a:off x="144017" y="360039"/>
        <a:ext cx="3001358" cy="19881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F6377-5E29-486D-BD2A-CFD5797DA46B}" type="datetimeFigureOut">
              <a:rPr lang="ru-RU" smtClean="0"/>
              <a:pPr/>
              <a:t>31.03.2021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622684D8-F4E6-4F8D-887E-55BF20D5BC7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F6377-5E29-486D-BD2A-CFD5797DA46B}" type="datetimeFigureOut">
              <a:rPr lang="ru-RU" smtClean="0"/>
              <a:pPr/>
              <a:t>31.03.2021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684D8-F4E6-4F8D-887E-55BF20D5BC7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F6377-5E29-486D-BD2A-CFD5797DA46B}" type="datetimeFigureOut">
              <a:rPr lang="ru-RU" smtClean="0"/>
              <a:pPr/>
              <a:t>31.03.2021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684D8-F4E6-4F8D-887E-55BF20D5BC7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F6377-5E29-486D-BD2A-CFD5797DA46B}" type="datetimeFigureOut">
              <a:rPr lang="ru-RU" smtClean="0"/>
              <a:pPr/>
              <a:t>31.03.2021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622684D8-F4E6-4F8D-887E-55BF20D5BC7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F6377-5E29-486D-BD2A-CFD5797DA46B}" type="datetimeFigureOut">
              <a:rPr lang="ru-RU" smtClean="0"/>
              <a:pPr/>
              <a:t>31.03.2021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684D8-F4E6-4F8D-887E-55BF20D5BC7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F6377-5E29-486D-BD2A-CFD5797DA46B}" type="datetimeFigureOut">
              <a:rPr lang="ru-RU" smtClean="0"/>
              <a:pPr/>
              <a:t>31.03.2021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684D8-F4E6-4F8D-887E-55BF20D5BC7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F6377-5E29-486D-BD2A-CFD5797DA46B}" type="datetimeFigureOut">
              <a:rPr lang="ru-RU" smtClean="0"/>
              <a:pPr/>
              <a:t>31.03.2021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622684D8-F4E6-4F8D-887E-55BF20D5BC7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F6377-5E29-486D-BD2A-CFD5797DA46B}" type="datetimeFigureOut">
              <a:rPr lang="ru-RU" smtClean="0"/>
              <a:pPr/>
              <a:t>31.03.2021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684D8-F4E6-4F8D-887E-55BF20D5BC7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F6377-5E29-486D-BD2A-CFD5797DA46B}" type="datetimeFigureOut">
              <a:rPr lang="ru-RU" smtClean="0"/>
              <a:pPr/>
              <a:t>31.03.2021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684D8-F4E6-4F8D-887E-55BF20D5BC7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F6377-5E29-486D-BD2A-CFD5797DA46B}" type="datetimeFigureOut">
              <a:rPr lang="ru-RU" smtClean="0"/>
              <a:pPr/>
              <a:t>31.03.2021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684D8-F4E6-4F8D-887E-55BF20D5BC7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F6377-5E29-486D-BD2A-CFD5797DA46B}" type="datetimeFigureOut">
              <a:rPr lang="ru-RU" smtClean="0"/>
              <a:pPr/>
              <a:t>31.03.2021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684D8-F4E6-4F8D-887E-55BF20D5BC7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2DF6377-5E29-486D-BD2A-CFD5797DA46B}" type="datetimeFigureOut">
              <a:rPr lang="ru-RU" smtClean="0"/>
              <a:pPr/>
              <a:t>31.03.2021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622684D8-F4E6-4F8D-887E-55BF20D5BC7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sady-3211.jpg"/>
          <p:cNvPicPr>
            <a:picLocks noChangeAspect="1"/>
          </p:cNvPicPr>
          <p:nvPr/>
        </p:nvPicPr>
        <p:blipFill>
          <a:blip r:embed="rId2" cstate="print">
            <a:lum bright="-3000" contrast="-13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3212976"/>
            <a:ext cx="8458200" cy="1656184"/>
          </a:xfrm>
        </p:spPr>
        <p:txBody>
          <a:bodyPr>
            <a:noAutofit/>
          </a:bodyPr>
          <a:lstStyle/>
          <a:p>
            <a:r>
              <a:rPr lang="uk-UA" sz="2900" b="1" dirty="0" smtClean="0"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  <a:solidFill>
                  <a:srgbClr val="F0A22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ОСОБЛИВОСТІ ПРИЗНАЧЕННЯ ТА ПРОВЕДЕННЯ </a:t>
            </a:r>
            <a:r>
              <a:rPr lang="uk-UA" sz="2900" b="1" dirty="0" err="1" smtClean="0"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  <a:solidFill>
                  <a:srgbClr val="F0A22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судовИХ</a:t>
            </a:r>
            <a:r>
              <a:rPr lang="uk-UA" sz="2900" b="1" dirty="0" smtClean="0"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  <a:solidFill>
                  <a:srgbClr val="F0A22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 експертиз: ЗЕМЕЛЬНО-ТЕХНІЧНОЇ, ОЦІНОЧНО-ЗЕМЕЛЬНОЇ ТА З ПИТАНЬ ЗЕМЛЕУСТРОЮ</a:t>
            </a:r>
            <a:endParaRPr lang="ru-RU" sz="2900" b="1" dirty="0"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  <a:solidFill>
                <a:srgbClr val="F0A22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188640"/>
            <a:ext cx="8784976" cy="6480720"/>
          </a:xfrm>
          <a:prstGeom prst="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27584" y="5157192"/>
            <a:ext cx="7772400" cy="914400"/>
          </a:xfrm>
        </p:spPr>
        <p:txBody>
          <a:bodyPr>
            <a:normAutofit/>
          </a:bodyPr>
          <a:lstStyle/>
          <a:p>
            <a:pPr algn="r"/>
            <a:r>
              <a:rPr lang="uk-UA" sz="1500" b="1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Доповідач – Савчак Вікторія, </a:t>
            </a:r>
          </a:p>
          <a:p>
            <a:pPr algn="r"/>
            <a:r>
              <a:rPr lang="uk-UA" sz="1500" b="1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провідний науковий </a:t>
            </a:r>
            <a:r>
              <a:rPr lang="uk-UA" sz="1500" b="1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співробітник </a:t>
            </a:r>
            <a:r>
              <a:rPr lang="uk-UA" sz="1500" b="1" i="1" dirty="0" err="1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КНДІСЕ</a:t>
            </a:r>
            <a:endParaRPr lang="uk-UA" sz="1500" b="1" i="1" dirty="0" smtClean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r>
              <a:rPr lang="uk-UA" sz="1500" b="1" i="1" dirty="0" err="1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к.ю.н</a:t>
            </a:r>
            <a:r>
              <a:rPr lang="uk-UA" sz="1500" b="1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., доцент </a:t>
            </a:r>
            <a:endParaRPr lang="uk-UA" sz="1500" b="1" i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021288"/>
            <a:ext cx="8458200" cy="520700"/>
          </a:xfrm>
        </p:spPr>
        <p:txBody>
          <a:bodyPr>
            <a:noAutofit/>
          </a:bodyPr>
          <a:lstStyle/>
          <a:p>
            <a:r>
              <a:rPr lang="uk-UA" sz="1400" dirty="0" err="1" smtClean="0"/>
              <a:t>2.Особливості</a:t>
            </a:r>
            <a:r>
              <a:rPr lang="uk-UA" sz="1400" dirty="0" smtClean="0"/>
              <a:t> проведення судових земельно-технічних експертиз </a:t>
            </a:r>
            <a:r>
              <a:rPr lang="ru-RU" sz="1800" dirty="0" smtClean="0"/>
              <a:t/>
            </a:r>
            <a:br>
              <a:rPr lang="ru-RU" sz="1800" dirty="0" smtClean="0"/>
            </a:br>
            <a:endParaRPr lang="uk-UA" sz="1800" dirty="0"/>
          </a:p>
        </p:txBody>
      </p:sp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4906888" cy="515144"/>
          </a:xfrm>
        </p:spPr>
        <p:txBody>
          <a:bodyPr>
            <a:normAutofit/>
          </a:bodyPr>
          <a:lstStyle/>
          <a:p>
            <a:r>
              <a:rPr lang="uk-UA" sz="1600" b="1" dirty="0" smtClean="0"/>
              <a:t>Накладання одних земельних ділянок на інші</a:t>
            </a:r>
            <a:endParaRPr lang="uk-UA" sz="1600" b="1" dirty="0"/>
          </a:p>
          <a:p>
            <a:endParaRPr lang="uk-UA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881"/>
          <a:stretch>
            <a:fillRect/>
          </a:stretch>
        </p:blipFill>
        <p:spPr bwMode="auto">
          <a:xfrm>
            <a:off x="611560" y="908720"/>
            <a:ext cx="8100392" cy="48205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798862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093296"/>
            <a:ext cx="8458200" cy="520700"/>
          </a:xfrm>
        </p:spPr>
        <p:txBody>
          <a:bodyPr>
            <a:normAutofit fontScale="90000"/>
          </a:bodyPr>
          <a:lstStyle/>
          <a:p>
            <a:r>
              <a:rPr lang="uk-UA" sz="1600" dirty="0" err="1" smtClean="0"/>
              <a:t>2.Особливості</a:t>
            </a:r>
            <a:r>
              <a:rPr lang="uk-UA" sz="1600" dirty="0" smtClean="0"/>
              <a:t> проведення судових земельно-технічних експертиз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60648"/>
            <a:ext cx="7200800" cy="5502269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940152" y="332656"/>
            <a:ext cx="3024336" cy="576064"/>
          </a:xfrm>
        </p:spPr>
        <p:txBody>
          <a:bodyPr>
            <a:normAutofit/>
          </a:bodyPr>
          <a:lstStyle/>
          <a:p>
            <a:pPr algn="r"/>
            <a:r>
              <a:rPr lang="uk-UA" b="1" dirty="0" smtClean="0"/>
              <a:t>Порушення меж суміжного землекористування</a:t>
            </a:r>
            <a:endParaRPr lang="ru-RU" b="1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6021288"/>
            <a:ext cx="8458200" cy="520700"/>
          </a:xfrm>
        </p:spPr>
        <p:txBody>
          <a:bodyPr>
            <a:normAutofit fontScale="90000"/>
          </a:bodyPr>
          <a:lstStyle/>
          <a:p>
            <a:r>
              <a:rPr lang="uk-UA" sz="1600" dirty="0" err="1" smtClean="0"/>
              <a:t>2.Особливості</a:t>
            </a:r>
            <a:r>
              <a:rPr lang="uk-UA" sz="1600" dirty="0" smtClean="0"/>
              <a:t> проведення судових земельно-технічних експертиз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682752" cy="587152"/>
          </a:xfrm>
        </p:spPr>
        <p:txBody>
          <a:bodyPr>
            <a:noAutofit/>
          </a:bodyPr>
          <a:lstStyle/>
          <a:p>
            <a:r>
              <a:rPr lang="uk-UA" b="1" dirty="0" smtClean="0"/>
              <a:t>Облаштування варіантів встановлення </a:t>
            </a:r>
          </a:p>
          <a:p>
            <a:r>
              <a:rPr lang="uk-UA" b="1" dirty="0" smtClean="0"/>
              <a:t>земельних сервітутів</a:t>
            </a:r>
            <a:endParaRPr lang="ru-RU" b="1" dirty="0"/>
          </a:p>
        </p:txBody>
      </p:sp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960" y="332656"/>
            <a:ext cx="4563616" cy="54488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196752"/>
            <a:ext cx="3793468" cy="253702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7" name="Овал 6"/>
          <p:cNvSpPr/>
          <p:nvPr/>
        </p:nvSpPr>
        <p:spPr>
          <a:xfrm>
            <a:off x="4355976" y="3933056"/>
            <a:ext cx="1728192" cy="1872208"/>
          </a:xfrm>
          <a:prstGeom prst="ellipse">
            <a:avLst/>
          </a:prstGeom>
          <a:solidFill>
            <a:srgbClr val="F0A22E">
              <a:alpha val="27059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cxnSp>
        <p:nvCxnSpPr>
          <p:cNvPr id="9" name="Прямая со стрелкой 8"/>
          <p:cNvCxnSpPr/>
          <p:nvPr/>
        </p:nvCxnSpPr>
        <p:spPr>
          <a:xfrm>
            <a:off x="4067944" y="3573016"/>
            <a:ext cx="504056" cy="64807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96114" y="3861048"/>
            <a:ext cx="2447886" cy="194058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021288"/>
            <a:ext cx="8458200" cy="520700"/>
          </a:xfrm>
        </p:spPr>
        <p:txBody>
          <a:bodyPr>
            <a:normAutofit fontScale="90000"/>
          </a:bodyPr>
          <a:lstStyle/>
          <a:p>
            <a:r>
              <a:rPr lang="uk-UA" sz="1600" dirty="0" err="1" smtClean="0"/>
              <a:t>2.Особливості</a:t>
            </a:r>
            <a:r>
              <a:rPr lang="uk-UA" sz="1600" dirty="0" smtClean="0"/>
              <a:t> проведення судових земельно-технічних експертиз </a:t>
            </a:r>
            <a:r>
              <a:rPr lang="ru-RU" dirty="0" smtClean="0"/>
              <a:t/>
            </a:r>
            <a:br>
              <a:rPr lang="ru-RU" dirty="0" smtClean="0"/>
            </a:br>
            <a:endParaRPr lang="uk-UA" dirty="0"/>
          </a:p>
        </p:txBody>
      </p:sp>
      <p:pic>
        <p:nvPicPr>
          <p:cNvPr id="4710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t="9000"/>
          <a:stretch>
            <a:fillRect/>
          </a:stretch>
        </p:blipFill>
        <p:spPr bwMode="auto">
          <a:xfrm>
            <a:off x="3635896" y="620688"/>
            <a:ext cx="5272088" cy="436855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47107" name="Picture 3" descr="D:\Робота\2017\9168_Житомирські_ласощі\Фото_виїзд\DSCN44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124744"/>
            <a:ext cx="2736304" cy="20524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47108" name="Picture 4" descr="D:\Робота\2017\9168_Житомирські_ласощі\Фото_виїзд\DSCN449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3292256"/>
            <a:ext cx="2736304" cy="20524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5770984" cy="299120"/>
          </a:xfrm>
        </p:spPr>
        <p:txBody>
          <a:bodyPr>
            <a:noAutofit/>
          </a:bodyPr>
          <a:lstStyle/>
          <a:p>
            <a:r>
              <a:rPr lang="uk-UA" b="1" dirty="0" smtClean="0"/>
              <a:t>Розташування будівель і споруд в межах земельних ділянок</a:t>
            </a:r>
            <a:endParaRPr lang="uk-UA" b="1" dirty="0"/>
          </a:p>
        </p:txBody>
      </p:sp>
      <p:pic>
        <p:nvPicPr>
          <p:cNvPr id="5122" name="Picture 2" descr="D:\Робота\2017\9168_Житомирські_ласощі\Фото_виїзд\DSCN445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8144" y="3573016"/>
            <a:ext cx="2987824" cy="22411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877272"/>
            <a:ext cx="8458200" cy="520700"/>
          </a:xfrm>
        </p:spPr>
        <p:txBody>
          <a:bodyPr>
            <a:normAutofit fontScale="90000"/>
          </a:bodyPr>
          <a:lstStyle/>
          <a:p>
            <a:r>
              <a:rPr lang="uk-UA" sz="1600" dirty="0" err="1" smtClean="0"/>
              <a:t>2.Особливості</a:t>
            </a:r>
            <a:r>
              <a:rPr lang="uk-UA" sz="1600" dirty="0" smtClean="0"/>
              <a:t> проведення судових земельно-технічних експертиз </a:t>
            </a:r>
            <a:r>
              <a:rPr lang="ru-RU" dirty="0" smtClean="0"/>
              <a:t/>
            </a:r>
            <a:br>
              <a:rPr lang="ru-RU" dirty="0" smtClean="0"/>
            </a:br>
            <a:endParaRPr lang="uk-UA" dirty="0"/>
          </a:p>
        </p:txBody>
      </p:sp>
      <p:sp>
        <p:nvSpPr>
          <p:cNvPr id="6" name="Содержимое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620688"/>
            <a:ext cx="6927880" cy="519618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67544" y="332656"/>
            <a:ext cx="4680520" cy="371128"/>
          </a:xfrm>
        </p:spPr>
        <p:txBody>
          <a:bodyPr>
            <a:normAutofit fontScale="85000" lnSpcReduction="10000"/>
          </a:bodyPr>
          <a:lstStyle/>
          <a:p>
            <a:r>
              <a:rPr lang="uk-UA" sz="1700" b="1" dirty="0" smtClean="0"/>
              <a:t>Казуси перетину між межами земельних ділянок</a:t>
            </a:r>
          </a:p>
          <a:p>
            <a:endParaRPr lang="uk-UA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5877272"/>
            <a:ext cx="8458200" cy="520700"/>
          </a:xfrm>
        </p:spPr>
        <p:txBody>
          <a:bodyPr>
            <a:noAutofit/>
          </a:bodyPr>
          <a:lstStyle/>
          <a:p>
            <a:r>
              <a:rPr lang="uk-UA" sz="1400" dirty="0" err="1" smtClean="0"/>
              <a:t>3.Особливості</a:t>
            </a:r>
            <a:r>
              <a:rPr lang="uk-UA" sz="1400" dirty="0" smtClean="0"/>
              <a:t> проведення судових ОЦІНОЧНО-земельних експертиз </a:t>
            </a:r>
            <a:endParaRPr lang="uk-UA" sz="14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995936" y="575838"/>
            <a:ext cx="4885027" cy="692922"/>
          </a:xfrm>
        </p:spPr>
        <p:txBody>
          <a:bodyPr>
            <a:normAutofit fontScale="70000" lnSpcReduction="20000"/>
          </a:bodyPr>
          <a:lstStyle/>
          <a:p>
            <a:pPr algn="r"/>
            <a:r>
              <a:rPr lang="uk-UA" sz="2000" b="1" dirty="0" smtClean="0"/>
              <a:t>Особливості розташування досліджуваних земельних ділянок не дають можливості використовувати їх за цільовим призначенням</a:t>
            </a:r>
            <a:endParaRPr lang="uk-UA" sz="2000" b="1" dirty="0"/>
          </a:p>
        </p:txBody>
      </p:sp>
      <p:pic>
        <p:nvPicPr>
          <p:cNvPr id="5" name="Объект 14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536" y="692696"/>
            <a:ext cx="3538612" cy="245234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Рисунок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922" b="3102"/>
          <a:stretch>
            <a:fillRect/>
          </a:stretch>
        </p:blipFill>
        <p:spPr>
          <a:xfrm>
            <a:off x="395536" y="3212976"/>
            <a:ext cx="3528392" cy="237626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46754" y="1700808"/>
            <a:ext cx="4760051" cy="345638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8428241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877272"/>
            <a:ext cx="8458200" cy="520700"/>
          </a:xfrm>
        </p:spPr>
        <p:txBody>
          <a:bodyPr>
            <a:noAutofit/>
          </a:bodyPr>
          <a:lstStyle/>
          <a:p>
            <a:r>
              <a:rPr lang="uk-UA" sz="1400" dirty="0" err="1" smtClean="0"/>
              <a:t>3.Особливості</a:t>
            </a:r>
            <a:r>
              <a:rPr lang="uk-UA" sz="1400" dirty="0" smtClean="0"/>
              <a:t> проведення судових ОЦІНОЧНО-земельних експертиз </a:t>
            </a:r>
            <a:endParaRPr lang="uk-UA" sz="14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79512" y="548680"/>
            <a:ext cx="3240360" cy="792088"/>
          </a:xfrm>
        </p:spPr>
        <p:txBody>
          <a:bodyPr>
            <a:noAutofit/>
          </a:bodyPr>
          <a:lstStyle/>
          <a:p>
            <a:r>
              <a:rPr lang="uk-UA" b="1" dirty="0" smtClean="0"/>
              <a:t>Визначене для земельної ділянки цільове призначення не може розглядатися як </a:t>
            </a:r>
            <a:r>
              <a:rPr lang="uk-UA" b="1" dirty="0" err="1" smtClean="0"/>
              <a:t>НЕВ</a:t>
            </a:r>
            <a:endParaRPr lang="uk-UA" b="1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3848" y="894275"/>
            <a:ext cx="5710982" cy="4565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Овал 5"/>
          <p:cNvSpPr/>
          <p:nvPr/>
        </p:nvSpPr>
        <p:spPr>
          <a:xfrm>
            <a:off x="4572000" y="1556792"/>
            <a:ext cx="2664296" cy="2592288"/>
          </a:xfrm>
          <a:prstGeom prst="ellipse">
            <a:avLst/>
          </a:prstGeom>
          <a:solidFill>
            <a:schemeClr val="accent1">
              <a:alpha val="3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Текст 2"/>
          <p:cNvSpPr txBox="1">
            <a:spLocks/>
          </p:cNvSpPr>
          <p:nvPr/>
        </p:nvSpPr>
        <p:spPr>
          <a:xfrm>
            <a:off x="467544" y="1628800"/>
            <a:ext cx="3096344" cy="36004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None/>
              <a:tabLst/>
              <a:defRPr/>
            </a:pPr>
            <a:r>
              <a:rPr lang="uk-UA" sz="1000" b="1" dirty="0" smtClean="0">
                <a:solidFill>
                  <a:schemeClr val="tx2"/>
                </a:solidFill>
              </a:rPr>
              <a:t>з</a:t>
            </a:r>
            <a:r>
              <a:rPr kumimoji="0" lang="uk-UA" sz="1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емельна</a:t>
            </a:r>
            <a:r>
              <a:rPr kumimoji="0" lang="uk-UA" sz="1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ділянка </a:t>
            </a:r>
            <a:r>
              <a:rPr kumimoji="0" lang="uk-UA" sz="1000" b="1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uk-UA" sz="1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для ведення </a:t>
            </a:r>
            <a:r>
              <a:rPr kumimoji="0" lang="uk-UA" sz="1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ОСГ</a:t>
            </a:r>
            <a:endParaRPr kumimoji="0" lang="uk-UA" sz="10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10" name="Соединительная линия уступом 9"/>
          <p:cNvCxnSpPr/>
          <p:nvPr/>
        </p:nvCxnSpPr>
        <p:spPr>
          <a:xfrm>
            <a:off x="467544" y="1916832"/>
            <a:ext cx="4752528" cy="864096"/>
          </a:xfrm>
          <a:prstGeom prst="bentConnector3">
            <a:avLst>
              <a:gd name="adj1" fmla="val 50000"/>
            </a:avLst>
          </a:prstGeom>
          <a:ln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print"/>
          <a:srcRect r="16493"/>
          <a:stretch>
            <a:fillRect/>
          </a:stretch>
        </p:blipFill>
        <p:spPr bwMode="auto">
          <a:xfrm>
            <a:off x="539552" y="3284984"/>
            <a:ext cx="3456384" cy="248141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1240397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884456"/>
            <a:ext cx="8458200" cy="520700"/>
          </a:xfrm>
        </p:spPr>
        <p:txBody>
          <a:bodyPr>
            <a:noAutofit/>
          </a:bodyPr>
          <a:lstStyle/>
          <a:p>
            <a:r>
              <a:rPr lang="uk-UA" sz="1400" dirty="0" err="1" smtClean="0"/>
              <a:t>3.Особливості</a:t>
            </a:r>
            <a:r>
              <a:rPr lang="uk-UA" sz="1400" dirty="0" smtClean="0"/>
              <a:t> проведення судових ОЦІНОЧНО-земельних експертиз </a:t>
            </a:r>
            <a:endParaRPr lang="uk-UA" sz="1400" dirty="0"/>
          </a:p>
        </p:txBody>
      </p:sp>
      <p:pic>
        <p:nvPicPr>
          <p:cNvPr id="9218" name="Picture 2" descr="D:\Робота\2015\КНДІСЕ\23467_ПАТ Єврогазбанк_ТОВ Тофі\мал_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1880" y="3003774"/>
            <a:ext cx="5349580" cy="280149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9219" name="Picture 3" descr="D:\Робота\2015\КНДІСЕ\23467_ПАТ Єврогазбанк_ТОВ Тофі\мал_2.jpg"/>
          <p:cNvPicPr>
            <a:picLocks noChangeAspect="1" noChangeArrowheads="1"/>
          </p:cNvPicPr>
          <p:nvPr/>
        </p:nvPicPr>
        <p:blipFill>
          <a:blip r:embed="rId3" cstate="print"/>
          <a:srcRect l="7438"/>
          <a:stretch>
            <a:fillRect/>
          </a:stretch>
        </p:blipFill>
        <p:spPr bwMode="auto">
          <a:xfrm>
            <a:off x="539552" y="836712"/>
            <a:ext cx="5112568" cy="291951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724128" y="548680"/>
            <a:ext cx="3168352" cy="1080120"/>
          </a:xfrm>
          <a:ln>
            <a:noFill/>
          </a:ln>
        </p:spPr>
        <p:txBody>
          <a:bodyPr>
            <a:noAutofit/>
          </a:bodyPr>
          <a:lstStyle/>
          <a:p>
            <a:r>
              <a:rPr lang="uk-UA" sz="1500" b="1" dirty="0" err="1" smtClean="0"/>
              <a:t>Неможивість</a:t>
            </a:r>
            <a:r>
              <a:rPr lang="uk-UA" sz="1500" b="1" dirty="0" smtClean="0"/>
              <a:t> використання земельних ділянок за визначеним цільовим призначенням в силу іншого планування території</a:t>
            </a:r>
            <a:endParaRPr lang="uk-UA" sz="1500" b="1" dirty="0"/>
          </a:p>
        </p:txBody>
      </p:sp>
    </p:spTree>
    <p:extLst>
      <p:ext uri="{BB962C8B-B14F-4D97-AF65-F5344CB8AC3E}">
        <p14:creationId xmlns:p14="http://schemas.microsoft.com/office/powerpoint/2010/main" xmlns="" val="36475673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877272"/>
            <a:ext cx="8458200" cy="520700"/>
          </a:xfrm>
        </p:spPr>
        <p:txBody>
          <a:bodyPr>
            <a:normAutofit/>
          </a:bodyPr>
          <a:lstStyle/>
          <a:p>
            <a:r>
              <a:rPr lang="uk-UA" sz="1400" dirty="0" err="1" smtClean="0"/>
              <a:t>3.Особливості</a:t>
            </a:r>
            <a:r>
              <a:rPr lang="uk-UA" sz="1400" dirty="0" smtClean="0"/>
              <a:t> </a:t>
            </a:r>
            <a:r>
              <a:rPr lang="uk-UA" sz="1400" dirty="0" smtClean="0"/>
              <a:t>проведення судових ОЦІНОЧНО-земельних експертиз </a:t>
            </a:r>
            <a:endParaRPr lang="uk-UA" sz="14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228184" y="5085184"/>
            <a:ext cx="2520280" cy="299120"/>
          </a:xfrm>
        </p:spPr>
        <p:txBody>
          <a:bodyPr>
            <a:noAutofit/>
          </a:bodyPr>
          <a:lstStyle/>
          <a:p>
            <a:r>
              <a:rPr lang="uk-UA" sz="1500" b="1" dirty="0" smtClean="0"/>
              <a:t>Охоронна зона трубопроводу</a:t>
            </a:r>
            <a:endParaRPr lang="uk-UA" sz="1500" b="1" dirty="0"/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 cstate="print"/>
          <a:srcRect l="951" t="17907" b="14984"/>
          <a:stretch>
            <a:fillRect/>
          </a:stretch>
        </p:blipFill>
        <p:spPr bwMode="auto">
          <a:xfrm>
            <a:off x="3275856" y="1412776"/>
            <a:ext cx="5557061" cy="346740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0242" name="Picture 2" descr="Рисунок 3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645024"/>
            <a:ext cx="3456383" cy="207078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0243" name="Picture 3" descr="Рисунок 2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1268760"/>
            <a:ext cx="3456384" cy="232470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611560" y="548680"/>
            <a:ext cx="7740352" cy="553998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uk-UA" sz="1500" b="1" dirty="0" smtClean="0">
                <a:solidFill>
                  <a:schemeClr val="tx2"/>
                </a:solidFill>
              </a:rPr>
              <a:t>Неможливість використання земельної ділянки за визначеним цільовим призначенням в силу дії обмежень у використанні землі</a:t>
            </a:r>
            <a:endParaRPr lang="uk-UA" sz="1500" b="1" dirty="0">
              <a:solidFill>
                <a:schemeClr val="tx2"/>
              </a:solidFill>
            </a:endParaRPr>
          </a:p>
        </p:txBody>
      </p:sp>
      <p:sp>
        <p:nvSpPr>
          <p:cNvPr id="14" name="Текст 2"/>
          <p:cNvSpPr txBox="1">
            <a:spLocks/>
          </p:cNvSpPr>
          <p:nvPr/>
        </p:nvSpPr>
        <p:spPr>
          <a:xfrm>
            <a:off x="3851920" y="5085184"/>
            <a:ext cx="2016224" cy="29912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None/>
              <a:tabLst/>
              <a:defRPr/>
            </a:pPr>
            <a:r>
              <a:rPr kumimoji="0" lang="uk-UA" sz="15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Підтоплювана</a:t>
            </a:r>
            <a:r>
              <a:rPr kumimoji="0" lang="uk-UA" sz="1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зона</a:t>
            </a:r>
            <a:endParaRPr kumimoji="0" lang="uk-UA" sz="15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16" name="Прямая со стрелкой 15"/>
          <p:cNvCxnSpPr>
            <a:stCxn id="14" idx="0"/>
          </p:cNvCxnSpPr>
          <p:nvPr/>
        </p:nvCxnSpPr>
        <p:spPr>
          <a:xfrm flipV="1">
            <a:off x="4860032" y="4725144"/>
            <a:ext cx="432048" cy="36004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>
            <a:stCxn id="3" idx="0"/>
          </p:cNvCxnSpPr>
          <p:nvPr/>
        </p:nvCxnSpPr>
        <p:spPr>
          <a:xfrm flipV="1">
            <a:off x="7488324" y="4653136"/>
            <a:ext cx="180020" cy="43204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021288"/>
            <a:ext cx="8458200" cy="520700"/>
          </a:xfrm>
        </p:spPr>
        <p:txBody>
          <a:bodyPr>
            <a:normAutofit/>
          </a:bodyPr>
          <a:lstStyle/>
          <a:p>
            <a:r>
              <a:rPr lang="uk-UA" sz="1400" dirty="0" err="1" smtClean="0"/>
              <a:t>3.Особливості</a:t>
            </a:r>
            <a:r>
              <a:rPr lang="uk-UA" sz="1400" dirty="0" smtClean="0"/>
              <a:t> проведення судових ОЦІНОЧНО-земельних експертиз </a:t>
            </a:r>
            <a:endParaRPr lang="uk-UA" sz="14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076056" y="620688"/>
            <a:ext cx="3656385" cy="576064"/>
          </a:xfrm>
        </p:spPr>
        <p:txBody>
          <a:bodyPr>
            <a:normAutofit/>
          </a:bodyPr>
          <a:lstStyle/>
          <a:p>
            <a:pPr algn="r"/>
            <a:r>
              <a:rPr lang="uk-UA" b="1" dirty="0" smtClean="0"/>
              <a:t>Визначення вартості </a:t>
            </a:r>
            <a:r>
              <a:rPr lang="uk-UA" b="1" dirty="0" smtClean="0"/>
              <a:t>частини земельної </a:t>
            </a:r>
            <a:r>
              <a:rPr lang="uk-UA" b="1" dirty="0" smtClean="0"/>
              <a:t>ділянки та її </a:t>
            </a:r>
            <a:r>
              <a:rPr lang="uk-UA" b="1" dirty="0" err="1" smtClean="0"/>
              <a:t>НЕВ</a:t>
            </a:r>
            <a:endParaRPr lang="uk-UA" b="1" dirty="0"/>
          </a:p>
        </p:txBody>
      </p:sp>
      <p:pic>
        <p:nvPicPr>
          <p:cNvPr id="46082" name="Picture 2" descr="D:\Робота\2018\10770_Нацполіція_оболонь\Малюнок_3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548680"/>
            <a:ext cx="3240360" cy="519603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46083" name="Picture 3" descr="D:\Робота\2018\10770_Нацполіція_оболонь\Малюнок_2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1196752"/>
            <a:ext cx="2664296" cy="45853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7" name="Овал 6"/>
          <p:cNvSpPr/>
          <p:nvPr/>
        </p:nvSpPr>
        <p:spPr>
          <a:xfrm>
            <a:off x="3131840" y="2060848"/>
            <a:ext cx="1008112" cy="936104"/>
          </a:xfrm>
          <a:prstGeom prst="ellipse">
            <a:avLst/>
          </a:prstGeom>
          <a:solidFill>
            <a:srgbClr val="F0A22E">
              <a:alpha val="41961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cxnSp>
        <p:nvCxnSpPr>
          <p:cNvPr id="9" name="Прямая со стрелкой 8"/>
          <p:cNvCxnSpPr>
            <a:stCxn id="7" idx="6"/>
          </p:cNvCxnSpPr>
          <p:nvPr/>
        </p:nvCxnSpPr>
        <p:spPr>
          <a:xfrm>
            <a:off x="4139952" y="2528900"/>
            <a:ext cx="1584176" cy="75608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148" r="2510" b="8733"/>
          <a:stretch>
            <a:fillRect/>
          </a:stretch>
        </p:blipFill>
        <p:spPr>
          <a:xfrm>
            <a:off x="4499992" y="3789040"/>
            <a:ext cx="4464496" cy="279863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667544"/>
          </a:xfrm>
        </p:spPr>
        <p:txBody>
          <a:bodyPr>
            <a:normAutofit fontScale="90000"/>
          </a:bodyPr>
          <a:lstStyle/>
          <a:p>
            <a:r>
              <a:rPr lang="uk-UA" sz="1800" dirty="0" smtClean="0"/>
              <a:t>ОСОБЛИВОСТІ ПРИЗНАЧЕННЯ ТА ПРОВЕДЕННЯ </a:t>
            </a:r>
            <a:r>
              <a:rPr lang="uk-UA" sz="1800" dirty="0" err="1" smtClean="0"/>
              <a:t>судовИХ</a:t>
            </a:r>
            <a:r>
              <a:rPr lang="uk-UA" sz="1800" dirty="0" smtClean="0"/>
              <a:t> експертиз: ЗЕМЕЛЬНО-ТЕХНІЧНОЇ, ОЦІНОЧНО-ЗЕМЕЛЬНОЇ ТА З ПИТАНЬ ЗЕМЛЕУСТРОЮ</a:t>
            </a:r>
            <a:endParaRPr lang="ru-RU" sz="1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uk-UA" sz="2200" b="1" dirty="0" smtClean="0"/>
              <a:t>1. Загальні засади</a:t>
            </a:r>
          </a:p>
          <a:p>
            <a:pPr>
              <a:buNone/>
            </a:pPr>
            <a:endParaRPr lang="uk-UA" sz="2200" b="1" dirty="0" smtClean="0"/>
          </a:p>
          <a:p>
            <a:pPr>
              <a:buNone/>
            </a:pPr>
            <a:r>
              <a:rPr lang="en-US" sz="2200" b="1" dirty="0" smtClean="0"/>
              <a:t>2</a:t>
            </a:r>
            <a:r>
              <a:rPr lang="uk-UA" sz="2200" b="1" dirty="0" smtClean="0"/>
              <a:t>. Особливості проведення судових земельно-технічних       </a:t>
            </a:r>
          </a:p>
          <a:p>
            <a:pPr>
              <a:buNone/>
            </a:pPr>
            <a:r>
              <a:rPr lang="uk-UA" sz="2200" b="1" dirty="0" smtClean="0"/>
              <a:t>     експертиз </a:t>
            </a:r>
          </a:p>
          <a:p>
            <a:pPr>
              <a:buNone/>
            </a:pPr>
            <a:endParaRPr lang="uk-UA" sz="2200" b="1" dirty="0" smtClean="0"/>
          </a:p>
          <a:p>
            <a:pPr>
              <a:buNone/>
            </a:pPr>
            <a:r>
              <a:rPr lang="uk-UA" sz="2200" b="1" dirty="0" smtClean="0"/>
              <a:t>3. Особливості проведення судових оціночно-земельних </a:t>
            </a:r>
          </a:p>
          <a:p>
            <a:pPr>
              <a:buNone/>
            </a:pPr>
            <a:r>
              <a:rPr lang="uk-UA" sz="2200" b="1" dirty="0" smtClean="0"/>
              <a:t>     експертиз </a:t>
            </a:r>
          </a:p>
          <a:p>
            <a:pPr>
              <a:buNone/>
            </a:pPr>
            <a:endParaRPr lang="uk-UA" sz="2200" b="1" dirty="0" smtClean="0"/>
          </a:p>
          <a:p>
            <a:pPr>
              <a:buNone/>
            </a:pPr>
            <a:r>
              <a:rPr lang="uk-UA" sz="2200" b="1" dirty="0" smtClean="0"/>
              <a:t>4. Особливості проведення </a:t>
            </a:r>
          </a:p>
          <a:p>
            <a:pPr>
              <a:buNone/>
            </a:pPr>
            <a:r>
              <a:rPr lang="uk-UA" sz="2200" b="1" dirty="0" smtClean="0"/>
              <a:t>    судових експертиз з питань</a:t>
            </a:r>
          </a:p>
          <a:p>
            <a:pPr>
              <a:buNone/>
            </a:pPr>
            <a:r>
              <a:rPr lang="uk-UA" sz="2200" b="1" dirty="0" smtClean="0"/>
              <a:t>    землеустрою</a:t>
            </a:r>
            <a:endParaRPr lang="ru-RU" sz="2200" b="1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021288"/>
            <a:ext cx="8458200" cy="520700"/>
          </a:xfrm>
        </p:spPr>
        <p:txBody>
          <a:bodyPr>
            <a:noAutofit/>
          </a:bodyPr>
          <a:lstStyle/>
          <a:p>
            <a:r>
              <a:rPr lang="uk-UA" sz="1400" dirty="0" err="1" smtClean="0"/>
              <a:t>4</a:t>
            </a:r>
            <a:r>
              <a:rPr lang="uk-UA" sz="1400" dirty="0" err="1" smtClean="0"/>
              <a:t>.Особливості</a:t>
            </a:r>
            <a:r>
              <a:rPr lang="uk-UA" sz="1400" dirty="0" smtClean="0"/>
              <a:t> </a:t>
            </a:r>
            <a:r>
              <a:rPr lang="uk-UA" sz="1400" dirty="0"/>
              <a:t>проведення судових експертиз </a:t>
            </a:r>
            <a:r>
              <a:rPr lang="uk-UA" sz="1400" dirty="0" smtClean="0"/>
              <a:t>з питань землеустрою</a:t>
            </a:r>
            <a:r>
              <a:rPr lang="ru-RU" sz="1800" dirty="0"/>
              <a:t/>
            </a:r>
            <a:br>
              <a:rPr lang="ru-RU" sz="1800" dirty="0"/>
            </a:br>
            <a:endParaRPr lang="uk-UA" sz="1800" dirty="0"/>
          </a:p>
        </p:txBody>
      </p:sp>
      <p:pic>
        <p:nvPicPr>
          <p:cNvPr id="5" name="Picture 2" descr="Рисунок_1"/>
          <p:cNvPicPr>
            <a:picLocks noChangeAspect="1" noChangeArrowheads="1"/>
          </p:cNvPicPr>
          <p:nvPr/>
        </p:nvPicPr>
        <p:blipFill>
          <a:blip r:embed="rId2" cstate="print"/>
          <a:srcRect l="3986" r="3986"/>
          <a:stretch>
            <a:fillRect/>
          </a:stretch>
        </p:blipFill>
        <p:spPr bwMode="auto">
          <a:xfrm>
            <a:off x="4499992" y="404664"/>
            <a:ext cx="4263047" cy="310039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7" name="Picture 3" descr="Рисунок_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3140968"/>
            <a:ext cx="4492244" cy="259132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8" name="Picture 4" descr="20180906_13041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2160" y="3645024"/>
            <a:ext cx="2785810" cy="20882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9" name="Picture 5" descr="20180906_13052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1600" y="1124744"/>
            <a:ext cx="2947988" cy="2209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107504" y="404664"/>
            <a:ext cx="4474840" cy="515144"/>
          </a:xfrm>
        </p:spPr>
        <p:txBody>
          <a:bodyPr>
            <a:normAutofit fontScale="92500"/>
          </a:bodyPr>
          <a:lstStyle/>
          <a:p>
            <a:r>
              <a:rPr lang="uk-UA" b="1" dirty="0" smtClean="0"/>
              <a:t>Відповідність фактичного використання земельної ділянки </a:t>
            </a:r>
            <a:r>
              <a:rPr lang="uk-UA" b="1" dirty="0" err="1" smtClean="0"/>
              <a:t>правоустановлюючим</a:t>
            </a:r>
            <a:r>
              <a:rPr lang="uk-UA" b="1" dirty="0" smtClean="0"/>
              <a:t> документам</a:t>
            </a:r>
          </a:p>
          <a:p>
            <a:endParaRPr lang="uk-UA" b="1" dirty="0"/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xmlns="" val="3798862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021288"/>
            <a:ext cx="8458200" cy="520700"/>
          </a:xfrm>
        </p:spPr>
        <p:txBody>
          <a:bodyPr>
            <a:noAutofit/>
          </a:bodyPr>
          <a:lstStyle/>
          <a:p>
            <a:r>
              <a:rPr lang="uk-UA" sz="1400" dirty="0" err="1" smtClean="0"/>
              <a:t>4</a:t>
            </a:r>
            <a:r>
              <a:rPr lang="uk-UA" sz="1400" dirty="0" err="1" smtClean="0"/>
              <a:t>.Особливості</a:t>
            </a:r>
            <a:r>
              <a:rPr lang="uk-UA" sz="1400" dirty="0" smtClean="0"/>
              <a:t> </a:t>
            </a:r>
            <a:r>
              <a:rPr lang="uk-UA" sz="1400" dirty="0"/>
              <a:t>проведення судових експертиз </a:t>
            </a:r>
            <a:r>
              <a:rPr lang="uk-UA" sz="1400" dirty="0" smtClean="0"/>
              <a:t>з питань землеустрою</a:t>
            </a:r>
            <a:r>
              <a:rPr lang="ru-RU" sz="1800" dirty="0"/>
              <a:t/>
            </a:r>
            <a:br>
              <a:rPr lang="ru-RU" sz="1800" dirty="0"/>
            </a:br>
            <a:endParaRPr lang="uk-UA" sz="1800" dirty="0"/>
          </a:p>
        </p:txBody>
      </p:sp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107504" y="404664"/>
            <a:ext cx="4474840" cy="515144"/>
          </a:xfrm>
        </p:spPr>
        <p:txBody>
          <a:bodyPr>
            <a:normAutofit fontScale="92500" lnSpcReduction="10000"/>
          </a:bodyPr>
          <a:lstStyle/>
          <a:p>
            <a:r>
              <a:rPr lang="uk-UA" b="1" dirty="0" smtClean="0"/>
              <a:t>Відповідність документації із землеустрою</a:t>
            </a:r>
          </a:p>
          <a:p>
            <a:r>
              <a:rPr lang="uk-UA" b="1" dirty="0" smtClean="0"/>
              <a:t>нормам земельного законодавства</a:t>
            </a:r>
            <a:endParaRPr lang="uk-UA" b="1" dirty="0"/>
          </a:p>
          <a:p>
            <a:endParaRPr lang="uk-UA" dirty="0"/>
          </a:p>
        </p:txBody>
      </p:sp>
      <p:pic>
        <p:nvPicPr>
          <p:cNvPr id="10" name="Picture 2" descr="ÐÐ°ÑÑÐ¸Ð½ÐºÐ¸ Ð¿Ð¾ Ð·Ð°Ð¿ÑÐ¾ÑÑ Ð´Ð¾ÐºÑÐ¼ÐµÐ½ÑÐ°ÑÑÑ ÑÐ· Ð·ÐµÐ¼Ð»ÐµÑÑÑÑÐ¾Ñ"/>
          <p:cNvPicPr>
            <a:picLocks noChangeAspect="1" noChangeArrowheads="1"/>
          </p:cNvPicPr>
          <p:nvPr/>
        </p:nvPicPr>
        <p:blipFill>
          <a:blip r:embed="rId2" cstate="print"/>
          <a:srcRect l="11328" r="11328"/>
          <a:stretch>
            <a:fillRect/>
          </a:stretch>
        </p:blipFill>
        <p:spPr bwMode="auto">
          <a:xfrm>
            <a:off x="3779912" y="476672"/>
            <a:ext cx="5029200" cy="3657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1" name="Picture 6" descr="ÐÐ°ÑÑÐ¸Ð½ÐºÐ¸ Ð¿Ð¾ Ð·Ð°Ð¿ÑÐ¾ÑÑ ÑÐµÑÐ½ÑÑÐ½Ð° Ð´Ð¾ÐºÑÐ¼ÐµÐ½ÑÐ°ÑÑÑ ÑÐ· Ð·ÐµÐ¼Ð»ÐµÑÑÑÑÐ¾Ñ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15291" y="1916832"/>
            <a:ext cx="2428709" cy="344847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2" name="Picture 4" descr="ÐÐ°ÑÑÐ¸Ð½ÐºÐ¸ Ð¿Ð¾ Ð·Ð°Ð¿ÑÐ¾ÑÑ Ð¿ÑÐ¾ÐµÐºÑ Ð·ÐµÐ¼Ð»ÐµÑÑÑÑÐ¾Ñ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6096" y="2276872"/>
            <a:ext cx="2520280" cy="353021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3" name="Текст 3"/>
          <p:cNvSpPr txBox="1">
            <a:spLocks/>
          </p:cNvSpPr>
          <p:nvPr/>
        </p:nvSpPr>
        <p:spPr>
          <a:xfrm>
            <a:off x="539552" y="1268760"/>
            <a:ext cx="3240360" cy="4248472"/>
          </a:xfrm>
          <a:prstGeom prst="rect">
            <a:avLst/>
          </a:prstGeom>
        </p:spPr>
        <p:txBody>
          <a:bodyPr vert="horz" lIns="109728" tIns="0">
            <a:normAutofit fontScale="925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tabLst/>
              <a:defRPr/>
            </a:pPr>
            <a:r>
              <a:rPr kumimoji="0" lang="uk-UA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за складом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tabLst/>
              <a:defRPr/>
            </a:pPr>
            <a:r>
              <a:rPr lang="uk-UA" sz="1400" b="1" i="1" strike="sngStrike" dirty="0" smtClean="0">
                <a:solidFill>
                  <a:schemeClr val="tx2"/>
                </a:solidFill>
              </a:rPr>
              <a:t>в складі проекту землеустрою щодо відведення земельної ділянки відсутня довідка сільської ради з </a:t>
            </a:r>
            <a:r>
              <a:rPr lang="uk-UA" sz="1400" b="1" i="1" strike="sngStrike" dirty="0" err="1" smtClean="0">
                <a:solidFill>
                  <a:schemeClr val="tx2"/>
                </a:solidFill>
              </a:rPr>
              <a:t>погосподарської</a:t>
            </a:r>
            <a:r>
              <a:rPr lang="uk-UA" sz="1400" b="1" i="1" strike="sngStrike" dirty="0" smtClean="0">
                <a:solidFill>
                  <a:schemeClr val="tx2"/>
                </a:solidFill>
              </a:rPr>
              <a:t> </a:t>
            </a:r>
            <a:r>
              <a:rPr lang="uk-UA" sz="1400" b="1" i="1" strike="sngStrike" dirty="0" smtClean="0">
                <a:solidFill>
                  <a:schemeClr val="tx2"/>
                </a:solidFill>
              </a:rPr>
              <a:t>книги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tabLst/>
              <a:defRPr/>
            </a:pPr>
            <a:endParaRPr lang="uk-UA" sz="1400" b="1" i="1" strike="sngStrike" dirty="0" smtClean="0">
              <a:solidFill>
                <a:schemeClr val="tx2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tabLst/>
              <a:defRPr/>
            </a:pPr>
            <a:r>
              <a:rPr lang="uk-UA" sz="1400" b="1" dirty="0" smtClean="0">
                <a:solidFill>
                  <a:schemeClr val="tx2"/>
                </a:solidFill>
              </a:rPr>
              <a:t>- за змістом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tabLst/>
              <a:defRPr/>
            </a:pPr>
            <a:r>
              <a:rPr lang="uk-UA" sz="1400" b="1" i="1" strike="sngStrike" dirty="0" smtClean="0">
                <a:solidFill>
                  <a:schemeClr val="tx2"/>
                </a:solidFill>
              </a:rPr>
              <a:t>в тексті рішення сільської ради </a:t>
            </a:r>
            <a:r>
              <a:rPr lang="uk-UA" sz="1400" b="1" i="1" strike="sngStrike" dirty="0" err="1" smtClean="0">
                <a:solidFill>
                  <a:schemeClr val="tx2"/>
                </a:solidFill>
              </a:rPr>
              <a:t>зазаначено</a:t>
            </a:r>
            <a:r>
              <a:rPr lang="uk-UA" sz="1400" b="1" i="1" strike="sngStrike" dirty="0" smtClean="0">
                <a:solidFill>
                  <a:schemeClr val="tx2"/>
                </a:solidFill>
              </a:rPr>
              <a:t> про надання дозволу на розробку проекту землеустрою щодо відведення </a:t>
            </a:r>
            <a:r>
              <a:rPr lang="uk-UA" sz="1400" b="1" i="1" strike="sngStrike" dirty="0" err="1" smtClean="0">
                <a:solidFill>
                  <a:schemeClr val="tx2"/>
                </a:solidFill>
              </a:rPr>
              <a:t>земельнох</a:t>
            </a:r>
            <a:r>
              <a:rPr lang="uk-UA" sz="1400" b="1" i="1" strike="sngStrike" dirty="0" smtClean="0">
                <a:solidFill>
                  <a:schemeClr val="tx2"/>
                </a:solidFill>
              </a:rPr>
              <a:t> ділянки площею 0,15 га, а згідно матеріалів проекту відводиться 0,1487 </a:t>
            </a:r>
            <a:r>
              <a:rPr lang="uk-UA" sz="1400" b="1" i="1" strike="sngStrike" dirty="0" smtClean="0">
                <a:solidFill>
                  <a:schemeClr val="tx2"/>
                </a:solidFill>
              </a:rPr>
              <a:t>га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tabLst/>
              <a:defRPr/>
            </a:pPr>
            <a:endParaRPr lang="uk-UA" sz="1400" b="1" i="1" strike="sngStrike" dirty="0" smtClean="0">
              <a:solidFill>
                <a:schemeClr val="tx2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tabLst/>
              <a:defRPr/>
            </a:pPr>
            <a:r>
              <a:rPr kumimoji="0" lang="uk-UA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за правилами оформлення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tabLst/>
              <a:defRPr/>
            </a:pPr>
            <a:r>
              <a:rPr lang="uk-UA" sz="1400" b="1" i="1" strike="sngStrike" dirty="0" smtClean="0">
                <a:solidFill>
                  <a:schemeClr val="tx2"/>
                </a:solidFill>
              </a:rPr>
              <a:t>документація із землеустрою належним чином не прошита;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tabLst/>
              <a:defRPr/>
            </a:pPr>
            <a:r>
              <a:rPr lang="uk-UA" sz="1400" b="1" i="1" strike="sngStrike" dirty="0" smtClean="0">
                <a:solidFill>
                  <a:schemeClr val="tx2"/>
                </a:solidFill>
              </a:rPr>
              <a:t>проект землеустрою не пронумерований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tabLst/>
              <a:defRPr/>
            </a:pPr>
            <a:endParaRPr kumimoji="0" lang="uk-UA" sz="1400" i="1" u="none" strike="sng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98862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021288"/>
            <a:ext cx="8458200" cy="520700"/>
          </a:xfrm>
        </p:spPr>
        <p:txBody>
          <a:bodyPr>
            <a:noAutofit/>
          </a:bodyPr>
          <a:lstStyle/>
          <a:p>
            <a:r>
              <a:rPr lang="uk-UA" sz="1400" dirty="0" err="1" smtClean="0"/>
              <a:t>4</a:t>
            </a:r>
            <a:r>
              <a:rPr lang="uk-UA" sz="1400" dirty="0" err="1" smtClean="0"/>
              <a:t>.Особливості</a:t>
            </a:r>
            <a:r>
              <a:rPr lang="uk-UA" sz="1400" dirty="0" smtClean="0"/>
              <a:t> </a:t>
            </a:r>
            <a:r>
              <a:rPr lang="uk-UA" sz="1400" dirty="0"/>
              <a:t>проведення судових експертиз </a:t>
            </a:r>
            <a:r>
              <a:rPr lang="uk-UA" sz="1400" dirty="0" smtClean="0"/>
              <a:t>з питань землеустрою</a:t>
            </a:r>
            <a:r>
              <a:rPr lang="ru-RU" sz="1800" dirty="0"/>
              <a:t/>
            </a:r>
            <a:br>
              <a:rPr lang="ru-RU" sz="1800" dirty="0"/>
            </a:br>
            <a:endParaRPr lang="uk-UA" sz="1800" dirty="0"/>
          </a:p>
        </p:txBody>
      </p:sp>
      <p:graphicFrame>
        <p:nvGraphicFramePr>
          <p:cNvPr id="12" name="Содержимое 3"/>
          <p:cNvGraphicFramePr>
            <a:graphicFrameLocks/>
          </p:cNvGraphicFramePr>
          <p:nvPr/>
        </p:nvGraphicFramePr>
        <p:xfrm>
          <a:off x="395536" y="332656"/>
          <a:ext cx="8496944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3798862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021288"/>
            <a:ext cx="8458200" cy="520700"/>
          </a:xfrm>
        </p:spPr>
        <p:txBody>
          <a:bodyPr>
            <a:noAutofit/>
          </a:bodyPr>
          <a:lstStyle/>
          <a:p>
            <a:r>
              <a:rPr lang="uk-UA" sz="1400" dirty="0" err="1" smtClean="0"/>
              <a:t>4</a:t>
            </a:r>
            <a:r>
              <a:rPr lang="uk-UA" sz="1400" dirty="0" err="1" smtClean="0"/>
              <a:t>.Особливості</a:t>
            </a:r>
            <a:r>
              <a:rPr lang="uk-UA" sz="1400" dirty="0" smtClean="0"/>
              <a:t> </a:t>
            </a:r>
            <a:r>
              <a:rPr lang="uk-UA" sz="1400" dirty="0"/>
              <a:t>проведення судових експертиз </a:t>
            </a:r>
            <a:r>
              <a:rPr lang="uk-UA" sz="1400" dirty="0" smtClean="0"/>
              <a:t>з питань землеустрою</a:t>
            </a:r>
            <a:r>
              <a:rPr lang="ru-RU" sz="1800" dirty="0"/>
              <a:t/>
            </a:r>
            <a:br>
              <a:rPr lang="ru-RU" sz="1800" dirty="0"/>
            </a:br>
            <a:endParaRPr lang="uk-UA" sz="1800" dirty="0"/>
          </a:p>
        </p:txBody>
      </p:sp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4474840" cy="515144"/>
          </a:xfrm>
        </p:spPr>
        <p:txBody>
          <a:bodyPr>
            <a:normAutofit lnSpcReduction="10000"/>
          </a:bodyPr>
          <a:lstStyle/>
          <a:p>
            <a:r>
              <a:rPr lang="uk-UA" b="1" dirty="0" smtClean="0"/>
              <a:t>Розрахунок шкоди (розміру збитків), завданої </a:t>
            </a:r>
            <a:r>
              <a:rPr lang="uk-UA" b="1" dirty="0" smtClean="0"/>
              <a:t>самовільним зайняттям </a:t>
            </a:r>
            <a:r>
              <a:rPr lang="uk-UA" b="1" dirty="0" smtClean="0"/>
              <a:t>земельної ділянки</a:t>
            </a:r>
            <a:endParaRPr lang="uk-UA" b="1" dirty="0"/>
          </a:p>
          <a:p>
            <a:endParaRPr lang="uk-UA" dirty="0"/>
          </a:p>
        </p:txBody>
      </p:sp>
      <p:pic>
        <p:nvPicPr>
          <p:cNvPr id="2050" name="Picture 2" descr="Рисунок_1"/>
          <p:cNvPicPr>
            <a:picLocks noChangeAspect="1" noChangeArrowheads="1"/>
          </p:cNvPicPr>
          <p:nvPr/>
        </p:nvPicPr>
        <p:blipFill>
          <a:blip r:embed="rId2" cstate="print"/>
          <a:srcRect l="27089"/>
          <a:stretch>
            <a:fillRect/>
          </a:stretch>
        </p:blipFill>
        <p:spPr bwMode="auto">
          <a:xfrm>
            <a:off x="4427984" y="1628800"/>
            <a:ext cx="4609574" cy="407764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0" name="Текст 5"/>
          <p:cNvSpPr txBox="1">
            <a:spLocks/>
          </p:cNvSpPr>
          <p:nvPr/>
        </p:nvSpPr>
        <p:spPr>
          <a:xfrm>
            <a:off x="467544" y="1340768"/>
            <a:ext cx="4474840" cy="424847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algn="ctr"/>
            <a:r>
              <a:rPr lang="uk-UA" sz="1400" b="1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Шс</a:t>
            </a:r>
            <a:r>
              <a:rPr lang="uk-UA" sz="14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= </a:t>
            </a:r>
            <a:r>
              <a:rPr lang="uk-UA" sz="1400" b="1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Пс</a:t>
            </a:r>
            <a:r>
              <a:rPr lang="uk-UA" sz="14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4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x</a:t>
            </a:r>
            <a:r>
              <a:rPr lang="uk-UA" sz="14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uk-UA" sz="1400" b="1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Нп</a:t>
            </a:r>
            <a:r>
              <a:rPr lang="uk-UA" sz="14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4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x</a:t>
            </a:r>
            <a:r>
              <a:rPr lang="uk-UA" sz="14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uk-UA" sz="1400" b="1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Кф</a:t>
            </a:r>
            <a:r>
              <a:rPr lang="uk-UA" sz="14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4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x</a:t>
            </a:r>
            <a:r>
              <a:rPr lang="uk-UA" sz="14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uk-UA" sz="1400" b="1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Кі</a:t>
            </a:r>
            <a:endParaRPr lang="ru-RU" sz="1400" b="1" i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uk-UA" sz="14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 </a:t>
            </a:r>
            <a:endParaRPr lang="ru-RU" sz="1400" b="1" i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uk-UA" sz="14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де </a:t>
            </a:r>
            <a:r>
              <a:rPr lang="uk-UA" sz="1400" b="1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Шс</a:t>
            </a:r>
            <a:r>
              <a:rPr lang="uk-UA" sz="14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- розмір шкоди, заподіяної внаслідок самовільного зайняття земельної ділянки, гривень</a:t>
            </a:r>
            <a:r>
              <a:rPr lang="uk-UA" sz="14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;</a:t>
            </a:r>
          </a:p>
          <a:p>
            <a:endParaRPr lang="ru-RU" sz="1400" b="1" i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ru-RU" sz="1400" b="1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Пс</a:t>
            </a:r>
            <a:r>
              <a:rPr lang="ru-RU" sz="14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- </a:t>
            </a:r>
            <a:r>
              <a:rPr lang="ru-RU" sz="1400" b="1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площа</a:t>
            </a:r>
            <a:r>
              <a:rPr lang="ru-RU" sz="14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1400" b="1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самовільно</a:t>
            </a:r>
            <a:r>
              <a:rPr lang="ru-RU" sz="14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1400" b="1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зайнятої</a:t>
            </a:r>
            <a:r>
              <a:rPr lang="ru-RU" sz="14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1400" b="1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земельної</a:t>
            </a:r>
            <a:r>
              <a:rPr lang="ru-RU" sz="14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1400" b="1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ділянки</a:t>
            </a:r>
            <a:r>
              <a:rPr lang="ru-RU" sz="14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ru-RU" sz="1400" b="1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гектарів</a:t>
            </a:r>
            <a:endParaRPr lang="ru-RU" sz="1400" b="1" i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ru-RU" sz="1400" b="1" i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ru-RU" sz="1400" b="1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Нп</a:t>
            </a:r>
            <a:r>
              <a:rPr lang="ru-RU" sz="14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- </a:t>
            </a:r>
            <a:r>
              <a:rPr lang="ru-RU" sz="1400" b="1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середньорічний</a:t>
            </a:r>
            <a:r>
              <a:rPr lang="ru-RU" sz="14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1400" b="1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дохід</a:t>
            </a:r>
            <a:r>
              <a:rPr lang="ru-RU" sz="14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ru-RU" sz="1400" b="1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який</a:t>
            </a:r>
            <a:r>
              <a:rPr lang="ru-RU" sz="14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1400" b="1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можна</a:t>
            </a:r>
            <a:r>
              <a:rPr lang="ru-RU" sz="14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1400" b="1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отримати</a:t>
            </a:r>
            <a:r>
              <a:rPr lang="ru-RU" sz="14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1400" b="1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від</a:t>
            </a:r>
            <a:r>
              <a:rPr lang="ru-RU" sz="14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1400" b="1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використання</a:t>
            </a:r>
            <a:r>
              <a:rPr lang="ru-RU" sz="14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земель за </a:t>
            </a:r>
            <a:r>
              <a:rPr lang="ru-RU" sz="1400" b="1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цільовим</a:t>
            </a:r>
            <a:r>
              <a:rPr lang="ru-RU" sz="14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1400" b="1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призначенням</a:t>
            </a:r>
            <a:endParaRPr lang="ru-RU" sz="1400" b="1" i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ru-RU" sz="1400" b="1" i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uk-UA" sz="1400" b="1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Кф</a:t>
            </a:r>
            <a:r>
              <a:rPr lang="uk-UA" sz="14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- коефіцієнт функціонального використання </a:t>
            </a:r>
            <a:r>
              <a:rPr lang="uk-UA" sz="14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земель</a:t>
            </a:r>
          </a:p>
          <a:p>
            <a:endParaRPr lang="uk-UA" sz="1400" b="1" i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uk-UA" sz="1400" b="1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Кі</a:t>
            </a:r>
            <a:r>
              <a:rPr lang="uk-UA" sz="14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uk-UA" sz="14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- коефіцієнт індексації нормативної грошової оцінки земель</a:t>
            </a:r>
            <a:endParaRPr lang="uk-UA" sz="1400" b="1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98862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949280"/>
            <a:ext cx="8458200" cy="520700"/>
          </a:xfrm>
        </p:spPr>
        <p:txBody>
          <a:bodyPr>
            <a:normAutofit fontScale="90000"/>
          </a:bodyPr>
          <a:lstStyle/>
          <a:p>
            <a:r>
              <a:rPr lang="uk-UA" sz="1600" dirty="0" err="1" smtClean="0"/>
              <a:t>4.Особливості</a:t>
            </a:r>
            <a:r>
              <a:rPr lang="uk-UA" sz="1600" dirty="0" smtClean="0"/>
              <a:t> проведення судових експертиз з питань землеустрою</a:t>
            </a:r>
            <a:r>
              <a:rPr lang="ru-RU" sz="2800" dirty="0" smtClean="0"/>
              <a:t/>
            </a:r>
            <a:br>
              <a:rPr lang="ru-RU" sz="2800" dirty="0" smtClean="0"/>
            </a:br>
            <a:endParaRPr lang="uk-UA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67544" y="332656"/>
            <a:ext cx="4258816" cy="659160"/>
          </a:xfrm>
        </p:spPr>
        <p:txBody>
          <a:bodyPr>
            <a:normAutofit fontScale="92500" lnSpcReduction="10000"/>
          </a:bodyPr>
          <a:lstStyle/>
          <a:p>
            <a:r>
              <a:rPr lang="uk-UA" b="1" dirty="0" smtClean="0"/>
              <a:t>Відповідність нормативної грошової оцінки земельної ділянки нормам </a:t>
            </a:r>
            <a:r>
              <a:rPr lang="uk-UA" b="1" dirty="0" smtClean="0"/>
              <a:t>земельного законодавства</a:t>
            </a:r>
          </a:p>
        </p:txBody>
      </p:sp>
      <p:pic>
        <p:nvPicPr>
          <p:cNvPr id="5" name="Рисунок 4" descr="D:\Робота\2019\33538_СК_ЖБК_Бриз\Рисунок_1.tif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2996952"/>
            <a:ext cx="3581772" cy="281005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" name="Рисунок 5" descr="D:\Робота\2019\33538_СК_ЖБК_Бриз\Рисунок_4.tif"/>
          <p:cNvPicPr/>
          <p:nvPr/>
        </p:nvPicPr>
        <p:blipFill>
          <a:blip r:embed="rId3" cstate="print"/>
          <a:srcRect t="12797"/>
          <a:stretch>
            <a:fillRect/>
          </a:stretch>
        </p:blipFill>
        <p:spPr bwMode="auto">
          <a:xfrm>
            <a:off x="5076056" y="188640"/>
            <a:ext cx="3869804" cy="2671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Текст 2"/>
          <p:cNvSpPr txBox="1">
            <a:spLocks/>
          </p:cNvSpPr>
          <p:nvPr/>
        </p:nvSpPr>
        <p:spPr>
          <a:xfrm>
            <a:off x="611560" y="1196752"/>
            <a:ext cx="5184576" cy="4320480"/>
          </a:xfrm>
          <a:prstGeom prst="rect">
            <a:avLst/>
          </a:prstGeom>
        </p:spPr>
        <p:txBody>
          <a:bodyPr vert="horz">
            <a:normAutofit fontScale="92500" lnSpcReduction="10000"/>
          </a:bodyPr>
          <a:lstStyle/>
          <a:p>
            <a:pPr lvl="0"/>
            <a:r>
              <a:rPr lang="uk-UA" sz="1400" i="1" dirty="0" smtClean="0"/>
              <a:t>ОСНОВНІ ФАКТОРИ</a:t>
            </a:r>
          </a:p>
          <a:p>
            <a:pPr lvl="0"/>
            <a:endParaRPr lang="uk-UA" sz="1400" i="1" dirty="0" smtClean="0"/>
          </a:p>
          <a:p>
            <a:pPr lvl="0"/>
            <a:r>
              <a:rPr lang="ru-RU" sz="1400" i="1" dirty="0" err="1" smtClean="0"/>
              <a:t>Цнм</a:t>
            </a:r>
            <a:r>
              <a:rPr lang="ru-RU" sz="1400" i="1" dirty="0" smtClean="0"/>
              <a:t> </a:t>
            </a:r>
            <a:r>
              <a:rPr lang="ru-RU" sz="1400" dirty="0" smtClean="0"/>
              <a:t>- </a:t>
            </a:r>
            <a:r>
              <a:rPr lang="ru-RU" sz="1400" dirty="0" err="1" smtClean="0"/>
              <a:t>середня</a:t>
            </a:r>
            <a:r>
              <a:rPr lang="ru-RU" sz="1400" dirty="0" smtClean="0"/>
              <a:t> </a:t>
            </a:r>
            <a:r>
              <a:rPr lang="ru-RU" sz="1400" dirty="0" smtClean="0"/>
              <a:t>(</a:t>
            </a:r>
            <a:r>
              <a:rPr lang="ru-RU" sz="1400" dirty="0" err="1" smtClean="0"/>
              <a:t>базова</a:t>
            </a:r>
            <a:r>
              <a:rPr lang="ru-RU" sz="1400" dirty="0" smtClean="0"/>
              <a:t>) </a:t>
            </a:r>
            <a:r>
              <a:rPr lang="ru-RU" sz="1400" dirty="0" err="1" smtClean="0"/>
              <a:t>вартість</a:t>
            </a:r>
            <a:r>
              <a:rPr lang="ru-RU" sz="1400" dirty="0" smtClean="0"/>
              <a:t> одного квадратного метра земель </a:t>
            </a:r>
            <a:r>
              <a:rPr lang="ru-RU" sz="1400" dirty="0" err="1" smtClean="0"/>
              <a:t>населеного</a:t>
            </a:r>
            <a:r>
              <a:rPr lang="ru-RU" sz="1400" dirty="0" smtClean="0"/>
              <a:t> пункту</a:t>
            </a:r>
            <a:endParaRPr lang="uk-UA" sz="1400" i="1" dirty="0" smtClean="0"/>
          </a:p>
          <a:p>
            <a:pPr lvl="0"/>
            <a:endParaRPr lang="uk-UA" sz="1400" i="1" dirty="0" smtClean="0"/>
          </a:p>
          <a:p>
            <a:pPr lvl="0"/>
            <a:r>
              <a:rPr lang="uk-UA" sz="1400" i="1" dirty="0" smtClean="0"/>
              <a:t>коефіцієнт </a:t>
            </a:r>
            <a:r>
              <a:rPr lang="uk-UA" sz="1400" i="1" dirty="0" err="1" smtClean="0"/>
              <a:t>Км1</a:t>
            </a:r>
            <a:r>
              <a:rPr lang="uk-UA" sz="1400" dirty="0" smtClean="0"/>
              <a:t> </a:t>
            </a:r>
            <a:r>
              <a:rPr lang="uk-UA" sz="1400" dirty="0" smtClean="0"/>
              <a:t>– </a:t>
            </a:r>
            <a:r>
              <a:rPr lang="ru-RU" sz="1400" dirty="0" err="1" smtClean="0"/>
              <a:t>регіональний</a:t>
            </a:r>
            <a:r>
              <a:rPr lang="ru-RU" sz="1400" dirty="0" smtClean="0"/>
              <a:t> </a:t>
            </a:r>
            <a:r>
              <a:rPr lang="ru-RU" sz="1400" dirty="0" err="1" smtClean="0"/>
              <a:t>коефіцієнт</a:t>
            </a:r>
            <a:r>
              <a:rPr lang="ru-RU" sz="1400" dirty="0" smtClean="0"/>
              <a:t>, </a:t>
            </a:r>
            <a:r>
              <a:rPr lang="ru-RU" sz="1400" dirty="0" err="1" smtClean="0"/>
              <a:t>який</a:t>
            </a:r>
            <a:r>
              <a:rPr lang="ru-RU" sz="1400" dirty="0" smtClean="0"/>
              <a:t> </a:t>
            </a:r>
            <a:r>
              <a:rPr lang="ru-RU" sz="1400" dirty="0" err="1" smtClean="0"/>
              <a:t>характеризує</a:t>
            </a:r>
            <a:r>
              <a:rPr lang="ru-RU" sz="1400" dirty="0" smtClean="0"/>
              <a:t> </a:t>
            </a:r>
            <a:r>
              <a:rPr lang="ru-RU" sz="1400" dirty="0" err="1" smtClean="0"/>
              <a:t>залежність</a:t>
            </a:r>
            <a:r>
              <a:rPr lang="ru-RU" sz="1400" dirty="0" smtClean="0"/>
              <a:t> рентного доходу </a:t>
            </a:r>
            <a:r>
              <a:rPr lang="ru-RU" sz="1400" dirty="0" err="1" smtClean="0"/>
              <a:t>від</a:t>
            </a:r>
            <a:r>
              <a:rPr lang="ru-RU" sz="1400" dirty="0" smtClean="0"/>
              <a:t> </a:t>
            </a:r>
            <a:r>
              <a:rPr lang="ru-RU" sz="1400" dirty="0" err="1" smtClean="0"/>
              <a:t>місцеположення</a:t>
            </a:r>
            <a:r>
              <a:rPr lang="ru-RU" sz="1400" dirty="0" smtClean="0"/>
              <a:t> </a:t>
            </a:r>
            <a:r>
              <a:rPr lang="ru-RU" sz="1400" dirty="0" err="1" smtClean="0"/>
              <a:t>населеного</a:t>
            </a:r>
            <a:r>
              <a:rPr lang="ru-RU" sz="1400" dirty="0" smtClean="0"/>
              <a:t> пункту у </a:t>
            </a:r>
            <a:r>
              <a:rPr lang="ru-RU" sz="1400" dirty="0" smtClean="0"/>
              <a:t> </a:t>
            </a:r>
            <a:r>
              <a:rPr lang="ru-RU" sz="1400" dirty="0" err="1" smtClean="0"/>
              <a:t>загальнодержавній</a:t>
            </a:r>
            <a:r>
              <a:rPr lang="ru-RU" sz="1400" dirty="0" smtClean="0"/>
              <a:t>, </a:t>
            </a:r>
            <a:r>
              <a:rPr lang="ru-RU" sz="1400" dirty="0" err="1" smtClean="0"/>
              <a:t>регіональній</a:t>
            </a:r>
            <a:r>
              <a:rPr lang="ru-RU" sz="1400" dirty="0" smtClean="0"/>
              <a:t> </a:t>
            </a:r>
            <a:r>
              <a:rPr lang="ru-RU" sz="1400" dirty="0" err="1" smtClean="0"/>
              <a:t>і</a:t>
            </a:r>
            <a:r>
              <a:rPr lang="ru-RU" sz="1400" dirty="0" smtClean="0"/>
              <a:t> </a:t>
            </a:r>
            <a:r>
              <a:rPr lang="ru-RU" sz="1400" dirty="0" err="1" smtClean="0"/>
              <a:t>місцевій</a:t>
            </a:r>
            <a:r>
              <a:rPr lang="ru-RU" sz="1400" dirty="0" smtClean="0"/>
              <a:t> системах </a:t>
            </a:r>
            <a:r>
              <a:rPr lang="ru-RU" sz="1400" dirty="0" err="1" smtClean="0"/>
              <a:t>виробництва</a:t>
            </a:r>
            <a:r>
              <a:rPr lang="ru-RU" sz="1400" dirty="0" smtClean="0"/>
              <a:t> </a:t>
            </a:r>
            <a:r>
              <a:rPr lang="ru-RU" sz="1400" dirty="0" err="1" smtClean="0"/>
              <a:t>і</a:t>
            </a:r>
            <a:r>
              <a:rPr lang="ru-RU" sz="1400" dirty="0" smtClean="0"/>
              <a:t> </a:t>
            </a:r>
            <a:r>
              <a:rPr lang="ru-RU" sz="1400" dirty="0" err="1" smtClean="0"/>
              <a:t>розселення</a:t>
            </a:r>
            <a:endParaRPr lang="uk-UA" sz="1400" i="1" dirty="0" smtClean="0"/>
          </a:p>
          <a:p>
            <a:pPr lvl="0"/>
            <a:endParaRPr lang="uk-UA" sz="1400" i="1" dirty="0" smtClean="0"/>
          </a:p>
          <a:p>
            <a:pPr lvl="0"/>
            <a:r>
              <a:rPr lang="uk-UA" sz="1400" i="1" dirty="0" smtClean="0"/>
              <a:t>коефіцієнт </a:t>
            </a:r>
            <a:r>
              <a:rPr lang="uk-UA" sz="1400" i="1" dirty="0" err="1" smtClean="0"/>
              <a:t>Км2</a:t>
            </a:r>
            <a:r>
              <a:rPr lang="uk-UA" sz="1400" dirty="0" smtClean="0"/>
              <a:t> – </a:t>
            </a:r>
            <a:r>
              <a:rPr lang="uk-UA" sz="1400" dirty="0" smtClean="0"/>
              <a:t>зональний </a:t>
            </a:r>
            <a:r>
              <a:rPr lang="uk-UA" sz="1400" dirty="0" smtClean="0"/>
              <a:t>коефіцієнт, який характеризує містобудівну цінність території в межах населеного пункту (економіко-планувальної зони</a:t>
            </a:r>
            <a:r>
              <a:rPr lang="uk-UA" sz="1400" dirty="0" smtClean="0"/>
              <a:t>)</a:t>
            </a:r>
          </a:p>
          <a:p>
            <a:pPr lvl="0"/>
            <a:endParaRPr lang="ru-RU" sz="1400" dirty="0" smtClean="0"/>
          </a:p>
          <a:p>
            <a:pPr lvl="0"/>
            <a:r>
              <a:rPr lang="uk-UA" sz="1400" i="1" dirty="0" smtClean="0"/>
              <a:t>коефіцієнт </a:t>
            </a:r>
            <a:r>
              <a:rPr lang="uk-UA" sz="1400" i="1" dirty="0" err="1" smtClean="0"/>
              <a:t>Км3</a:t>
            </a:r>
            <a:r>
              <a:rPr lang="uk-UA" sz="1400" i="1" dirty="0" smtClean="0"/>
              <a:t> – </a:t>
            </a:r>
            <a:r>
              <a:rPr lang="uk-UA" sz="1400" dirty="0" smtClean="0"/>
              <a:t>локальний </a:t>
            </a:r>
            <a:r>
              <a:rPr lang="uk-UA" sz="1400" dirty="0" smtClean="0"/>
              <a:t>коефіцієнт, який враховує місце розташування земельної ділянки в межах економіко-планувальної </a:t>
            </a:r>
            <a:r>
              <a:rPr lang="uk-UA" sz="1400" dirty="0" smtClean="0"/>
              <a:t>зони</a:t>
            </a:r>
          </a:p>
          <a:p>
            <a:pPr lvl="0"/>
            <a:endParaRPr lang="ru-RU" sz="1400" dirty="0" smtClean="0"/>
          </a:p>
          <a:p>
            <a:r>
              <a:rPr lang="uk-UA" sz="1400" i="1" dirty="0" smtClean="0"/>
              <a:t>коефіцієнт </a:t>
            </a:r>
            <a:r>
              <a:rPr lang="uk-UA" sz="1400" i="1" dirty="0" err="1" smtClean="0"/>
              <a:t>Кф</a:t>
            </a:r>
            <a:r>
              <a:rPr lang="uk-UA" sz="1400" dirty="0" smtClean="0"/>
              <a:t> </a:t>
            </a:r>
            <a:r>
              <a:rPr lang="uk-UA" sz="1400" i="1" dirty="0" smtClean="0"/>
              <a:t>– </a:t>
            </a:r>
            <a:r>
              <a:rPr lang="uk-UA" sz="1400" dirty="0" smtClean="0"/>
              <a:t>це коефіцієнт, який характеризує функціональне використання земельної </a:t>
            </a:r>
            <a:r>
              <a:rPr lang="uk-UA" sz="1400" dirty="0" smtClean="0"/>
              <a:t>ділянки</a:t>
            </a:r>
          </a:p>
          <a:p>
            <a:endParaRPr lang="ru-RU" sz="1400" dirty="0" smtClean="0"/>
          </a:p>
          <a:p>
            <a:r>
              <a:rPr lang="uk-UA" sz="1400" i="1" dirty="0" smtClean="0"/>
              <a:t>коефіцієнт </a:t>
            </a:r>
            <a:r>
              <a:rPr lang="uk-UA" sz="1400" i="1" dirty="0" err="1" smtClean="0"/>
              <a:t>Кі</a:t>
            </a:r>
            <a:r>
              <a:rPr lang="uk-UA" sz="1400" dirty="0" smtClean="0"/>
              <a:t> </a:t>
            </a:r>
            <a:r>
              <a:rPr lang="uk-UA" sz="1400" dirty="0" smtClean="0"/>
              <a:t>– </a:t>
            </a:r>
            <a:r>
              <a:rPr lang="ru-RU" sz="1400" dirty="0" err="1" smtClean="0"/>
              <a:t>к</a:t>
            </a:r>
            <a:r>
              <a:rPr lang="ru-RU" sz="1400" dirty="0" err="1" smtClean="0"/>
              <a:t>оефіцієнт</a:t>
            </a:r>
            <a:r>
              <a:rPr lang="ru-RU" sz="1400" dirty="0" smtClean="0"/>
              <a:t> </a:t>
            </a:r>
            <a:r>
              <a:rPr lang="ru-RU" sz="1400" dirty="0" err="1" smtClean="0"/>
              <a:t>індексації</a:t>
            </a:r>
            <a:endParaRPr kumimoji="0" lang="uk-UA" sz="1400" b="1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Ð ÐµÐ·ÑÐ»ÑÑÐ°Ñ Ð¿Ð¾ÑÑÐºÑ Ð·Ð¾Ð±ÑÐ°Ð¶ÐµÐ½Ñ Ð·Ð° Ð·Ð°Ð¿Ð¸ÑÐ¾Ð¼ &quot;ÑÑÐ´Ð¾Ð²Ð° ÐµÐºÑÐ¿ÐµÑÑÐ¸Ð·Ð°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3968" y="2708920"/>
            <a:ext cx="4677613" cy="396044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1800" dirty="0" smtClean="0"/>
              <a:t>1. Загальні засади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1772816"/>
            <a:ext cx="8640960" cy="3083173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2300" dirty="0" smtClean="0"/>
              <a:t>  - </a:t>
            </a:r>
            <a:r>
              <a:rPr lang="ru-RU" sz="2300" dirty="0" err="1" smtClean="0"/>
              <a:t>це</a:t>
            </a:r>
            <a:r>
              <a:rPr lang="ru-RU" sz="2300" dirty="0" smtClean="0"/>
              <a:t> </a:t>
            </a:r>
            <a:r>
              <a:rPr lang="ru-RU" sz="2300" dirty="0" err="1" smtClean="0"/>
              <a:t>дослідження</a:t>
            </a:r>
            <a:r>
              <a:rPr lang="ru-RU" sz="2300" dirty="0" smtClean="0"/>
              <a:t> на </a:t>
            </a:r>
            <a:r>
              <a:rPr lang="ru-RU" sz="2300" dirty="0" err="1" smtClean="0"/>
              <a:t>основі</a:t>
            </a:r>
            <a:r>
              <a:rPr lang="ru-RU" sz="2300" dirty="0" smtClean="0"/>
              <a:t> </a:t>
            </a:r>
            <a:r>
              <a:rPr lang="ru-RU" sz="23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спеціальних</a:t>
            </a:r>
            <a:r>
              <a:rPr lang="ru-RU" sz="23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3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знань</a:t>
            </a:r>
            <a:r>
              <a:rPr lang="ru-RU" sz="23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300" dirty="0" smtClean="0"/>
              <a:t>у </a:t>
            </a:r>
            <a:r>
              <a:rPr lang="ru-RU" sz="2300" dirty="0" err="1" smtClean="0"/>
              <a:t>галузі</a:t>
            </a:r>
            <a:r>
              <a:rPr lang="ru-RU" sz="2300" dirty="0" smtClean="0"/>
              <a:t> науки, </a:t>
            </a:r>
            <a:r>
              <a:rPr lang="ru-RU" sz="2300" dirty="0" err="1" smtClean="0"/>
              <a:t>техніки</a:t>
            </a:r>
            <a:r>
              <a:rPr lang="ru-RU" sz="2300" dirty="0" smtClean="0"/>
              <a:t>, </a:t>
            </a:r>
            <a:r>
              <a:rPr lang="ru-RU" sz="2300" dirty="0" err="1" smtClean="0"/>
              <a:t>мистецтва</a:t>
            </a:r>
            <a:r>
              <a:rPr lang="ru-RU" sz="2300" dirty="0" smtClean="0"/>
              <a:t>, ремесла </a:t>
            </a:r>
            <a:r>
              <a:rPr lang="ru-RU" sz="2300" dirty="0" err="1" smtClean="0"/>
              <a:t>тощо</a:t>
            </a:r>
            <a:r>
              <a:rPr lang="ru-RU" sz="2300" dirty="0" smtClean="0"/>
              <a:t> </a:t>
            </a:r>
            <a:r>
              <a:rPr lang="ru-RU" sz="2300" dirty="0" err="1" smtClean="0"/>
              <a:t>об’єктів</a:t>
            </a:r>
            <a:r>
              <a:rPr lang="ru-RU" sz="2300" dirty="0" smtClean="0"/>
              <a:t>, </a:t>
            </a:r>
            <a:r>
              <a:rPr lang="ru-RU" sz="2300" dirty="0" err="1" smtClean="0"/>
              <a:t>явищ</a:t>
            </a:r>
            <a:r>
              <a:rPr lang="ru-RU" sz="2300" dirty="0" smtClean="0"/>
              <a:t> </a:t>
            </a:r>
            <a:r>
              <a:rPr lang="ru-RU" sz="2300" dirty="0" err="1" smtClean="0"/>
              <a:t>і</a:t>
            </a:r>
            <a:r>
              <a:rPr lang="ru-RU" sz="2300" dirty="0" smtClean="0"/>
              <a:t> </a:t>
            </a:r>
            <a:r>
              <a:rPr lang="ru-RU" sz="2300" dirty="0" err="1" smtClean="0"/>
              <a:t>процесів</a:t>
            </a:r>
            <a:r>
              <a:rPr lang="ru-RU" sz="2300" dirty="0" smtClean="0"/>
              <a:t> </a:t>
            </a:r>
            <a:r>
              <a:rPr lang="ru-RU" sz="2300" dirty="0" err="1" smtClean="0"/>
              <a:t>з</a:t>
            </a:r>
            <a:r>
              <a:rPr lang="ru-RU" sz="2300" dirty="0" smtClean="0"/>
              <a:t> </a:t>
            </a:r>
            <a:r>
              <a:rPr lang="ru-RU" sz="2300" dirty="0" smtClean="0"/>
              <a:t>метою </a:t>
            </a:r>
            <a:r>
              <a:rPr lang="ru-RU" sz="2300" dirty="0" err="1" smtClean="0"/>
              <a:t>надання</a:t>
            </a:r>
            <a:r>
              <a:rPr lang="ru-RU" sz="2300" dirty="0" smtClean="0"/>
              <a:t> </a:t>
            </a:r>
            <a:r>
              <a:rPr lang="ru-RU" sz="2300" dirty="0" err="1" smtClean="0"/>
              <a:t>висновку</a:t>
            </a:r>
            <a:r>
              <a:rPr lang="ru-RU" sz="2300" dirty="0" smtClean="0"/>
              <a:t> </a:t>
            </a:r>
            <a:r>
              <a:rPr lang="ru-RU" sz="2300" dirty="0" err="1" smtClean="0"/>
              <a:t>з</a:t>
            </a:r>
            <a:r>
              <a:rPr lang="ru-RU" sz="2300" dirty="0" smtClean="0"/>
              <a:t> </a:t>
            </a:r>
            <a:r>
              <a:rPr lang="ru-RU" sz="2300" dirty="0" err="1" smtClean="0"/>
              <a:t>питань</a:t>
            </a:r>
            <a:r>
              <a:rPr lang="ru-RU" sz="2300" dirty="0" smtClean="0"/>
              <a:t>, </a:t>
            </a:r>
            <a:endParaRPr lang="ru-RU" sz="2300" dirty="0" smtClean="0"/>
          </a:p>
          <a:p>
            <a:pPr algn="just">
              <a:buNone/>
            </a:pPr>
            <a:r>
              <a:rPr lang="ru-RU" sz="2300" dirty="0" smtClean="0"/>
              <a:t> </a:t>
            </a:r>
            <a:r>
              <a:rPr lang="ru-RU" sz="2300" dirty="0" smtClean="0"/>
              <a:t>   </a:t>
            </a:r>
            <a:r>
              <a:rPr lang="ru-RU" sz="2300" dirty="0" err="1" smtClean="0"/>
              <a:t>що</a:t>
            </a:r>
            <a:r>
              <a:rPr lang="ru-RU" sz="2300" dirty="0" smtClean="0"/>
              <a:t> </a:t>
            </a:r>
            <a:r>
              <a:rPr lang="ru-RU" sz="2300" dirty="0" err="1" smtClean="0"/>
              <a:t>є</a:t>
            </a:r>
            <a:r>
              <a:rPr lang="ru-RU" sz="2300" dirty="0" smtClean="0"/>
              <a:t> </a:t>
            </a:r>
            <a:r>
              <a:rPr lang="ru-RU" sz="2300" dirty="0" err="1" smtClean="0"/>
              <a:t>або</a:t>
            </a:r>
            <a:r>
              <a:rPr lang="ru-RU" sz="2300" dirty="0" smtClean="0"/>
              <a:t> </a:t>
            </a:r>
            <a:r>
              <a:rPr lang="ru-RU" sz="2300" dirty="0" err="1" smtClean="0"/>
              <a:t>будуть</a:t>
            </a:r>
            <a:r>
              <a:rPr lang="ru-RU" sz="2300" dirty="0" smtClean="0"/>
              <a:t> предметом </a:t>
            </a:r>
            <a:endParaRPr lang="ru-RU" sz="2300" dirty="0" smtClean="0"/>
          </a:p>
          <a:p>
            <a:pPr algn="just">
              <a:buNone/>
            </a:pPr>
            <a:r>
              <a:rPr lang="ru-RU" sz="2300" dirty="0" smtClean="0"/>
              <a:t> </a:t>
            </a:r>
            <a:r>
              <a:rPr lang="ru-RU" sz="2300" dirty="0" smtClean="0"/>
              <a:t>   </a:t>
            </a:r>
            <a:r>
              <a:rPr lang="ru-RU" sz="2300" dirty="0" smtClean="0"/>
              <a:t>судового </a:t>
            </a:r>
            <a:r>
              <a:rPr lang="ru-RU" sz="2300" dirty="0" err="1" smtClean="0"/>
              <a:t>розгляду</a:t>
            </a:r>
            <a:r>
              <a:rPr lang="ru-RU" sz="2300" dirty="0" smtClean="0"/>
              <a:t> </a:t>
            </a:r>
          </a:p>
          <a:p>
            <a:pPr algn="just">
              <a:buNone/>
            </a:pPr>
            <a:r>
              <a:rPr lang="ru-RU" sz="2300" dirty="0" smtClean="0"/>
              <a:t>    (</a:t>
            </a:r>
            <a:r>
              <a:rPr lang="ru-RU" sz="2300" dirty="0" smtClean="0"/>
              <a:t>ст. 1 Закону </a:t>
            </a:r>
            <a:r>
              <a:rPr lang="ru-RU" sz="2300" dirty="0" err="1" smtClean="0"/>
              <a:t>України</a:t>
            </a:r>
            <a:r>
              <a:rPr lang="ru-RU" sz="2300" dirty="0" smtClean="0"/>
              <a:t> </a:t>
            </a:r>
            <a:endParaRPr lang="ru-RU" sz="2300" dirty="0" smtClean="0"/>
          </a:p>
          <a:p>
            <a:pPr algn="just">
              <a:buNone/>
            </a:pPr>
            <a:r>
              <a:rPr lang="ru-RU" sz="2300" dirty="0" smtClean="0"/>
              <a:t> </a:t>
            </a:r>
            <a:r>
              <a:rPr lang="ru-RU" sz="2300" dirty="0" smtClean="0"/>
              <a:t>   </a:t>
            </a:r>
            <a:r>
              <a:rPr lang="ru-RU" sz="2300" dirty="0" smtClean="0"/>
              <a:t>«</a:t>
            </a:r>
            <a:r>
              <a:rPr lang="ru-RU" sz="2300" dirty="0" smtClean="0"/>
              <a:t>Про </a:t>
            </a:r>
            <a:r>
              <a:rPr lang="ru-RU" sz="2300" dirty="0" err="1" smtClean="0"/>
              <a:t>судову</a:t>
            </a:r>
            <a:r>
              <a:rPr lang="ru-RU" sz="2300" dirty="0" smtClean="0"/>
              <a:t> </a:t>
            </a:r>
            <a:r>
              <a:rPr lang="ru-RU" sz="2300" dirty="0" err="1" smtClean="0"/>
              <a:t>експертизу</a:t>
            </a:r>
            <a:r>
              <a:rPr lang="ru-RU" sz="2300" dirty="0" smtClean="0"/>
              <a:t>»)</a:t>
            </a:r>
            <a:endParaRPr lang="ru-RU" sz="2300" dirty="0"/>
          </a:p>
        </p:txBody>
      </p:sp>
      <p:sp>
        <p:nvSpPr>
          <p:cNvPr id="5" name="Содержимое 2"/>
          <p:cNvSpPr txBox="1">
            <a:spLocks/>
          </p:cNvSpPr>
          <p:nvPr/>
        </p:nvSpPr>
        <p:spPr>
          <a:xfrm>
            <a:off x="467544" y="1124744"/>
            <a:ext cx="6851104" cy="7200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tabLst/>
              <a:defRPr/>
            </a:pPr>
            <a:r>
              <a:rPr kumimoji="0" lang="ru-RU" sz="39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Судова </a:t>
            </a:r>
            <a:r>
              <a:rPr kumimoji="0" lang="ru-RU" sz="3900" b="1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експертиза</a:t>
            </a:r>
            <a:endParaRPr kumimoji="0" lang="ru-RU" sz="3900" b="1" i="1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1800" dirty="0" smtClean="0"/>
              <a:t>1.</a:t>
            </a:r>
            <a:r>
              <a:rPr lang="en-US" sz="1800" dirty="0" smtClean="0"/>
              <a:t> </a:t>
            </a:r>
            <a:r>
              <a:rPr lang="uk-UA" sz="1800" dirty="0" smtClean="0"/>
              <a:t>ЗАГАЛЬНІ ЗАСАДИ</a:t>
            </a:r>
            <a:endParaRPr lang="ru-RU" sz="1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uk-UA" sz="3900" b="1" i="1" dirty="0" smtClean="0"/>
              <a:t>Спеціальні знання</a:t>
            </a:r>
          </a:p>
          <a:p>
            <a:pPr algn="just">
              <a:buNone/>
            </a:pPr>
            <a:r>
              <a:rPr lang="uk-UA" dirty="0" smtClean="0"/>
              <a:t>    </a:t>
            </a:r>
            <a:r>
              <a:rPr lang="uk-UA" sz="2300" dirty="0" smtClean="0"/>
              <a:t>– це не пов'язані з веденням кримінального </a:t>
            </a:r>
            <a:r>
              <a:rPr lang="uk-UA" sz="2300" dirty="0" smtClean="0"/>
              <a:t>чи іншого судочинства  </a:t>
            </a:r>
            <a:r>
              <a:rPr lang="uk-UA" sz="2300" dirty="0" smtClean="0"/>
              <a:t>знання, які за змістом виходять за рамки загальноосвітніх та спеціальних освітніх програм, </a:t>
            </a:r>
            <a:r>
              <a:rPr lang="uk-UA" sz="2300" dirty="0" smtClean="0"/>
              <a:t>що </a:t>
            </a:r>
            <a:r>
              <a:rPr lang="uk-UA" sz="2300" dirty="0" smtClean="0"/>
              <a:t>використовуються для досягнення юридичних цілей в ході кримінального </a:t>
            </a:r>
            <a:r>
              <a:rPr lang="uk-UA" sz="2300" dirty="0" smtClean="0"/>
              <a:t>чи іншого процесу</a:t>
            </a:r>
            <a:endParaRPr lang="ru-RU" sz="23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1800" dirty="0" smtClean="0"/>
              <a:t>1.</a:t>
            </a:r>
            <a:r>
              <a:rPr lang="en-US" sz="1800" dirty="0" smtClean="0"/>
              <a:t> </a:t>
            </a:r>
            <a:r>
              <a:rPr lang="uk-UA" sz="1800" dirty="0" smtClean="0"/>
              <a:t>ЗАГАЛЬНІ ЗАСАДИ</a:t>
            </a:r>
            <a:endParaRPr lang="uk-UA" sz="1800" dirty="0"/>
          </a:p>
        </p:txBody>
      </p:sp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algn="ctr">
              <a:buNone/>
            </a:pPr>
            <a:r>
              <a:rPr lang="uk-UA" b="1" u="sng" dirty="0" smtClean="0"/>
              <a:t>Спеціальні знання</a:t>
            </a:r>
          </a:p>
          <a:p>
            <a:endParaRPr lang="uk-UA" b="1" u="sng" dirty="0" smtClean="0"/>
          </a:p>
          <a:p>
            <a:pPr>
              <a:buClr>
                <a:srgbClr val="00B050"/>
              </a:buClr>
              <a:buSzPct val="100000"/>
              <a:buFont typeface="Wingdings 2" pitchFamily="18" charset="2"/>
              <a:buChar char=""/>
            </a:pPr>
            <a:r>
              <a:rPr lang="uk-UA" sz="2500" b="1" dirty="0" smtClean="0"/>
              <a:t>“ якою є вартість земельної ділянки?”</a:t>
            </a:r>
          </a:p>
          <a:p>
            <a:pPr>
              <a:buNone/>
            </a:pPr>
            <a:endParaRPr lang="uk-UA" sz="2500" b="1" dirty="0" smtClean="0"/>
          </a:p>
          <a:p>
            <a:pPr>
              <a:buClr>
                <a:srgbClr val="00B050"/>
              </a:buClr>
              <a:buSzPct val="100000"/>
              <a:buFont typeface="Wingdings 2" pitchFamily="18" charset="2"/>
              <a:buChar char=""/>
            </a:pPr>
            <a:r>
              <a:rPr lang="uk-UA" sz="2500" b="1" dirty="0" smtClean="0"/>
              <a:t>“ чи можливо виконати поділ земельної ділянки? Які існують варіанти?”</a:t>
            </a:r>
            <a:endParaRPr lang="uk-UA" sz="2500" b="1" dirty="0"/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algn="ctr">
              <a:buNone/>
            </a:pPr>
            <a:r>
              <a:rPr lang="uk-UA" b="1" u="sng" dirty="0" smtClean="0"/>
              <a:t>НЕ спеціальні знання</a:t>
            </a:r>
          </a:p>
          <a:p>
            <a:endParaRPr lang="uk-UA" sz="2500" b="1" dirty="0" smtClean="0"/>
          </a:p>
          <a:p>
            <a:pPr>
              <a:buClr>
                <a:srgbClr val="FF0000"/>
              </a:buClr>
              <a:buSzPct val="100000"/>
              <a:buFont typeface="Wingdings 2" pitchFamily="18" charset="2"/>
              <a:buChar char=""/>
            </a:pPr>
            <a:r>
              <a:rPr lang="uk-UA" sz="2500" b="1" dirty="0" smtClean="0"/>
              <a:t>- “ хто винний у самовільному захопленні земельної ділянки?”</a:t>
            </a:r>
          </a:p>
          <a:p>
            <a:endParaRPr lang="uk-UA" sz="2500" b="1" dirty="0" smtClean="0"/>
          </a:p>
          <a:p>
            <a:pPr>
              <a:buClr>
                <a:srgbClr val="FF0000"/>
              </a:buClr>
              <a:buSzPct val="100000"/>
              <a:buFont typeface="Wingdings 2" pitchFamily="18" charset="2"/>
              <a:buChar char=""/>
            </a:pPr>
            <a:r>
              <a:rPr lang="uk-UA" sz="2500" b="1" dirty="0" smtClean="0"/>
              <a:t>“ якою є площа земельної ділянки, зображеної на кадастровому плані?”</a:t>
            </a:r>
            <a:endParaRPr lang="uk-UA" sz="2500" b="1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1800" dirty="0" smtClean="0"/>
              <a:t>1.</a:t>
            </a:r>
            <a:r>
              <a:rPr lang="en-US" sz="1800" dirty="0" smtClean="0"/>
              <a:t> </a:t>
            </a:r>
            <a:r>
              <a:rPr lang="uk-UA" sz="1800" dirty="0" smtClean="0"/>
              <a:t>ЗАГАЛЬНІ ЗАСАДИ</a:t>
            </a:r>
            <a:br>
              <a:rPr lang="uk-UA" sz="1800" dirty="0" smtClean="0"/>
            </a:br>
            <a:endParaRPr lang="uk-UA" sz="1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1124744"/>
            <a:ext cx="8686800" cy="650702"/>
          </a:xfrm>
        </p:spPr>
        <p:txBody>
          <a:bodyPr/>
          <a:lstStyle/>
          <a:p>
            <a:pPr algn="ctr">
              <a:buNone/>
            </a:pPr>
            <a:r>
              <a:rPr lang="uk-UA" sz="2200" dirty="0" smtClean="0"/>
              <a:t>В земельній сфері досліджуються:</a:t>
            </a:r>
          </a:p>
          <a:p>
            <a:pPr algn="ctr"/>
            <a:endParaRPr lang="uk-UA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 l="16609"/>
          <a:stretch>
            <a:fillRect/>
          </a:stretch>
        </p:blipFill>
        <p:spPr bwMode="auto">
          <a:xfrm>
            <a:off x="251520" y="1772816"/>
            <a:ext cx="4331271" cy="28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Содержимое 2"/>
          <p:cNvSpPr txBox="1">
            <a:spLocks/>
          </p:cNvSpPr>
          <p:nvPr/>
        </p:nvSpPr>
        <p:spPr>
          <a:xfrm>
            <a:off x="323528" y="4653136"/>
            <a:ext cx="3456384" cy="43204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None/>
              <a:tabLst/>
              <a:defRPr/>
            </a:pPr>
            <a:r>
              <a:rPr lang="uk-UA" dirty="0" smtClean="0">
                <a:solidFill>
                  <a:schemeClr val="tx2"/>
                </a:solidFill>
              </a:rPr>
              <a:t>з</a:t>
            </a:r>
            <a:r>
              <a:rPr kumimoji="0" lang="uk-UA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емельні</a:t>
            </a:r>
            <a:r>
              <a:rPr kumimoji="0" lang="uk-UA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ділянки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"/>
              <a:tabLst/>
              <a:defRPr/>
            </a:pPr>
            <a:endParaRPr kumimoji="0" lang="uk-UA" sz="32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30" name="Picture 6" descr="ÐÐ°ÑÑÐ¸Ð½ÐºÐ¸ Ð¿Ð¾ Ð·Ð°Ð¿ÑÐ¾ÑÑ Ð´Ð¾ÐºÑÐ¼ÐµÐ½ÑÐ°ÑÑÑ ÑÐ· Ð·ÐµÐ¼Ð»ÐµÑÑÑÑÐ¾Ñ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2200" y="1772816"/>
            <a:ext cx="2459957" cy="3496386"/>
          </a:xfrm>
          <a:prstGeom prst="rect">
            <a:avLst/>
          </a:prstGeom>
          <a:noFill/>
        </p:spPr>
      </p:pic>
      <p:sp>
        <p:nvSpPr>
          <p:cNvPr id="9" name="Содержимое 2"/>
          <p:cNvSpPr txBox="1">
            <a:spLocks/>
          </p:cNvSpPr>
          <p:nvPr/>
        </p:nvSpPr>
        <p:spPr>
          <a:xfrm>
            <a:off x="6660232" y="5157192"/>
            <a:ext cx="2304256" cy="936104"/>
          </a:xfrm>
          <a:prstGeom prst="rect">
            <a:avLst/>
          </a:prstGeom>
        </p:spPr>
        <p:txBody>
          <a:bodyPr vert="horz">
            <a:normAutofit fontScale="92500" lnSpcReduction="1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None/>
              <a:tabLst/>
              <a:defRPr/>
            </a:pPr>
            <a:r>
              <a:rPr lang="uk-UA" dirty="0" smtClean="0">
                <a:solidFill>
                  <a:schemeClr val="tx2"/>
                </a:solidFill>
              </a:rPr>
              <a:t>документації із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None/>
              <a:tabLst/>
              <a:defRPr/>
            </a:pPr>
            <a:r>
              <a:rPr lang="uk-UA" dirty="0" smtClean="0">
                <a:solidFill>
                  <a:schemeClr val="tx2"/>
                </a:solidFill>
              </a:rPr>
              <a:t>землеустрою та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None/>
              <a:tabLst/>
              <a:defRPr/>
            </a:pPr>
            <a:r>
              <a:rPr lang="uk-UA" dirty="0" smtClean="0">
                <a:solidFill>
                  <a:schemeClr val="tx2"/>
                </a:solidFill>
              </a:rPr>
              <a:t>з оцінки землі</a:t>
            </a:r>
            <a:endParaRPr kumimoji="0" lang="uk-UA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"/>
              <a:tabLst/>
              <a:defRPr/>
            </a:pPr>
            <a:endParaRPr kumimoji="0" lang="uk-UA" sz="32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Содержимое 2"/>
          <p:cNvSpPr txBox="1">
            <a:spLocks/>
          </p:cNvSpPr>
          <p:nvPr/>
        </p:nvSpPr>
        <p:spPr>
          <a:xfrm>
            <a:off x="971600" y="5301208"/>
            <a:ext cx="2376264" cy="1080120"/>
          </a:xfrm>
          <a:prstGeom prst="rect">
            <a:avLst/>
          </a:prstGeom>
        </p:spPr>
        <p:txBody>
          <a:bodyPr vert="horz">
            <a:normAutofit fontScale="55000" lnSpcReduction="20000"/>
          </a:bodyPr>
          <a:lstStyle/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None/>
              <a:tabLst/>
              <a:defRPr/>
            </a:pPr>
            <a:r>
              <a:rPr lang="uk-UA" sz="2900" dirty="0" smtClean="0">
                <a:solidFill>
                  <a:schemeClr val="tx2"/>
                </a:solidFill>
              </a:rPr>
              <a:t>документи, що підтверджують виникнення прав на земельні ділянки</a:t>
            </a:r>
            <a:endParaRPr kumimoji="0" lang="uk-UA" sz="29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"/>
              <a:tabLst/>
              <a:defRPr/>
            </a:pPr>
            <a:endParaRPr kumimoji="0" lang="uk-UA" sz="32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32" name="Picture 8" descr="ÐÐ°ÑÑÐ¸Ð½ÐºÐ¸ Ð¿Ð¾ Ð·Ð°Ð¿ÑÐ¾ÑÑ Ð´ÐµÑÐ¶Ð°Ð²Ð½Ð¸Ð¹ Ð°ÐºÑ Ð½Ð° Ð·ÐµÐ¼Ð»Ñ"/>
          <p:cNvPicPr>
            <a:picLocks noChangeAspect="1" noChangeArrowheads="1"/>
          </p:cNvPicPr>
          <p:nvPr/>
        </p:nvPicPr>
        <p:blipFill>
          <a:blip r:embed="rId4" cstate="print"/>
          <a:srcRect l="8526" r="10475" b="2222"/>
          <a:stretch>
            <a:fillRect/>
          </a:stretch>
        </p:blipFill>
        <p:spPr bwMode="auto">
          <a:xfrm>
            <a:off x="3347864" y="3861048"/>
            <a:ext cx="3600400" cy="2589761"/>
          </a:xfrm>
          <a:prstGeom prst="rect">
            <a:avLst/>
          </a:prstGeom>
          <a:noFill/>
        </p:spPr>
      </p:pic>
      <p:cxnSp>
        <p:nvCxnSpPr>
          <p:cNvPr id="13" name="Прямая со стрелкой 12"/>
          <p:cNvCxnSpPr/>
          <p:nvPr/>
        </p:nvCxnSpPr>
        <p:spPr>
          <a:xfrm>
            <a:off x="4644008" y="1700808"/>
            <a:ext cx="0" cy="2376264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>
            <a:off x="5508104" y="1700808"/>
            <a:ext cx="1080120" cy="72008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H="1">
            <a:off x="2915816" y="1700808"/>
            <a:ext cx="432048" cy="36004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/>
          <p:cNvSpPr/>
          <p:nvPr/>
        </p:nvSpPr>
        <p:spPr>
          <a:xfrm>
            <a:off x="2195736" y="1124744"/>
            <a:ext cx="4824536" cy="576064"/>
          </a:xfrm>
          <a:prstGeom prst="rect">
            <a:avLst/>
          </a:prstGeom>
          <a:noFill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1800" dirty="0" smtClean="0"/>
              <a:t>1.</a:t>
            </a:r>
            <a:r>
              <a:rPr lang="en-US" sz="1800" dirty="0" smtClean="0"/>
              <a:t> </a:t>
            </a:r>
            <a:r>
              <a:rPr lang="uk-UA" sz="1800" dirty="0" smtClean="0"/>
              <a:t>ЗАГАЛЬНІ ЗАСАДИ</a:t>
            </a:r>
            <a:endParaRPr lang="ru-RU" sz="1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196752"/>
            <a:ext cx="8686800" cy="4968552"/>
          </a:xfrm>
        </p:spPr>
        <p:txBody>
          <a:bodyPr>
            <a:normAutofit fontScale="70000" lnSpcReduction="20000"/>
          </a:bodyPr>
          <a:lstStyle/>
          <a:p>
            <a:pPr fontAlgn="base">
              <a:buNone/>
            </a:pPr>
            <a:r>
              <a:rPr lang="uk-UA" b="1" i="1" dirty="0" smtClean="0"/>
              <a:t>Судова експертиза призначається в обов'язковому </a:t>
            </a:r>
            <a:r>
              <a:rPr lang="uk-UA" b="1" i="1" dirty="0" smtClean="0"/>
              <a:t>порядку</a:t>
            </a:r>
          </a:p>
          <a:p>
            <a:pPr fontAlgn="base">
              <a:buNone/>
            </a:pPr>
            <a:r>
              <a:rPr lang="uk-UA" b="1" i="1" dirty="0" smtClean="0"/>
              <a:t>(</a:t>
            </a:r>
            <a:r>
              <a:rPr lang="uk-UA" b="1" i="1" dirty="0" smtClean="0"/>
              <a:t>ч. 2 ст. 242 </a:t>
            </a:r>
            <a:r>
              <a:rPr lang="uk-UA" b="1" i="1" dirty="0" err="1" smtClean="0"/>
              <a:t>КПК</a:t>
            </a:r>
            <a:r>
              <a:rPr lang="uk-UA" b="1" i="1" dirty="0" smtClean="0"/>
              <a:t> України):</a:t>
            </a:r>
          </a:p>
          <a:p>
            <a:pPr fontAlgn="base">
              <a:buNone/>
            </a:pPr>
            <a:endParaRPr lang="ru-RU" dirty="0" smtClean="0"/>
          </a:p>
          <a:p>
            <a:pPr fontAlgn="base">
              <a:buNone/>
            </a:pPr>
            <a:r>
              <a:rPr lang="ru-RU" dirty="0" smtClean="0"/>
              <a:t>1) </a:t>
            </a:r>
            <a:r>
              <a:rPr lang="ru-RU" dirty="0" err="1" smtClean="0"/>
              <a:t>встановлення</a:t>
            </a:r>
            <a:r>
              <a:rPr lang="ru-RU" dirty="0" smtClean="0"/>
              <a:t> причин </a:t>
            </a:r>
            <a:r>
              <a:rPr lang="ru-RU" dirty="0" err="1" smtClean="0"/>
              <a:t>смерті</a:t>
            </a:r>
            <a:r>
              <a:rPr lang="ru-RU" dirty="0" smtClean="0"/>
              <a:t>;</a:t>
            </a:r>
          </a:p>
          <a:p>
            <a:pPr fontAlgn="base">
              <a:buNone/>
            </a:pPr>
            <a:r>
              <a:rPr lang="ru-RU" dirty="0" smtClean="0"/>
              <a:t>2) </a:t>
            </a:r>
            <a:r>
              <a:rPr lang="ru-RU" dirty="0" err="1" smtClean="0"/>
              <a:t>встановлення</a:t>
            </a:r>
            <a:r>
              <a:rPr lang="ru-RU" dirty="0" smtClean="0"/>
              <a:t> </a:t>
            </a:r>
            <a:r>
              <a:rPr lang="ru-RU" dirty="0" err="1" smtClean="0"/>
              <a:t>тяжкості</a:t>
            </a:r>
            <a:r>
              <a:rPr lang="ru-RU" dirty="0" smtClean="0"/>
              <a:t> та характеру </a:t>
            </a:r>
            <a:r>
              <a:rPr lang="ru-RU" dirty="0" err="1" smtClean="0"/>
              <a:t>тілесних</a:t>
            </a:r>
            <a:r>
              <a:rPr lang="ru-RU" dirty="0" smtClean="0"/>
              <a:t> </a:t>
            </a:r>
            <a:r>
              <a:rPr lang="ru-RU" dirty="0" err="1" smtClean="0"/>
              <a:t>ушкоджень</a:t>
            </a:r>
            <a:r>
              <a:rPr lang="ru-RU" dirty="0" smtClean="0"/>
              <a:t>;</a:t>
            </a:r>
          </a:p>
          <a:p>
            <a:pPr fontAlgn="base">
              <a:buNone/>
            </a:pPr>
            <a:r>
              <a:rPr lang="ru-RU" dirty="0" smtClean="0"/>
              <a:t>3) </a:t>
            </a:r>
            <a:r>
              <a:rPr lang="ru-RU" dirty="0" err="1" smtClean="0"/>
              <a:t>визначення</a:t>
            </a:r>
            <a:r>
              <a:rPr lang="ru-RU" dirty="0" smtClean="0"/>
              <a:t> </a:t>
            </a:r>
            <a:r>
              <a:rPr lang="ru-RU" dirty="0" err="1" smtClean="0"/>
              <a:t>психічного</a:t>
            </a:r>
            <a:r>
              <a:rPr lang="ru-RU" dirty="0" smtClean="0"/>
              <a:t> стану </a:t>
            </a:r>
            <a:r>
              <a:rPr lang="ru-RU" dirty="0" err="1" smtClean="0"/>
              <a:t>підозрюваного</a:t>
            </a:r>
            <a:r>
              <a:rPr lang="ru-RU" dirty="0" smtClean="0"/>
              <a:t> за </a:t>
            </a:r>
            <a:r>
              <a:rPr lang="ru-RU" dirty="0" err="1" smtClean="0"/>
              <a:t>наявності</a:t>
            </a:r>
            <a:r>
              <a:rPr lang="ru-RU" dirty="0" smtClean="0"/>
              <a:t> </a:t>
            </a:r>
            <a:r>
              <a:rPr lang="ru-RU" dirty="0" err="1" smtClean="0"/>
              <a:t>відомостей</a:t>
            </a:r>
            <a:r>
              <a:rPr lang="ru-RU" dirty="0" smtClean="0"/>
              <a:t>, </a:t>
            </a:r>
            <a:r>
              <a:rPr lang="ru-RU" dirty="0" err="1" smtClean="0"/>
              <a:t>які</a:t>
            </a:r>
            <a:r>
              <a:rPr lang="ru-RU" dirty="0" smtClean="0"/>
              <a:t> </a:t>
            </a:r>
            <a:r>
              <a:rPr lang="ru-RU" dirty="0" err="1" smtClean="0"/>
              <a:t>викликають</a:t>
            </a:r>
            <a:r>
              <a:rPr lang="ru-RU" dirty="0" smtClean="0"/>
              <a:t> </a:t>
            </a:r>
            <a:r>
              <a:rPr lang="ru-RU" dirty="0" err="1" smtClean="0"/>
              <a:t>сумнів</a:t>
            </a:r>
            <a:r>
              <a:rPr lang="ru-RU" dirty="0" smtClean="0"/>
              <a:t> </a:t>
            </a:r>
            <a:r>
              <a:rPr lang="ru-RU" dirty="0" err="1" smtClean="0"/>
              <a:t>щодо</a:t>
            </a:r>
            <a:r>
              <a:rPr lang="ru-RU" dirty="0" smtClean="0"/>
              <a:t> </a:t>
            </a:r>
            <a:r>
              <a:rPr lang="ru-RU" dirty="0" err="1" smtClean="0"/>
              <a:t>його</a:t>
            </a:r>
            <a:r>
              <a:rPr lang="ru-RU" dirty="0" smtClean="0"/>
              <a:t> </a:t>
            </a:r>
            <a:r>
              <a:rPr lang="ru-RU" dirty="0" err="1" smtClean="0"/>
              <a:t>осудності</a:t>
            </a:r>
            <a:r>
              <a:rPr lang="ru-RU" dirty="0" smtClean="0"/>
              <a:t>, </a:t>
            </a:r>
            <a:r>
              <a:rPr lang="ru-RU" dirty="0" err="1" smtClean="0"/>
              <a:t>обмеженої</a:t>
            </a:r>
            <a:r>
              <a:rPr lang="ru-RU" dirty="0" smtClean="0"/>
              <a:t> </a:t>
            </a:r>
            <a:r>
              <a:rPr lang="ru-RU" dirty="0" err="1" smtClean="0"/>
              <a:t>осудності</a:t>
            </a:r>
            <a:r>
              <a:rPr lang="ru-RU" dirty="0" smtClean="0"/>
              <a:t>;</a:t>
            </a:r>
          </a:p>
          <a:p>
            <a:pPr fontAlgn="base">
              <a:buNone/>
            </a:pPr>
            <a:r>
              <a:rPr lang="ru-RU" dirty="0" smtClean="0"/>
              <a:t>4) </a:t>
            </a:r>
            <a:r>
              <a:rPr lang="ru-RU" dirty="0" err="1" smtClean="0"/>
              <a:t>встановлення</a:t>
            </a:r>
            <a:r>
              <a:rPr lang="ru-RU" dirty="0" smtClean="0"/>
              <a:t> </a:t>
            </a:r>
            <a:r>
              <a:rPr lang="ru-RU" dirty="0" err="1" smtClean="0"/>
              <a:t>віку</a:t>
            </a:r>
            <a:r>
              <a:rPr lang="ru-RU" dirty="0" smtClean="0"/>
              <a:t> особи, </a:t>
            </a:r>
            <a:r>
              <a:rPr lang="ru-RU" dirty="0" err="1" smtClean="0"/>
              <a:t>якщо</a:t>
            </a:r>
            <a:r>
              <a:rPr lang="ru-RU" dirty="0" smtClean="0"/>
              <a:t> </a:t>
            </a:r>
            <a:r>
              <a:rPr lang="ru-RU" dirty="0" err="1" smtClean="0"/>
              <a:t>це</a:t>
            </a:r>
            <a:r>
              <a:rPr lang="ru-RU" dirty="0" smtClean="0"/>
              <a:t> </a:t>
            </a:r>
            <a:r>
              <a:rPr lang="ru-RU" dirty="0" err="1" smtClean="0"/>
              <a:t>необхідно</a:t>
            </a:r>
            <a:r>
              <a:rPr lang="ru-RU" dirty="0" smtClean="0"/>
              <a:t> для </a:t>
            </a:r>
            <a:r>
              <a:rPr lang="ru-RU" dirty="0" err="1" smtClean="0"/>
              <a:t>вирішення</a:t>
            </a:r>
            <a:r>
              <a:rPr lang="ru-RU" dirty="0" smtClean="0"/>
              <a:t> </a:t>
            </a:r>
            <a:r>
              <a:rPr lang="ru-RU" dirty="0" err="1" smtClean="0"/>
              <a:t>питання</a:t>
            </a:r>
            <a:r>
              <a:rPr lang="ru-RU" dirty="0" smtClean="0"/>
              <a:t> про </a:t>
            </a:r>
            <a:r>
              <a:rPr lang="ru-RU" dirty="0" err="1" smtClean="0"/>
              <a:t>можливість</a:t>
            </a:r>
            <a:r>
              <a:rPr lang="ru-RU" dirty="0" smtClean="0"/>
              <a:t> </a:t>
            </a:r>
            <a:r>
              <a:rPr lang="ru-RU" dirty="0" err="1" smtClean="0"/>
              <a:t>притягнення</a:t>
            </a:r>
            <a:r>
              <a:rPr lang="ru-RU" dirty="0" smtClean="0"/>
              <a:t> </a:t>
            </a:r>
            <a:r>
              <a:rPr lang="ru-RU" dirty="0" err="1" smtClean="0"/>
              <a:t>її</a:t>
            </a:r>
            <a:r>
              <a:rPr lang="ru-RU" dirty="0" smtClean="0"/>
              <a:t> до </a:t>
            </a:r>
            <a:r>
              <a:rPr lang="ru-RU" dirty="0" err="1" smtClean="0"/>
              <a:t>кримінальної</a:t>
            </a:r>
            <a:r>
              <a:rPr lang="ru-RU" dirty="0" smtClean="0"/>
              <a:t> </a:t>
            </a:r>
            <a:r>
              <a:rPr lang="ru-RU" dirty="0" err="1" smtClean="0"/>
              <a:t>відповідальності</a:t>
            </a:r>
            <a:r>
              <a:rPr lang="ru-RU" dirty="0" smtClean="0"/>
              <a:t>, а </a:t>
            </a:r>
            <a:r>
              <a:rPr lang="ru-RU" dirty="0" err="1" smtClean="0"/>
              <a:t>іншим</a:t>
            </a:r>
            <a:r>
              <a:rPr lang="ru-RU" dirty="0" smtClean="0"/>
              <a:t> способом </a:t>
            </a:r>
            <a:r>
              <a:rPr lang="ru-RU" dirty="0" err="1" smtClean="0"/>
              <a:t>неможливо</a:t>
            </a:r>
            <a:r>
              <a:rPr lang="ru-RU" dirty="0" smtClean="0"/>
              <a:t> </a:t>
            </a:r>
            <a:r>
              <a:rPr lang="ru-RU" dirty="0" err="1" smtClean="0"/>
              <a:t>отримати</a:t>
            </a:r>
            <a:r>
              <a:rPr lang="ru-RU" dirty="0" smtClean="0"/>
              <a:t> </a:t>
            </a:r>
            <a:r>
              <a:rPr lang="ru-RU" dirty="0" err="1" smtClean="0"/>
              <a:t>ці</a:t>
            </a:r>
            <a:r>
              <a:rPr lang="ru-RU" dirty="0" smtClean="0"/>
              <a:t> </a:t>
            </a:r>
            <a:r>
              <a:rPr lang="ru-RU" dirty="0" err="1" smtClean="0"/>
              <a:t>відомості</a:t>
            </a:r>
            <a:r>
              <a:rPr lang="ru-RU" dirty="0" smtClean="0"/>
              <a:t>;</a:t>
            </a:r>
          </a:p>
          <a:p>
            <a:pPr fontAlgn="base">
              <a:buNone/>
            </a:pPr>
            <a:r>
              <a:rPr lang="ru-RU" dirty="0" smtClean="0"/>
              <a:t>5) </a:t>
            </a:r>
            <a:r>
              <a:rPr lang="ru-RU" dirty="0" err="1" smtClean="0"/>
              <a:t>визначення</a:t>
            </a:r>
            <a:r>
              <a:rPr lang="ru-RU" dirty="0" smtClean="0"/>
              <a:t> </a:t>
            </a:r>
            <a:r>
              <a:rPr lang="ru-RU" dirty="0" err="1" smtClean="0"/>
              <a:t>розміру</a:t>
            </a:r>
            <a:r>
              <a:rPr lang="ru-RU" dirty="0" smtClean="0"/>
              <a:t> </a:t>
            </a:r>
            <a:r>
              <a:rPr lang="ru-RU" b="1" u="sng" dirty="0" err="1" smtClean="0"/>
              <a:t>матеріальних</a:t>
            </a:r>
            <a:r>
              <a:rPr lang="ru-RU" b="1" u="sng" dirty="0" smtClean="0"/>
              <a:t> </a:t>
            </a:r>
            <a:r>
              <a:rPr lang="ru-RU" b="1" u="sng" dirty="0" err="1" smtClean="0"/>
              <a:t>збитків</a:t>
            </a:r>
            <a:r>
              <a:rPr lang="ru-RU" dirty="0" smtClean="0"/>
              <a:t>, </a:t>
            </a:r>
            <a:r>
              <a:rPr lang="ru-RU" dirty="0" err="1" smtClean="0"/>
              <a:t>якщо</a:t>
            </a:r>
            <a:r>
              <a:rPr lang="ru-RU" dirty="0" smtClean="0"/>
              <a:t> </a:t>
            </a:r>
            <a:r>
              <a:rPr lang="ru-RU" dirty="0" err="1" smtClean="0"/>
              <a:t>потерпілий</a:t>
            </a:r>
            <a:r>
              <a:rPr lang="ru-RU" dirty="0" smtClean="0"/>
              <a:t> не </a:t>
            </a:r>
            <a:r>
              <a:rPr lang="ru-RU" dirty="0" err="1" smtClean="0"/>
              <a:t>може</a:t>
            </a:r>
            <a:r>
              <a:rPr lang="ru-RU" dirty="0" smtClean="0"/>
              <a:t> </a:t>
            </a:r>
            <a:r>
              <a:rPr lang="ru-RU" dirty="0" err="1" smtClean="0"/>
              <a:t>їх</a:t>
            </a:r>
            <a:r>
              <a:rPr lang="ru-RU" dirty="0" smtClean="0"/>
              <a:t> </a:t>
            </a:r>
            <a:r>
              <a:rPr lang="ru-RU" dirty="0" err="1" smtClean="0"/>
              <a:t>визначити</a:t>
            </a:r>
            <a:r>
              <a:rPr lang="ru-RU" dirty="0" smtClean="0"/>
              <a:t> та не </a:t>
            </a:r>
            <a:r>
              <a:rPr lang="ru-RU" dirty="0" err="1" smtClean="0"/>
              <a:t>надав</a:t>
            </a:r>
            <a:r>
              <a:rPr lang="ru-RU" dirty="0" smtClean="0"/>
              <a:t> документ,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підтверджує</a:t>
            </a:r>
            <a:r>
              <a:rPr lang="ru-RU" dirty="0" smtClean="0"/>
              <a:t> </a:t>
            </a:r>
            <a:r>
              <a:rPr lang="ru-RU" dirty="0" err="1" smtClean="0"/>
              <a:t>розмір</a:t>
            </a:r>
            <a:r>
              <a:rPr lang="ru-RU" dirty="0" smtClean="0"/>
              <a:t> </a:t>
            </a:r>
            <a:r>
              <a:rPr lang="ru-RU" dirty="0" err="1" smtClean="0"/>
              <a:t>такої</a:t>
            </a:r>
            <a:r>
              <a:rPr lang="ru-RU" dirty="0" smtClean="0"/>
              <a:t> </a:t>
            </a:r>
            <a:r>
              <a:rPr lang="ru-RU" dirty="0" err="1" smtClean="0"/>
              <a:t>шкоди</a:t>
            </a:r>
            <a:r>
              <a:rPr lang="ru-RU" dirty="0" smtClean="0"/>
              <a:t>, </a:t>
            </a:r>
            <a:r>
              <a:rPr lang="ru-RU" dirty="0" err="1" smtClean="0"/>
              <a:t>розміру</a:t>
            </a:r>
            <a:r>
              <a:rPr lang="ru-RU" dirty="0" smtClean="0"/>
              <a:t> </a:t>
            </a:r>
            <a:r>
              <a:rPr lang="ru-RU" dirty="0" err="1" smtClean="0"/>
              <a:t>шкоди</a:t>
            </a:r>
            <a:r>
              <a:rPr lang="ru-RU" dirty="0" smtClean="0"/>
              <a:t> </a:t>
            </a:r>
            <a:r>
              <a:rPr lang="ru-RU" dirty="0" err="1" smtClean="0"/>
              <a:t>немайнового</a:t>
            </a:r>
            <a:r>
              <a:rPr lang="ru-RU" dirty="0" smtClean="0"/>
              <a:t> характеру, </a:t>
            </a:r>
            <a:r>
              <a:rPr lang="ru-RU" dirty="0" err="1" smtClean="0"/>
              <a:t>шкоди</a:t>
            </a:r>
            <a:r>
              <a:rPr lang="ru-RU" dirty="0" smtClean="0"/>
              <a:t> </a:t>
            </a:r>
            <a:r>
              <a:rPr lang="ru-RU" dirty="0" err="1" smtClean="0"/>
              <a:t>довкіллю</a:t>
            </a:r>
            <a:r>
              <a:rPr lang="ru-RU" dirty="0" smtClean="0"/>
              <a:t>, </a:t>
            </a:r>
            <a:r>
              <a:rPr lang="ru-RU" dirty="0" err="1" smtClean="0"/>
              <a:t>заподіяного</a:t>
            </a:r>
            <a:r>
              <a:rPr lang="ru-RU" dirty="0" smtClean="0"/>
              <a:t> </a:t>
            </a:r>
            <a:r>
              <a:rPr lang="ru-RU" dirty="0" err="1" smtClean="0"/>
              <a:t>кримінальним</a:t>
            </a:r>
            <a:r>
              <a:rPr lang="ru-RU" dirty="0" smtClean="0"/>
              <a:t> </a:t>
            </a:r>
            <a:r>
              <a:rPr lang="ru-RU" dirty="0" err="1" smtClean="0"/>
              <a:t>правопорушенням</a:t>
            </a: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6245997"/>
            <a:ext cx="8458200" cy="520700"/>
          </a:xfrm>
        </p:spPr>
        <p:txBody>
          <a:bodyPr>
            <a:noAutofit/>
          </a:bodyPr>
          <a:lstStyle/>
          <a:p>
            <a:r>
              <a:rPr lang="uk-UA" sz="1400" dirty="0" err="1" smtClean="0"/>
              <a:t>2.Особливості</a:t>
            </a:r>
            <a:r>
              <a:rPr lang="uk-UA" sz="1400" dirty="0" smtClean="0"/>
              <a:t> </a:t>
            </a:r>
            <a:r>
              <a:rPr lang="uk-UA" sz="1400" dirty="0"/>
              <a:t>проведення судових </a:t>
            </a:r>
            <a:r>
              <a:rPr lang="uk-UA" sz="1400" dirty="0" smtClean="0"/>
              <a:t>земельно-технічних експертиз </a:t>
            </a:r>
            <a:r>
              <a:rPr lang="ru-RU" sz="1800" dirty="0"/>
              <a:t/>
            </a:r>
            <a:br>
              <a:rPr lang="ru-RU" sz="1800" dirty="0"/>
            </a:br>
            <a:endParaRPr lang="uk-UA" sz="1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178696" cy="515144"/>
          </a:xfrm>
        </p:spPr>
        <p:txBody>
          <a:bodyPr>
            <a:normAutofit fontScale="85000" lnSpcReduction="20000"/>
          </a:bodyPr>
          <a:lstStyle/>
          <a:p>
            <a:r>
              <a:rPr lang="uk-UA" sz="2000" b="1" dirty="0" smtClean="0"/>
              <a:t>Поділ земельної ділянки між співвласниками</a:t>
            </a:r>
            <a:endParaRPr lang="uk-UA" sz="2000" b="1" dirty="0"/>
          </a:p>
          <a:p>
            <a:endParaRPr lang="uk-UA" b="1" dirty="0"/>
          </a:p>
        </p:txBody>
      </p:sp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888" y="332657"/>
            <a:ext cx="5191125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2708920"/>
            <a:ext cx="3043039" cy="3090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066915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877272"/>
            <a:ext cx="8458200" cy="520700"/>
          </a:xfrm>
        </p:spPr>
        <p:txBody>
          <a:bodyPr>
            <a:normAutofit fontScale="90000"/>
          </a:bodyPr>
          <a:lstStyle/>
          <a:p>
            <a:r>
              <a:rPr lang="uk-UA" sz="1600" dirty="0" err="1" smtClean="0"/>
              <a:t>2.Особливості</a:t>
            </a:r>
            <a:r>
              <a:rPr lang="uk-UA" sz="1600" dirty="0" smtClean="0"/>
              <a:t> проведення судових земельно-технічних експертиз </a:t>
            </a:r>
            <a:r>
              <a:rPr lang="ru-RU" dirty="0" smtClean="0"/>
              <a:t/>
            </a:r>
            <a:br>
              <a:rPr lang="ru-RU" dirty="0" smtClean="0"/>
            </a:br>
            <a:endParaRPr lang="uk-UA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764704"/>
            <a:ext cx="7655768" cy="4978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9552" y="476672"/>
            <a:ext cx="3600400" cy="936104"/>
          </a:xfrm>
        </p:spPr>
        <p:txBody>
          <a:bodyPr/>
          <a:lstStyle/>
          <a:p>
            <a:r>
              <a:rPr lang="uk-UA" sz="1600" b="1" dirty="0" smtClean="0"/>
              <a:t>Неможливість поділу земельної ділянки між співвласниками</a:t>
            </a:r>
          </a:p>
          <a:p>
            <a:endParaRPr lang="uk-UA"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Справедливость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777</TotalTime>
  <Words>867</Words>
  <Application>Microsoft Office PowerPoint</Application>
  <PresentationFormat>Экран (4:3)</PresentationFormat>
  <Paragraphs>132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Трек</vt:lpstr>
      <vt:lpstr>ОСОБЛИВОСТІ ПРИЗНАЧЕННЯ ТА ПРОВЕДЕННЯ судовИХ експертиз: ЗЕМЕЛЬНО-ТЕХНІЧНОЇ, ОЦІНОЧНО-ЗЕМЕЛЬНОЇ ТА З ПИТАНЬ ЗЕМЛЕУСТРОЮ</vt:lpstr>
      <vt:lpstr>ОСОБЛИВОСТІ ПРИЗНАЧЕННЯ ТА ПРОВЕДЕННЯ судовИХ експертиз: ЗЕМЕЛЬНО-ТЕХНІЧНОЇ, ОЦІНОЧНО-ЗЕМЕЛЬНОЇ ТА З ПИТАНЬ ЗЕМЛЕУСТРОЮ</vt:lpstr>
      <vt:lpstr>1. Загальні засади</vt:lpstr>
      <vt:lpstr>1. ЗАГАЛЬНІ ЗАСАДИ</vt:lpstr>
      <vt:lpstr>1. ЗАГАЛЬНІ ЗАСАДИ</vt:lpstr>
      <vt:lpstr>1. ЗАГАЛЬНІ ЗАСАДИ </vt:lpstr>
      <vt:lpstr>1. ЗАГАЛЬНІ ЗАСАДИ</vt:lpstr>
      <vt:lpstr>2.Особливості проведення судових земельно-технічних експертиз  </vt:lpstr>
      <vt:lpstr>2.Особливості проведення судових земельно-технічних експертиз  </vt:lpstr>
      <vt:lpstr>2.Особливості проведення судових земельно-технічних експертиз  </vt:lpstr>
      <vt:lpstr>2.Особливості проведення судових земельно-технічних експертиз  </vt:lpstr>
      <vt:lpstr>2.Особливості проведення судових земельно-технічних експертиз  </vt:lpstr>
      <vt:lpstr>2.Особливості проведення судових земельно-технічних експертиз  </vt:lpstr>
      <vt:lpstr>2.Особливості проведення судових земельно-технічних експертиз  </vt:lpstr>
      <vt:lpstr>3.Особливості проведення судових ОЦІНОЧНО-земельних експертиз </vt:lpstr>
      <vt:lpstr>3.Особливості проведення судових ОЦІНОЧНО-земельних експертиз </vt:lpstr>
      <vt:lpstr>3.Особливості проведення судових ОЦІНОЧНО-земельних експертиз </vt:lpstr>
      <vt:lpstr>3.Особливості проведення судових ОЦІНОЧНО-земельних експертиз </vt:lpstr>
      <vt:lpstr>3.Особливості проведення судових ОЦІНОЧНО-земельних експертиз </vt:lpstr>
      <vt:lpstr>4.Особливості проведення судових експертиз з питань землеустрою </vt:lpstr>
      <vt:lpstr>4.Особливості проведення судових експертиз з питань землеустрою </vt:lpstr>
      <vt:lpstr>4.Особливості проведення судових експертиз з питань землеустрою </vt:lpstr>
      <vt:lpstr>4.Особливості проведення судових експертиз з питань землеустрою </vt:lpstr>
      <vt:lpstr>4.Особливості проведення судових експертиз з питань землеустрою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ТАКТИКА ВИКОРИСТАННЯ СПЕЦІАЛЬНИХ ЗНАНЬ У КРИМІНАЛЬНОМУ СУДОЧИНСТВІ. ПРИЗНАЧЕННЯ І ПРОВЕДЕННЯ СУДОВИХ ЕКСПЕРТИЗ</dc:title>
  <dc:creator>Пользователь</dc:creator>
  <cp:lastModifiedBy>Вікторія</cp:lastModifiedBy>
  <cp:revision>163</cp:revision>
  <dcterms:created xsi:type="dcterms:W3CDTF">2018-03-28T11:22:44Z</dcterms:created>
  <dcterms:modified xsi:type="dcterms:W3CDTF">2021-03-31T11:28:33Z</dcterms:modified>
</cp:coreProperties>
</file>