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7" r:id="rId2"/>
    <p:sldId id="262" r:id="rId3"/>
    <p:sldId id="263" r:id="rId4"/>
    <p:sldId id="264" r:id="rId5"/>
    <p:sldId id="265" r:id="rId6"/>
    <p:sldId id="266" r:id="rId7"/>
    <p:sldId id="267" r:id="rId8"/>
    <p:sldId id="269" r:id="rId9"/>
    <p:sldId id="270" r:id="rId10"/>
    <p:sldId id="268"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89" r:id="rId29"/>
    <p:sldId id="284" r:id="rId30"/>
    <p:sldId id="261" r:id="rId3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ru"/>
            <a:t>Lorem ipsum dolor sit amet, consectetuer adipiscing elit. </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r>
            <a:rPr lang="ru"/>
            <a:t>Nunc viverra imperdiet enim. Fusce est. Vivamus a tellus.</a:t>
          </a: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ru"/>
            <a:t>Pellentesque habitant morbi tristique senectus et netus.</a:t>
          </a:r>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rtl="0">
            <a:lnSpc>
              <a:spcPct val="100000"/>
            </a:lnSpc>
            <a:spcBef>
              <a:spcPct val="0"/>
            </a:spcBef>
            <a:spcAft>
              <a:spcPct val="35000"/>
            </a:spcAft>
            <a:buNone/>
            <a:defRPr cap="all"/>
          </a:pPr>
          <a:r>
            <a:rPr lang="ru" sz="1500" kern="120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rtl="0">
            <a:lnSpc>
              <a:spcPct val="100000"/>
            </a:lnSpc>
            <a:spcBef>
              <a:spcPct val="0"/>
            </a:spcBef>
            <a:spcAft>
              <a:spcPct val="35000"/>
            </a:spcAft>
            <a:buNone/>
            <a:defRPr cap="all"/>
          </a:pPr>
          <a:r>
            <a:rPr lang="ru" sz="1500" kern="120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rtl="0">
            <a:lnSpc>
              <a:spcPct val="100000"/>
            </a:lnSpc>
            <a:spcBef>
              <a:spcPct val="0"/>
            </a:spcBef>
            <a:spcAft>
              <a:spcPct val="35000"/>
            </a:spcAft>
            <a:buNone/>
            <a:defRPr cap="all"/>
          </a:pPr>
          <a:r>
            <a:rPr lang="ru" sz="1500" kern="120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21.10.2021</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21.10.2021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t>21.10.2021</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t>21.10.2021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t>21.10.2021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t>21.10.2021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t>21.10.2021</a:t>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t>21.10.2021</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23090412-2DE5-405A-816E-F08FB54EB168}" type="datetime1">
              <a:rPr lang="ru-RU" smtClean="0"/>
              <a:t>21.10.2021</a:t>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t>21.10.2021</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t>21.10.2021</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t>21.10.2021</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t>21.10.2021</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t>21.10.2021</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yestr.court.gov.ua/Review/949384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pendatabot.ua/court/95170089-1e69ea7d5acb827b135909153f051c9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facebook.com/l.php?u=https%3A%2F%2Ft.me%2Fjoinchat%2FS0b3BqqN26L-HOXA%3Ffbclid%3DIwAR2nerCKwNcdJNIn00W-ifC_6Ii6Ov_bLOqMUm9pzKhk0avpHk89773t5bs&amp;h=AT3jLPGWUgdEIiUTLSsb1FilgKIlDMndAJx9P0YRakKlBdGLFD3Cm4yqmw5VMdflHa_VfM5er1VOPz168HJB4WbVleAn1Hb7SMLq5sFSP3ie_l-2_QoOe1DcbsZTuyvM8Cb1&amp;__tn__=-UK-y-R&amp;c%5b0%5d=AT0VILdp9o5neUQ6k1Ed_mpn5ZoBDuvqqiuD4rwi2IXUMXyHOYm5vz2TUArPzz1V4UkTXAFRBcA31AJnv6xiSCIAWK1L1oeCF39qHpnr-hHz2XpgFD6PfS25i_ToUyef-ej4j4xTT0frFQcweOtgHqpDgovaZ11xZrEC_70XetwH0gUEH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akon.rada.gov.ua/laws/show/va02p710-21#n100" TargetMode="External"/><Relationship Id="rId2" Type="http://schemas.openxmlformats.org/officeDocument/2006/relationships/hyperlink" Target="https://zakon.rada.gov.ua/laws/show/435-15?find=1&amp;text=%D0%B4%D0%BE%D0%B1%D1%80%D0%BE%D1%81%D0%BE%D0%B2%D1%96%D1%81%D0%BD#n8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Прямоуголь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fontScale="90000"/>
          </a:bodyPr>
          <a:lstStyle/>
          <a:p>
            <a:r>
              <a:rPr lang="ru-RU" sz="3600" dirty="0">
                <a:solidFill>
                  <a:schemeClr val="tx1"/>
                </a:solidFill>
              </a:rPr>
              <a:t>Доктрина </a:t>
            </a:r>
            <a:r>
              <a:rPr lang="ru-RU" sz="3600" dirty="0" err="1">
                <a:solidFill>
                  <a:schemeClr val="tx1"/>
                </a:solidFill>
              </a:rPr>
              <a:t>цивільного</a:t>
            </a:r>
            <a:r>
              <a:rPr lang="ru-RU" sz="3600" dirty="0">
                <a:solidFill>
                  <a:schemeClr val="tx1"/>
                </a:solidFill>
              </a:rPr>
              <a:t> та </a:t>
            </a:r>
            <a:r>
              <a:rPr lang="ru-RU" sz="3600" dirty="0" err="1">
                <a:solidFill>
                  <a:schemeClr val="tx1"/>
                </a:solidFill>
              </a:rPr>
              <a:t>цивільного</a:t>
            </a:r>
            <a:r>
              <a:rPr lang="ru-RU" sz="3600" dirty="0">
                <a:solidFill>
                  <a:schemeClr val="tx1"/>
                </a:solidFill>
              </a:rPr>
              <a:t> </a:t>
            </a:r>
            <a:r>
              <a:rPr lang="ru-RU" sz="3600" dirty="0" err="1">
                <a:solidFill>
                  <a:schemeClr val="tx1"/>
                </a:solidFill>
              </a:rPr>
              <a:t>процесуального</a:t>
            </a:r>
            <a:r>
              <a:rPr lang="ru-RU" sz="3600" dirty="0">
                <a:solidFill>
                  <a:schemeClr val="tx1"/>
                </a:solidFill>
              </a:rPr>
              <a:t> права </a:t>
            </a:r>
            <a:r>
              <a:rPr lang="uk-UA" sz="4400" dirty="0">
                <a:solidFill>
                  <a:schemeClr val="tx1"/>
                </a:solidFill>
              </a:rPr>
              <a:t> </a:t>
            </a:r>
            <a:endParaRPr lang="ru" sz="4400" dirty="0">
              <a:solidFill>
                <a:schemeClr val="tx1"/>
              </a:solidFill>
            </a:endParaRP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fontScale="77500" lnSpcReduction="20000"/>
          </a:bodyPr>
          <a:lstStyle/>
          <a:p>
            <a:pPr rtl="0">
              <a:spcAft>
                <a:spcPts val="600"/>
              </a:spcAft>
            </a:pPr>
            <a:r>
              <a:rPr lang="ru" dirty="0">
                <a:solidFill>
                  <a:schemeClr val="tx1"/>
                </a:solidFill>
              </a:rPr>
              <a:t> </a:t>
            </a:r>
          </a:p>
          <a:p>
            <a:pPr rtl="0">
              <a:spcAft>
                <a:spcPts val="600"/>
              </a:spcAft>
            </a:pPr>
            <a:r>
              <a:rPr lang="ru-RU" dirty="0">
                <a:solidFill>
                  <a:schemeClr val="tx1"/>
                </a:solidFill>
              </a:rPr>
              <a:t>П</a:t>
            </a:r>
            <a:r>
              <a:rPr lang="ru" dirty="0">
                <a:solidFill>
                  <a:schemeClr val="tx1"/>
                </a:solidFill>
              </a:rPr>
              <a:t>роф. І Спасибо-Фатєєва</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504BB8-8138-4C2A-B15E-495AE62D0057}"/>
              </a:ext>
            </a:extLst>
          </p:cNvPr>
          <p:cNvSpPr>
            <a:spLocks noGrp="1"/>
          </p:cNvSpPr>
          <p:nvPr>
            <p:ph type="title"/>
          </p:nvPr>
        </p:nvSpPr>
        <p:spPr/>
        <p:txBody>
          <a:bodyPr/>
          <a:lstStyle/>
          <a:p>
            <a:r>
              <a:rPr lang="ru-RU" sz="1800" b="1" dirty="0">
                <a:solidFill>
                  <a:srgbClr val="000000"/>
                </a:solidFill>
                <a:effectLst/>
                <a:latin typeface="Times New Roman" panose="02020603050405020304" pitchFamily="18" charset="0"/>
                <a:ea typeface="Calibri" panose="020F0502020204030204" pitchFamily="34" charset="0"/>
              </a:rPr>
              <a:t>НЕДОПУСТИМІСТЬ ЗЛОВЖИВАННЯ ПРАВОМ ПРИ ВИКОРИСТАННІ ПРИВАТНОПРАВОВОГО ІНСТРУМЕНТАРІЮ ВСУПЕРЕЧ ЙОГО ПРИЗНАЧЕННЮ</a:t>
            </a:r>
            <a:r>
              <a:rPr lang="ru-RU" sz="1800" b="1" dirty="0">
                <a:solidFill>
                  <a:srgbClr val="FFFFFF"/>
                </a:solidFill>
                <a:effectLst/>
                <a:latin typeface="Times New Roman" panose="02020603050405020304" pitchFamily="18" charset="0"/>
                <a:ea typeface="Calibri" panose="020F0502020204030204" pitchFamily="34" charset="0"/>
              </a:rPr>
              <a:t>1</a:t>
            </a:r>
            <a:endParaRPr lang="ru-UA" dirty="0"/>
          </a:p>
        </p:txBody>
      </p:sp>
      <p:sp>
        <p:nvSpPr>
          <p:cNvPr id="3" name="Объект 2">
            <a:extLst>
              <a:ext uri="{FF2B5EF4-FFF2-40B4-BE49-F238E27FC236}">
                <a16:creationId xmlns:a16="http://schemas.microsoft.com/office/drawing/2014/main" id="{1B3F5B3F-38DC-4597-8B17-223FED61E7DA}"/>
              </a:ext>
            </a:extLst>
          </p:cNvPr>
          <p:cNvSpPr>
            <a:spLocks noGrp="1"/>
          </p:cNvSpPr>
          <p:nvPr>
            <p:ph idx="1"/>
          </p:nvPr>
        </p:nvSpPr>
        <p:spPr/>
        <p:txBody>
          <a:bodyPr>
            <a:normAutofit fontScale="92500" lnSpcReduction="20000"/>
          </a:bodyPr>
          <a:lstStyle/>
          <a:p>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Постанова Верховного Суд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колегії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суддів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Другої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судової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палати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Касаційного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цивільного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суду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10 лютого 2021 р.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справі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754/5841/17 </a:t>
            </a:r>
            <a:r>
              <a:rPr lang="ru-RU"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https://reyestr.court.gov.ua/Review/94938438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u-UA" sz="1800" dirty="0">
                <a:effectLst/>
                <a:latin typeface="Calibri" panose="020F0502020204030204" pitchFamily="34" charset="0"/>
                <a:ea typeface="Segoe UI Symbol" panose="020B0502040204020203" pitchFamily="34" charset="0"/>
                <a:cs typeface="Times New Roman" panose="02020603050405020304" pitchFamily="18" charset="0"/>
              </a:rPr>
              <a:t>➣</a:t>
            </a:r>
            <a:r>
              <a:rPr lang="uk-UA" sz="1800" dirty="0">
                <a:effectLst/>
                <a:latin typeface="Calibri" panose="020F0502020204030204" pitchFamily="34" charset="0"/>
                <a:ea typeface="Segoe UI Symbol" panose="020B0502040204020203" pitchFamily="34" charset="0"/>
                <a:cs typeface="Times New Roman" panose="02020603050405020304" pitchFamily="18" charset="0"/>
              </a:rPr>
              <a:t> </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Постанова Верховного Суду у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складі</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колегії</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суддів</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Другої</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судової</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палати</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Касаційного</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цивільного</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суду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від</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06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березня</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2019 року в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справі</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 317/3272/16-ц (</a:t>
            </a:r>
            <a:r>
              <a:rPr lang="ru-RU" sz="1800" dirty="0" err="1">
                <a:effectLst/>
                <a:latin typeface="Times New Roman" panose="02020603050405020304" pitchFamily="18" charset="0"/>
                <a:ea typeface="Segoe UI Symbol" panose="020B0502040204020203" pitchFamily="34" charset="0"/>
                <a:cs typeface="Times New Roman" panose="02020603050405020304" pitchFamily="18" charset="0"/>
              </a:rPr>
              <a:t>провадження</a:t>
            </a:r>
            <a:r>
              <a:rPr lang="ru-RU" sz="1800" dirty="0">
                <a:effectLst/>
                <a:latin typeface="Times New Roman" panose="02020603050405020304" pitchFamily="18" charset="0"/>
                <a:ea typeface="Segoe UI Symbol" panose="020B0502040204020203" pitchFamily="34" charset="0"/>
                <a:cs typeface="Times New Roman" panose="02020603050405020304" pitchFamily="18" charset="0"/>
              </a:rPr>
              <a:t> № 61-156св17)</a:t>
            </a:r>
          </a:p>
          <a:p>
            <a:pPr marL="0" indent="0">
              <a:buNone/>
            </a:pP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uk-UA" sz="1600" dirty="0">
                <a:effectLst/>
                <a:latin typeface="Roboto Condensed Light" panose="02000000000000000000" pitchFamily="2" charset="0"/>
                <a:ea typeface="Times New Roman" panose="02020603050405020304" pitchFamily="18" charset="0"/>
              </a:rPr>
              <a:t>Поділ спільного майна подружжя не може використовуватися учасниками цивільного обороту для уникнення сплати боргу боржником або виконання судового рішення про стягнення боргу. Боржник, проти якого ухвалене судове рішення про стягнення боргу та накладено арешт на його майно, та його дружина, які здійснюють поділ майна, діють очевидно недобросовісно та зловживають правами стосовно кредитора, оскільки поділ майна порушує майнові інтереси кредитора і направлений на недопущення звернення стягнення на майно боржника. Тому правопорядок не може залишати поза реакцією такі дії, які хоч і не порушують конкретних імперативних норм, але є очевидно недобросовісними та зводяться до зловживання правом.</a:t>
            </a:r>
            <a:br>
              <a:rPr lang="uk-UA" sz="1600" dirty="0">
                <a:effectLst/>
                <a:latin typeface="Roboto Condensed Light" panose="02000000000000000000" pitchFamily="2"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endParaRPr lang="ru-UA" dirty="0"/>
          </a:p>
        </p:txBody>
      </p:sp>
      <p:sp>
        <p:nvSpPr>
          <p:cNvPr id="4" name="Дата 3">
            <a:extLst>
              <a:ext uri="{FF2B5EF4-FFF2-40B4-BE49-F238E27FC236}">
                <a16:creationId xmlns:a16="http://schemas.microsoft.com/office/drawing/2014/main" id="{9CFE8D63-7D88-46D5-A9BF-4B49CD3835C4}"/>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22803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0728C4-7B1D-4893-AE4B-0C5743E46808}"/>
              </a:ext>
            </a:extLst>
          </p:cNvPr>
          <p:cNvSpPr>
            <a:spLocks noGrp="1"/>
          </p:cNvSpPr>
          <p:nvPr>
            <p:ph type="title"/>
          </p:nvPr>
        </p:nvSpPr>
        <p:spPr/>
        <p:txBody>
          <a:bodyPr>
            <a:normAutofit fontScale="90000"/>
          </a:bodyPr>
          <a:lstStyle/>
          <a:p>
            <a:pPr algn="ctr">
              <a:lnSpc>
                <a:spcPct val="100000"/>
              </a:lnSpc>
            </a:pPr>
            <a:br>
              <a:rPr lang="ru-RU" sz="2200"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Доктрина </a:t>
            </a:r>
            <a:r>
              <a:rPr lang="sq-AL" sz="2200" b="1" dirty="0">
                <a:latin typeface="Times New Roman" panose="02020603050405020304" pitchFamily="18" charset="0"/>
                <a:cs typeface="Times New Roman" panose="02020603050405020304" pitchFamily="18" charset="0"/>
              </a:rPr>
              <a:t>venire contra factum proprium </a:t>
            </a:r>
            <a:r>
              <a:rPr lang="ru-RU" sz="2000" b="1" dirty="0">
                <a:latin typeface="Times New Roman" panose="02020603050405020304" pitchFamily="18" charset="0"/>
                <a:cs typeface="Times New Roman" panose="02020603050405020304" pitchFamily="18" charset="0"/>
              </a:rPr>
              <a:t>(заборони </a:t>
            </a:r>
            <a:r>
              <a:rPr lang="ru-RU" sz="2000" b="1" dirty="0" err="1">
                <a:latin typeface="Times New Roman" panose="02020603050405020304" pitchFamily="18" charset="0"/>
                <a:cs typeface="Times New Roman" panose="02020603050405020304" pitchFamily="18" charset="0"/>
              </a:rPr>
              <a:t>суперечливої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поведінки</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Постанова Верховного Суду у </a:t>
            </a:r>
            <a:r>
              <a:rPr lang="ru-RU" sz="2000" dirty="0" err="1">
                <a:latin typeface="Times New Roman" panose="02020603050405020304" pitchFamily="18" charset="0"/>
                <a:cs typeface="Times New Roman" panose="02020603050405020304" pitchFamily="18" charset="0"/>
              </a:rPr>
              <a:t>складі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колегії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суддів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Другої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судової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палати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Касаційного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цивільного</a:t>
            </a:r>
            <a:r>
              <a:rPr lang="ru-RU" sz="2000" dirty="0">
                <a:latin typeface="Times New Roman" panose="02020603050405020304" pitchFamily="18" charset="0"/>
                <a:cs typeface="Times New Roman" panose="02020603050405020304" pitchFamily="18" charset="0"/>
              </a:rPr>
              <a:t> суду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07 </a:t>
            </a:r>
            <a:r>
              <a:rPr lang="ru-RU" sz="2000" dirty="0" err="1">
                <a:latin typeface="Times New Roman" panose="02020603050405020304" pitchFamily="18" charset="0"/>
                <a:cs typeface="Times New Roman" panose="02020603050405020304" pitchFamily="18" charset="0"/>
              </a:rPr>
              <a:t>серпня</a:t>
            </a:r>
            <a:r>
              <a:rPr lang="ru-RU" sz="2000" dirty="0">
                <a:latin typeface="Times New Roman" panose="02020603050405020304" pitchFamily="18" charset="0"/>
                <a:cs typeface="Times New Roman" panose="02020603050405020304" pitchFamily="18" charset="0"/>
              </a:rPr>
              <a:t> 2019 року в </a:t>
            </a:r>
            <a:r>
              <a:rPr lang="ru-RU" sz="2000" dirty="0" err="1">
                <a:latin typeface="Times New Roman" panose="02020603050405020304" pitchFamily="18" charset="0"/>
                <a:cs typeface="Times New Roman" panose="02020603050405020304" pitchFamily="18" charset="0"/>
              </a:rPr>
              <a:t>справі</a:t>
            </a:r>
            <a:r>
              <a:rPr lang="ru-RU" sz="2000" dirty="0">
                <a:latin typeface="Times New Roman" panose="02020603050405020304" pitchFamily="18" charset="0"/>
                <a:cs typeface="Times New Roman" panose="02020603050405020304" pitchFamily="18" charset="0"/>
              </a:rPr>
              <a:t> № 496/1561/16-ц (</a:t>
            </a:r>
            <a:r>
              <a:rPr lang="ru-RU" sz="2000" dirty="0" err="1">
                <a:latin typeface="Times New Roman" panose="02020603050405020304" pitchFamily="18" charset="0"/>
                <a:cs typeface="Times New Roman" panose="02020603050405020304" pitchFamily="18" charset="0"/>
              </a:rPr>
              <a:t>провадження</a:t>
            </a:r>
            <a:r>
              <a:rPr lang="ru-RU" sz="2000" dirty="0">
                <a:latin typeface="Times New Roman" panose="02020603050405020304" pitchFamily="18" charset="0"/>
                <a:cs typeface="Times New Roman" panose="02020603050405020304" pitchFamily="18" charset="0"/>
              </a:rPr>
              <a:t> № 61-10850св19)</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E0AA34B-2AE1-433C-9FC2-0773DBC4037E}"/>
              </a:ext>
            </a:extLst>
          </p:cNvPr>
          <p:cNvSpPr>
            <a:spLocks noGrp="1"/>
          </p:cNvSpPr>
          <p:nvPr>
            <p:ph idx="1"/>
          </p:nvPr>
        </p:nvSpPr>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справі</a:t>
            </a:r>
            <a:r>
              <a:rPr lang="ru-RU" sz="1800" dirty="0">
                <a:latin typeface="Times New Roman" panose="02020603050405020304" pitchFamily="18" charset="0"/>
                <a:cs typeface="Times New Roman" panose="02020603050405020304" pitchFamily="18" charset="0"/>
              </a:rPr>
              <a:t>, яка </a:t>
            </a:r>
            <a:r>
              <a:rPr lang="ru-RU" sz="1800" dirty="0" err="1">
                <a:latin typeface="Times New Roman" panose="02020603050405020304" pitchFamily="18" charset="0"/>
                <a:cs typeface="Times New Roman" panose="02020603050405020304" pitchFamily="18" charset="0"/>
              </a:rPr>
              <a:t>переглядається</a:t>
            </a:r>
            <a:r>
              <a:rPr lang="ru-RU" sz="1800" dirty="0">
                <a:latin typeface="Times New Roman" panose="02020603050405020304" pitchFamily="18" charset="0"/>
                <a:cs typeface="Times New Roman" panose="02020603050405020304" pitchFamily="18" charset="0"/>
              </a:rPr>
              <a:t>, очевидно,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відповідача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отримав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ОСОБА_1 </a:t>
            </a:r>
            <a:r>
              <a:rPr lang="ru-RU" sz="1800" dirty="0" err="1">
                <a:latin typeface="Times New Roman" panose="02020603050405020304" pitchFamily="18" charset="0"/>
                <a:cs typeface="Times New Roman" panose="02020603050405020304" pitchFamily="18" charset="0"/>
              </a:rPr>
              <a:t>грошові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кошти</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сумі</a:t>
            </a:r>
            <a:r>
              <a:rPr lang="ru-RU" sz="1800" dirty="0">
                <a:latin typeface="Times New Roman" panose="02020603050405020304" pitchFamily="18" charset="0"/>
                <a:cs typeface="Times New Roman" panose="02020603050405020304" pitchFamily="18" charset="0"/>
              </a:rPr>
              <a:t> 85 000,00 дол США для </a:t>
            </a:r>
            <a:r>
              <a:rPr lang="ru-RU" sz="1800" dirty="0" err="1">
                <a:latin typeface="Times New Roman" panose="02020603050405020304" pitchFamily="18" charset="0"/>
                <a:cs typeface="Times New Roman" panose="02020603050405020304" pitchFamily="18" charset="0"/>
              </a:rPr>
              <a:t>будівництва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будинку</a:t>
            </a:r>
            <a:r>
              <a:rPr lang="ru-RU" sz="1800" dirty="0">
                <a:latin typeface="Times New Roman" panose="02020603050405020304" pitchFamily="18" charset="0"/>
                <a:cs typeface="Times New Roman" panose="02020603050405020304" pitchFamily="18" charset="0"/>
              </a:rPr>
              <a:t> на АДРЕСА_1 , та </a:t>
            </a:r>
            <a:r>
              <a:rPr lang="ru-RU" sz="1800" dirty="0" err="1">
                <a:latin typeface="Times New Roman" panose="02020603050405020304" pitchFamily="18" charset="0"/>
                <a:cs typeface="Times New Roman" panose="02020603050405020304" pitchFamily="18" charset="0"/>
              </a:rPr>
              <a:t>погодився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повернути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кошти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після</a:t>
            </a:r>
            <a:r>
              <a:rPr lang="ru-RU" sz="1800" dirty="0">
                <a:latin typeface="Times New Roman" panose="02020603050405020304" pitchFamily="18" charset="0"/>
                <a:cs typeface="Times New Roman" panose="02020603050405020304" pitchFamily="18" charset="0"/>
              </a:rPr>
              <a:t> продажу </a:t>
            </a:r>
            <a:r>
              <a:rPr lang="ru-RU" sz="1800" dirty="0" err="1">
                <a:latin typeface="Times New Roman" panose="02020603050405020304" pitchFamily="18" charset="0"/>
                <a:cs typeface="Times New Roman" panose="02020603050405020304" pitchFamily="18" charset="0"/>
              </a:rPr>
              <a:t>будинку</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згодом</a:t>
            </a:r>
            <a:r>
              <a:rPr lang="ru-RU" sz="1800" dirty="0">
                <a:latin typeface="Times New Roman" panose="02020603050405020304" pitchFamily="18" charset="0"/>
                <a:cs typeface="Times New Roman" panose="02020603050405020304" pitchFamily="18" charset="0"/>
              </a:rPr>
              <a:t> не </a:t>
            </a:r>
            <a:r>
              <a:rPr lang="ru-RU" sz="1800" dirty="0" err="1">
                <a:latin typeface="Times New Roman" panose="02020603050405020304" pitchFamily="18" charset="0"/>
                <a:cs typeface="Times New Roman" panose="02020603050405020304" pitchFamily="18" charset="0"/>
              </a:rPr>
              <a:t>вчиняє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дій</a:t>
            </a:r>
            <a:r>
              <a:rPr lang="ru-RU" sz="1800" dirty="0">
                <a:latin typeface="Times New Roman" panose="02020603050405020304" pitchFamily="18" charset="0"/>
                <a:cs typeface="Times New Roman" panose="02020603050405020304" pitchFamily="18" charset="0"/>
              </a:rPr>
              <a:t> по </a:t>
            </a:r>
            <a:r>
              <a:rPr lang="ru-RU" sz="1800" dirty="0" err="1">
                <a:latin typeface="Times New Roman" panose="02020603050405020304" pitchFamily="18" charset="0"/>
                <a:cs typeface="Times New Roman" panose="02020603050405020304" pitchFamily="18" charset="0"/>
              </a:rPr>
              <a:t>реалізації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вказаного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будинку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суперечить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його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попередній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поведінці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отриманню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коштів</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встановленню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обов`язку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їх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повернути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після</a:t>
            </a:r>
            <a:r>
              <a:rPr lang="ru-RU" sz="1800" dirty="0">
                <a:latin typeface="Times New Roman" panose="02020603050405020304" pitchFamily="18" charset="0"/>
                <a:cs typeface="Times New Roman" panose="02020603050405020304" pitchFamily="18" charset="0"/>
              </a:rPr>
              <a:t> продажу </a:t>
            </a:r>
            <a:r>
              <a:rPr lang="ru-RU" sz="1800" dirty="0" err="1">
                <a:latin typeface="Times New Roman" panose="02020603050405020304" pitchFamily="18" charset="0"/>
                <a:cs typeface="Times New Roman" panose="02020603050405020304" pitchFamily="18" charset="0"/>
              </a:rPr>
              <a:t>будинку</a:t>
            </a:r>
            <a:r>
              <a:rPr lang="ru-RU" sz="1800" dirty="0">
                <a:latin typeface="Times New Roman" panose="02020603050405020304" pitchFamily="18" charset="0"/>
                <a:cs typeface="Times New Roman" panose="02020603050405020304" pitchFamily="18" charset="0"/>
              </a:rPr>
              <a:t>) і є </a:t>
            </a:r>
            <a:r>
              <a:rPr lang="ru-RU" sz="1800" dirty="0" err="1">
                <a:latin typeface="Times New Roman" panose="02020603050405020304" pitchFamily="18" charset="0"/>
                <a:cs typeface="Times New Roman" panose="02020603050405020304" pitchFamily="18" charset="0"/>
              </a:rPr>
              <a:t>недобросовісним</a:t>
            </a:r>
            <a:r>
              <a:rPr lang="ru-RU" sz="1800" dirty="0">
                <a:latin typeface="Times New Roman" panose="02020603050405020304" pitchFamily="18" charset="0"/>
                <a:cs typeface="Times New Roman" panose="02020603050405020304" pitchFamily="18" charset="0"/>
              </a:rPr>
              <a:t>.</a:t>
            </a:r>
          </a:p>
          <a:p>
            <a:pPr marL="0" indent="0" algn="just">
              <a:buNone/>
            </a:pPr>
            <a:r>
              <a:rPr lang="ru-RU" sz="1800" dirty="0">
                <a:latin typeface="Times New Roman" panose="02020603050405020304" pitchFamily="18" charset="0"/>
                <a:cs typeface="Times New Roman" panose="02020603050405020304" pitchFamily="18" charset="0"/>
              </a:rPr>
              <a:t>За таких </a:t>
            </a:r>
            <a:r>
              <a:rPr lang="ru-RU" sz="1800" dirty="0" err="1">
                <a:latin typeface="Times New Roman" panose="02020603050405020304" pitchFamily="18" charset="0"/>
                <a:cs typeface="Times New Roman" panose="02020603050405020304" pitchFamily="18" charset="0"/>
              </a:rPr>
              <a:t>обставин</a:t>
            </a:r>
            <a:r>
              <a:rPr lang="ru-RU" sz="1800" dirty="0">
                <a:latin typeface="Times New Roman" panose="02020603050405020304" pitchFamily="18" charset="0"/>
                <a:cs typeface="Times New Roman" panose="02020603050405020304" pitchFamily="18" charset="0"/>
              </a:rPr>
              <a:t>, з </a:t>
            </a:r>
            <a:r>
              <a:rPr lang="ru-RU" sz="1800" dirty="0" err="1">
                <a:latin typeface="Times New Roman" panose="02020603050405020304" pitchFamily="18" charset="0"/>
                <a:cs typeface="Times New Roman" panose="02020603050405020304" pitchFamily="18" charset="0"/>
              </a:rPr>
              <a:t>врахуванням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змісту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частини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третьої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статті</a:t>
            </a:r>
            <a:r>
              <a:rPr lang="ru-RU" sz="1800" dirty="0">
                <a:latin typeface="Times New Roman" panose="02020603050405020304" pitchFamily="18" charset="0"/>
                <a:cs typeface="Times New Roman" panose="02020603050405020304" pitchFamily="18" charset="0"/>
              </a:rPr>
              <a:t> 212 ЦК </a:t>
            </a:r>
            <a:r>
              <a:rPr lang="ru-RU" sz="1800" dirty="0" err="1">
                <a:latin typeface="Times New Roman" panose="02020603050405020304" pitchFamily="18" charset="0"/>
                <a:cs typeface="Times New Roman" panose="02020603050405020304" pitchFamily="18" charset="0"/>
              </a:rPr>
              <a:t>України</a:t>
            </a:r>
            <a:r>
              <a:rPr lang="ru-RU" sz="1800" dirty="0">
                <a:latin typeface="Times New Roman" panose="02020603050405020304" pitchFamily="18" charset="0"/>
                <a:cs typeface="Times New Roman" panose="02020603050405020304" pitchFamily="18" charset="0"/>
              </a:rPr>
              <a:t> та того,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відповідач</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будинок</a:t>
            </a:r>
            <a:r>
              <a:rPr lang="ru-RU" sz="1800" dirty="0">
                <a:latin typeface="Times New Roman" panose="02020603050405020304" pitchFamily="18" charset="0"/>
                <a:cs typeface="Times New Roman" panose="02020603050405020304" pitchFamily="18" charset="0"/>
              </a:rPr>
              <a:t> не продав, </a:t>
            </a:r>
            <a:r>
              <a:rPr lang="ru-RU" sz="1800" dirty="0" err="1">
                <a:latin typeface="Times New Roman" panose="02020603050405020304" pitchFamily="18" charset="0"/>
                <a:cs typeface="Times New Roman" panose="02020603050405020304" pitchFamily="18" charset="0"/>
              </a:rPr>
              <a:t>реальних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щодо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його</a:t>
            </a:r>
            <a:r>
              <a:rPr lang="ru-RU" sz="1800" dirty="0">
                <a:latin typeface="Times New Roman" panose="02020603050405020304" pitchFamily="18" charset="0"/>
                <a:cs typeface="Times New Roman" panose="02020603050405020304" pitchFamily="18" charset="0"/>
              </a:rPr>
              <a:t> продажу не </a:t>
            </a:r>
            <a:r>
              <a:rPr lang="ru-RU" sz="1800" dirty="0" err="1">
                <a:latin typeface="Times New Roman" panose="02020603050405020304" pitchFamily="18" charset="0"/>
                <a:cs typeface="Times New Roman" panose="02020603050405020304" pitchFamily="18" charset="0"/>
              </a:rPr>
              <a:t>здійснив</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йому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невигідно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колегія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суддів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вважає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відповідача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існує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обов`язок</a:t>
            </a:r>
            <a:r>
              <a:rPr lang="ru-RU" sz="1800" dirty="0">
                <a:latin typeface="Times New Roman" panose="02020603050405020304" pitchFamily="18" charset="0"/>
                <a:cs typeface="Times New Roman" panose="02020603050405020304" pitchFamily="18" charset="0"/>
              </a:rPr>
              <a:t> по </a:t>
            </a:r>
            <a:r>
              <a:rPr lang="ru-RU" sz="1800" dirty="0" err="1">
                <a:latin typeface="Times New Roman" panose="02020603050405020304" pitchFamily="18" charset="0"/>
                <a:cs typeface="Times New Roman" panose="02020603050405020304" pitchFamily="18" charset="0"/>
              </a:rPr>
              <a:t>поверненню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отриманих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грошових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коштів</a:t>
            </a:r>
            <a:r>
              <a:rPr lang="ru-RU" sz="1800" dirty="0">
                <a:latin typeface="Times New Roman" panose="02020603050405020304" pitchFamily="18" charset="0"/>
                <a:cs typeface="Times New Roman" panose="02020603050405020304" pitchFamily="18" charset="0"/>
              </a:rPr>
              <a:t> і тому суд </a:t>
            </a:r>
            <a:r>
              <a:rPr lang="ru-RU" sz="1800" dirty="0" err="1">
                <a:latin typeface="Times New Roman" panose="02020603050405020304" pitchFamily="18" charset="0"/>
                <a:cs typeface="Times New Roman" panose="02020603050405020304" pitchFamily="18" charset="0"/>
              </a:rPr>
              <a:t>першої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інстанції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ухвалив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правильне</a:t>
            </a:r>
            <a:r>
              <a:rPr lang="ru-RU" sz="1800" dirty="0">
                <a:latin typeface="Times New Roman" panose="02020603050405020304" pitchFamily="18" charset="0"/>
                <a:cs typeface="Times New Roman" panose="02020603050405020304" pitchFamily="18" charset="0"/>
              </a:rPr>
              <a:t> по </a:t>
            </a:r>
            <a:r>
              <a:rPr lang="ru-RU" sz="1800" dirty="0" err="1">
                <a:latin typeface="Times New Roman" panose="02020603050405020304" pitchFamily="18" charset="0"/>
                <a:cs typeface="Times New Roman" panose="02020603050405020304" pitchFamily="18" charset="0"/>
              </a:rPr>
              <a:t>суті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рішення</a:t>
            </a:r>
            <a:r>
              <a:rPr lang="ru-RU" sz="1800" dirty="0">
                <a:latin typeface="Times New Roman" panose="02020603050405020304" pitchFamily="18" charset="0"/>
                <a:cs typeface="Times New Roman" panose="02020603050405020304" pitchFamily="18" charset="0"/>
              </a:rPr>
              <a:t> про </a:t>
            </a:r>
            <a:r>
              <a:rPr lang="ru-RU" sz="1800" dirty="0" err="1">
                <a:latin typeface="Times New Roman" panose="02020603050405020304" pitchFamily="18" charset="0"/>
                <a:cs typeface="Times New Roman" panose="02020603050405020304" pitchFamily="18" charset="0"/>
              </a:rPr>
              <a:t>їх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стягнення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хоча</a:t>
            </a:r>
            <a:r>
              <a:rPr lang="ru-RU" sz="1800" dirty="0">
                <a:latin typeface="Times New Roman" panose="02020603050405020304" pitchFamily="18" charset="0"/>
                <a:cs typeface="Times New Roman" panose="02020603050405020304" pitchFamily="18" charset="0"/>
              </a:rPr>
              <a:t> й не </a:t>
            </a:r>
            <a:r>
              <a:rPr lang="ru-RU" sz="1800" dirty="0" err="1">
                <a:latin typeface="Times New Roman" panose="02020603050405020304" pitchFamily="18" charset="0"/>
                <a:cs typeface="Times New Roman" panose="02020603050405020304" pitchFamily="18" charset="0"/>
              </a:rPr>
              <a:t>застосував</a:t>
            </a:r>
            <a:r>
              <a:rPr lang="ru-RU" sz="1800" dirty="0">
                <a:latin typeface="Times New Roman" panose="02020603050405020304" pitchFamily="18" charset="0"/>
                <a:cs typeface="Times New Roman" panose="02020603050405020304" pitchFamily="18" charset="0"/>
              </a:rPr>
              <a:t> пункт 3 </a:t>
            </a:r>
            <a:r>
              <a:rPr lang="ru-RU" sz="1800" dirty="0" err="1">
                <a:latin typeface="Times New Roman" panose="02020603050405020304" pitchFamily="18" charset="0"/>
                <a:cs typeface="Times New Roman" panose="02020603050405020304" pitchFamily="18" charset="0"/>
              </a:rPr>
              <a:t>статті</a:t>
            </a:r>
            <a:r>
              <a:rPr lang="ru-RU" sz="1800" dirty="0">
                <a:latin typeface="Times New Roman" panose="02020603050405020304" pitchFamily="18" charset="0"/>
                <a:cs typeface="Times New Roman" panose="02020603050405020304" pitchFamily="18" charset="0"/>
              </a:rPr>
              <a:t> 6, </a:t>
            </a:r>
            <a:r>
              <a:rPr lang="ru-RU" sz="1800" dirty="0" err="1">
                <a:latin typeface="Times New Roman" panose="02020603050405020304" pitchFamily="18" charset="0"/>
                <a:cs typeface="Times New Roman" panose="02020603050405020304" pitchFamily="18" charset="0"/>
              </a:rPr>
              <a:t>статтю</a:t>
            </a:r>
            <a:r>
              <a:rPr lang="ru-RU" sz="1800" dirty="0">
                <a:latin typeface="Times New Roman" panose="02020603050405020304" pitchFamily="18" charset="0"/>
                <a:cs typeface="Times New Roman" panose="02020603050405020304" pitchFamily="18" charset="0"/>
              </a:rPr>
              <a:t> 212 ЦК </a:t>
            </a:r>
            <a:r>
              <a:rPr lang="ru-RU" sz="1800" dirty="0" err="1">
                <a:latin typeface="Times New Roman" panose="02020603050405020304" pitchFamily="18" charset="0"/>
                <a:cs typeface="Times New Roman" panose="02020603050405020304" pitchFamily="18" charset="0"/>
              </a:rPr>
              <a:t>України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Натомість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апеляційний</a:t>
            </a:r>
            <a:r>
              <a:rPr lang="ru-RU" sz="1800" dirty="0">
                <a:latin typeface="Times New Roman" panose="02020603050405020304" pitchFamily="18" charset="0"/>
                <a:cs typeface="Times New Roman" panose="02020603050405020304" pitchFamily="18" charset="0"/>
              </a:rPr>
              <a:t> суд </a:t>
            </a:r>
            <a:r>
              <a:rPr lang="ru-RU" sz="1800" dirty="0" err="1">
                <a:latin typeface="Times New Roman" panose="02020603050405020304" pitchFamily="18" charset="0"/>
                <a:cs typeface="Times New Roman" panose="02020603050405020304" pitchFamily="18" charset="0"/>
              </a:rPr>
              <a:t>скасував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обґрунтоване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рішення</a:t>
            </a:r>
            <a:r>
              <a:rPr lang="ru-RU" sz="1800" dirty="0">
                <a:latin typeface="Times New Roman" panose="02020603050405020304" pitchFamily="18" charset="0"/>
                <a:cs typeface="Times New Roman" panose="02020603050405020304" pitchFamily="18" charset="0"/>
              </a:rPr>
              <a:t> суду </a:t>
            </a:r>
            <a:r>
              <a:rPr lang="ru-RU" sz="1800" dirty="0" err="1">
                <a:latin typeface="Times New Roman" panose="02020603050405020304" pitchFamily="18" charset="0"/>
                <a:cs typeface="Times New Roman" panose="02020603050405020304" pitchFamily="18" charset="0"/>
              </a:rPr>
              <a:t>першої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інстанції</a:t>
            </a:r>
            <a:r>
              <a:rPr lang="ru-RU" sz="1800" dirty="0">
                <a:latin typeface="Times New Roman" panose="02020603050405020304" pitchFamily="18" charset="0"/>
                <a:cs typeface="Times New Roman" panose="02020603050405020304" pitchFamily="18" charset="0"/>
              </a:rPr>
              <a:t>. </a:t>
            </a:r>
            <a:br>
              <a:rPr lang="ru-RU" dirty="0"/>
            </a:br>
            <a:endParaRPr lang="ru-UA" dirty="0"/>
          </a:p>
        </p:txBody>
      </p:sp>
      <p:sp>
        <p:nvSpPr>
          <p:cNvPr id="4" name="Дата 3">
            <a:extLst>
              <a:ext uri="{FF2B5EF4-FFF2-40B4-BE49-F238E27FC236}">
                <a16:creationId xmlns:a16="http://schemas.microsoft.com/office/drawing/2014/main" id="{CBD90A16-C406-42A4-A7D6-E17CED6CFF69}"/>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25831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5907F9-818F-4EBB-A43E-E00CC86FF9DF}"/>
              </a:ext>
            </a:extLst>
          </p:cNvPr>
          <p:cNvSpPr>
            <a:spLocks noGrp="1"/>
          </p:cNvSpPr>
          <p:nvPr>
            <p:ph type="title"/>
          </p:nvPr>
        </p:nvSpPr>
        <p:spPr/>
        <p:txBody>
          <a:bodyPr/>
          <a:lstStyle/>
          <a:p>
            <a:pPr algn="ctr"/>
            <a:r>
              <a:rPr lang="uk-UA" sz="4000" dirty="0">
                <a:latin typeface="Times New Roman" panose="02020603050405020304" pitchFamily="18" charset="0"/>
                <a:cs typeface="Times New Roman" panose="02020603050405020304" pitchFamily="18" charset="0"/>
              </a:rPr>
              <a:t>доктрина </a:t>
            </a:r>
            <a:r>
              <a:rPr lang="en-US" sz="4000" b="1" i="1" dirty="0">
                <a:latin typeface="Times New Roman" panose="02020603050405020304" pitchFamily="18" charset="0"/>
                <a:cs typeface="Times New Roman" panose="02020603050405020304" pitchFamily="18" charset="0"/>
              </a:rPr>
              <a:t>venire contra factum proprium</a:t>
            </a:r>
            <a:br>
              <a:rPr lang="uk-UA" sz="40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і недійсність правочину</a:t>
            </a:r>
            <a:endParaRPr lang="ru-UA" dirty="0"/>
          </a:p>
        </p:txBody>
      </p:sp>
      <p:sp>
        <p:nvSpPr>
          <p:cNvPr id="3" name="Объект 2">
            <a:extLst>
              <a:ext uri="{FF2B5EF4-FFF2-40B4-BE49-F238E27FC236}">
                <a16:creationId xmlns:a16="http://schemas.microsoft.com/office/drawing/2014/main" id="{42E147DC-749F-4DE2-983C-DEC674A924AB}"/>
              </a:ext>
            </a:extLst>
          </p:cNvPr>
          <p:cNvSpPr>
            <a:spLocks noGrp="1"/>
          </p:cNvSpPr>
          <p:nvPr>
            <p:ph idx="1"/>
          </p:nvPr>
        </p:nvSpPr>
        <p:spPr/>
        <p:txBody>
          <a:bodyPr/>
          <a:lstStyle/>
          <a:p>
            <a:pPr marL="0" indent="0">
              <a:buNone/>
            </a:pPr>
            <a:r>
              <a:rPr lang="uk-UA" sz="2400" dirty="0">
                <a:latin typeface="Times New Roman" panose="02020603050405020304" pitchFamily="18" charset="0"/>
                <a:cs typeface="Times New Roman" panose="02020603050405020304" pitchFamily="18" charset="0"/>
              </a:rPr>
              <a:t>Застосування доктрини </a:t>
            </a:r>
            <a:r>
              <a:rPr lang="en-US" sz="2400" dirty="0">
                <a:latin typeface="Times New Roman" panose="02020603050405020304" pitchFamily="18" charset="0"/>
                <a:cs typeface="Times New Roman" panose="02020603050405020304" pitchFamily="18" charset="0"/>
              </a:rPr>
              <a:t>venire contra factum proprium (</a:t>
            </a:r>
            <a:r>
              <a:rPr lang="uk-UA" sz="2400" dirty="0">
                <a:latin typeface="Times New Roman" panose="02020603050405020304" pitchFamily="18" charset="0"/>
                <a:cs typeface="Times New Roman" panose="02020603050405020304" pitchFamily="18" charset="0"/>
              </a:rPr>
              <a:t>заборони суперечливої поведінки) є засобом для недопущення недійсності оспорюваного правочину всупереч принципу добросовісності, а не підставою для визнання його недійсним.</a:t>
            </a:r>
            <a:br>
              <a:rPr lang="uk-UA"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a:p>
            <a:pPr marL="803275" indent="0">
              <a:buNone/>
            </a:pPr>
            <a:r>
              <a:rPr lang="ru-RU" sz="1800" i="1" dirty="0">
                <a:latin typeface="Times New Roman" panose="02020603050405020304" pitchFamily="18" charset="0"/>
                <a:cs typeface="Times New Roman" panose="02020603050405020304" pitchFamily="18" charset="0"/>
              </a:rPr>
              <a:t>Постанова Верховного Суду у </a:t>
            </a:r>
            <a:r>
              <a:rPr lang="ru-RU" sz="1800" i="1" dirty="0" err="1">
                <a:latin typeface="Times New Roman" panose="02020603050405020304" pitchFamily="18" charset="0"/>
                <a:cs typeface="Times New Roman" panose="02020603050405020304" pitchFamily="18" charset="0"/>
              </a:rPr>
              <a:t>складі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колегії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суддів</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Другої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судової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палати</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Касаційного</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цивільного</a:t>
            </a:r>
            <a:r>
              <a:rPr lang="ru-RU" sz="1800" i="1" dirty="0">
                <a:latin typeface="Times New Roman" panose="02020603050405020304" pitchFamily="18" charset="0"/>
                <a:cs typeface="Times New Roman" panose="02020603050405020304" pitchFamily="18" charset="0"/>
              </a:rPr>
              <a:t> суду </a:t>
            </a:r>
            <a:r>
              <a:rPr lang="ru-RU" sz="1800" i="1" dirty="0" err="1">
                <a:latin typeface="Times New Roman" panose="02020603050405020304" pitchFamily="18" charset="0"/>
                <a:cs typeface="Times New Roman" panose="02020603050405020304" pitchFamily="18" charset="0"/>
              </a:rPr>
              <a:t>від</a:t>
            </a:r>
            <a:r>
              <a:rPr lang="ru-RU" sz="1800" i="1" dirty="0">
                <a:latin typeface="Times New Roman" panose="02020603050405020304" pitchFamily="18" charset="0"/>
                <a:cs typeface="Times New Roman" panose="02020603050405020304" pitchFamily="18" charset="0"/>
              </a:rPr>
              <a:t> 30 липня 2020 року в </a:t>
            </a:r>
            <a:r>
              <a:rPr lang="ru-RU" sz="1800" i="1" dirty="0" err="1">
                <a:latin typeface="Times New Roman" panose="02020603050405020304" pitchFamily="18" charset="0"/>
                <a:cs typeface="Times New Roman" panose="02020603050405020304" pitchFamily="18" charset="0"/>
              </a:rPr>
              <a:t>справі</a:t>
            </a:r>
            <a:r>
              <a:rPr lang="ru-RU" sz="1800" i="1" dirty="0">
                <a:latin typeface="Times New Roman" panose="02020603050405020304" pitchFamily="18" charset="0"/>
                <a:cs typeface="Times New Roman" panose="02020603050405020304" pitchFamily="18" charset="0"/>
              </a:rPr>
              <a:t> № 357/7734/18 (</a:t>
            </a:r>
            <a:r>
              <a:rPr lang="ru-RU" sz="1800" i="1" dirty="0" err="1">
                <a:latin typeface="Times New Roman" panose="02020603050405020304" pitchFamily="18" charset="0"/>
                <a:cs typeface="Times New Roman" panose="02020603050405020304" pitchFamily="18" charset="0"/>
              </a:rPr>
              <a:t>провадження</a:t>
            </a:r>
            <a:r>
              <a:rPr lang="ru-RU" sz="1800" i="1" dirty="0">
                <a:latin typeface="Times New Roman" panose="02020603050405020304" pitchFamily="18" charset="0"/>
                <a:cs typeface="Times New Roman" panose="02020603050405020304" pitchFamily="18" charset="0"/>
              </a:rPr>
              <a:t> № 61-19170св19)</a:t>
            </a:r>
          </a:p>
          <a:p>
            <a:endParaRPr lang="ru-UA" dirty="0"/>
          </a:p>
        </p:txBody>
      </p:sp>
      <p:sp>
        <p:nvSpPr>
          <p:cNvPr id="4" name="Дата 3">
            <a:extLst>
              <a:ext uri="{FF2B5EF4-FFF2-40B4-BE49-F238E27FC236}">
                <a16:creationId xmlns:a16="http://schemas.microsoft.com/office/drawing/2014/main" id="{9A639ECC-A4F3-4F7B-81B3-DB3E5C38EB12}"/>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34493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6E084-8961-418F-BEDB-0F3B71AF608B}"/>
              </a:ext>
            </a:extLst>
          </p:cNvPr>
          <p:cNvSpPr>
            <a:spLocks noGrp="1"/>
          </p:cNvSpPr>
          <p:nvPr>
            <p:ph type="title"/>
          </p:nvPr>
        </p:nvSpPr>
        <p:spPr/>
        <p:txBody>
          <a:bodyPr/>
          <a:lstStyle/>
          <a:p>
            <a:pPr algn="ctr"/>
            <a:r>
              <a:rPr lang="uk-UA" b="1" dirty="0" err="1">
                <a:latin typeface="Times New Roman" panose="02020603050405020304" pitchFamily="18" charset="0"/>
                <a:cs typeface="Times New Roman" panose="02020603050405020304" pitchFamily="18" charset="0"/>
              </a:rPr>
              <a:t>Фраудаторні</a:t>
            </a:r>
            <a:r>
              <a:rPr lang="uk-UA" b="1" dirty="0">
                <a:latin typeface="Times New Roman" panose="02020603050405020304" pitchFamily="18" charset="0"/>
                <a:cs typeface="Times New Roman" panose="02020603050405020304" pitchFamily="18" charset="0"/>
              </a:rPr>
              <a:t> правочини</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1AB434C-3575-489A-BDA1-0503DD0C8070}"/>
              </a:ext>
            </a:extLst>
          </p:cNvPr>
          <p:cNvSpPr>
            <a:spLocks noGrp="1"/>
          </p:cNvSpPr>
          <p:nvPr>
            <p:ph idx="1"/>
          </p:nvPr>
        </p:nvSpPr>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Позивач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вправі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звернутися</a:t>
            </a:r>
            <a:r>
              <a:rPr lang="ru-RU" sz="2400" dirty="0">
                <a:latin typeface="Times New Roman" panose="02020603050405020304" pitchFamily="18" charset="0"/>
                <a:cs typeface="Times New Roman" panose="02020603050405020304" pitchFamily="18" charset="0"/>
              </a:rPr>
              <a:t> до суду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позовом</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визнання</a:t>
            </a:r>
            <a:r>
              <a:rPr lang="ru-RU" sz="2400" dirty="0">
                <a:latin typeface="Times New Roman" panose="02020603050405020304" pitchFamily="18" charset="0"/>
                <a:cs typeface="Times New Roman" panose="02020603050405020304" pitchFamily="18" charset="0"/>
              </a:rPr>
              <a:t> договору </a:t>
            </a:r>
            <a:r>
              <a:rPr lang="ru-RU" sz="2400" dirty="0" err="1">
                <a:latin typeface="Times New Roman" panose="02020603050405020304" pitchFamily="18" charset="0"/>
                <a:cs typeface="Times New Roman" panose="02020603050405020304" pitchFamily="18" charset="0"/>
              </a:rPr>
              <a:t>недійсним</a:t>
            </a:r>
            <a:r>
              <a:rPr lang="ru-RU" sz="2400" dirty="0">
                <a:latin typeface="Times New Roman" panose="02020603050405020304" pitchFamily="18" charset="0"/>
                <a:cs typeface="Times New Roman" panose="02020603050405020304" pitchFamily="18" charset="0"/>
              </a:rPr>
              <a:t>, як такого,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направлений на </a:t>
            </a:r>
            <a:r>
              <a:rPr lang="ru-RU" sz="2400" dirty="0" err="1">
                <a:latin typeface="Times New Roman" panose="02020603050405020304" pitchFamily="18" charset="0"/>
                <a:cs typeface="Times New Roman" panose="02020603050405020304" pitchFamily="18" charset="0"/>
              </a:rPr>
              <a:t>уникнення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звернення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стягнення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майно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боржника</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підставі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загальних</a:t>
            </a:r>
            <a:r>
              <a:rPr lang="ru-RU" sz="2400" dirty="0">
                <a:latin typeface="Times New Roman" panose="02020603050405020304" pitchFamily="18" charset="0"/>
                <a:cs typeface="Times New Roman" panose="02020603050405020304" pitchFamily="18" charset="0"/>
              </a:rPr>
              <a:t> засад </a:t>
            </a:r>
            <a:r>
              <a:rPr lang="ru-RU" sz="2400" dirty="0" err="1">
                <a:latin typeface="Times New Roman" panose="02020603050405020304" pitchFamily="18" charset="0"/>
                <a:cs typeface="Times New Roman" panose="02020603050405020304" pitchFamily="18" charset="0"/>
              </a:rPr>
              <a:t>цивільного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законодавства</a:t>
            </a:r>
            <a:r>
              <a:rPr lang="ru-RU" sz="2400" dirty="0">
                <a:latin typeface="Times New Roman" panose="02020603050405020304" pitchFamily="18" charset="0"/>
                <a:cs typeface="Times New Roman" panose="02020603050405020304" pitchFamily="18" charset="0"/>
              </a:rPr>
              <a:t> (пункт 6 </a:t>
            </a:r>
            <a:r>
              <a:rPr lang="ru-RU" sz="2400" dirty="0" err="1">
                <a:latin typeface="Times New Roman" panose="02020603050405020304" pitchFamily="18" charset="0"/>
                <a:cs typeface="Times New Roman" panose="02020603050405020304" pitchFamily="18" charset="0"/>
              </a:rPr>
              <a:t>статті</a:t>
            </a:r>
            <a:r>
              <a:rPr lang="ru-RU" sz="2400" dirty="0">
                <a:latin typeface="Times New Roman" panose="02020603050405020304" pitchFamily="18" charset="0"/>
                <a:cs typeface="Times New Roman" panose="02020603050405020304" pitchFamily="18" charset="0"/>
              </a:rPr>
              <a:t> 3 ЦК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недопустимості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зловживання</a:t>
            </a:r>
            <a:r>
              <a:rPr lang="ru-RU" sz="2400" dirty="0">
                <a:latin typeface="Times New Roman" panose="02020603050405020304" pitchFamily="18" charset="0"/>
                <a:cs typeface="Times New Roman" panose="02020603050405020304" pitchFamily="18" charset="0"/>
              </a:rPr>
              <a:t> правом (</a:t>
            </a:r>
            <a:r>
              <a:rPr lang="ru-RU" sz="2400" dirty="0" err="1">
                <a:latin typeface="Times New Roman" panose="02020603050405020304" pitchFamily="18" charset="0"/>
                <a:cs typeface="Times New Roman" panose="02020603050405020304" pitchFamily="18" charset="0"/>
              </a:rPr>
              <a:t>частина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третя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статті</a:t>
            </a:r>
            <a:r>
              <a:rPr lang="ru-RU" sz="2400" dirty="0">
                <a:latin typeface="Times New Roman" panose="02020603050405020304" pitchFamily="18" charset="0"/>
                <a:cs typeface="Times New Roman" panose="02020603050405020304" pitchFamily="18" charset="0"/>
              </a:rPr>
              <a:t> 13 ЦК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послатися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спеціальну</a:t>
            </a:r>
            <a:r>
              <a:rPr lang="ru-RU" sz="2400" dirty="0">
                <a:latin typeface="Times New Roman" panose="02020603050405020304" pitchFamily="18" charset="0"/>
                <a:cs typeface="Times New Roman" panose="02020603050405020304" pitchFamily="18" charset="0"/>
              </a:rPr>
              <a:t> норму,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передбачає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підставу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правочину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недійсним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як </a:t>
            </a:r>
            <a:r>
              <a:rPr lang="ru-RU" sz="2400" dirty="0" err="1">
                <a:latin typeface="Times New Roman" panose="02020603050405020304" pitchFamily="18" charset="0"/>
                <a:cs typeface="Times New Roman" panose="02020603050405020304" pitchFamily="18" charset="0"/>
              </a:rPr>
              <a:t>підстава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передбачена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статтею</a:t>
            </a:r>
            <a:r>
              <a:rPr lang="ru-RU" sz="2400" dirty="0">
                <a:latin typeface="Times New Roman" panose="02020603050405020304" pitchFamily="18" charset="0"/>
                <a:cs typeface="Times New Roman" panose="02020603050405020304" pitchFamily="18" charset="0"/>
              </a:rPr>
              <a:t> 234 ЦК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так і </a:t>
            </a:r>
            <a:r>
              <a:rPr lang="ru-RU" sz="2400" dirty="0" err="1">
                <a:latin typeface="Times New Roman" panose="02020603050405020304" pitchFamily="18" charset="0"/>
                <a:cs typeface="Times New Roman" panose="02020603050405020304" pitchFamily="18" charset="0"/>
              </a:rPr>
              <a:t>інша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підстава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передбачена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статтею</a:t>
            </a:r>
            <a:r>
              <a:rPr lang="ru-RU" sz="2400" dirty="0">
                <a:latin typeface="Times New Roman" panose="02020603050405020304" pitchFamily="18" charset="0"/>
                <a:cs typeface="Times New Roman" panose="02020603050405020304" pitchFamily="18" charset="0"/>
              </a:rPr>
              <a:t> 228 ЦК </a:t>
            </a:r>
            <a:r>
              <a:rPr lang="ru-RU" sz="2400" dirty="0" err="1">
                <a:latin typeface="Times New Roman" panose="02020603050405020304" pitchFamily="18" charset="0"/>
                <a:cs typeface="Times New Roman" panose="02020603050405020304" pitchFamily="18" charset="0"/>
              </a:rPr>
              <a:t>України</a:t>
            </a:r>
            <a:endParaRPr lang="ru-RU" sz="2400" dirty="0">
              <a:latin typeface="Times New Roman" panose="02020603050405020304" pitchFamily="18" charset="0"/>
              <a:cs typeface="Times New Roman" panose="02020603050405020304" pitchFamily="18" charset="0"/>
            </a:endParaRPr>
          </a:p>
          <a:p>
            <a:pPr marL="2327275" indent="0">
              <a:spcBef>
                <a:spcPts val="0"/>
              </a:spcBef>
              <a:buNone/>
            </a:pPr>
            <a:r>
              <a:rPr lang="ru-RU" sz="1700" i="1" dirty="0">
                <a:latin typeface="Times New Roman" panose="02020603050405020304" pitchFamily="18" charset="0"/>
                <a:cs typeface="Times New Roman" panose="02020603050405020304" pitchFamily="18" charset="0"/>
              </a:rPr>
              <a:t>Постанова </a:t>
            </a:r>
            <a:r>
              <a:rPr lang="ru-RU" sz="1700" i="1" dirty="0" err="1">
                <a:latin typeface="Times New Roman" panose="02020603050405020304" pitchFamily="18" charset="0"/>
                <a:cs typeface="Times New Roman" panose="02020603050405020304" pitchFamily="18" charset="0"/>
              </a:rPr>
              <a:t>Великої</a:t>
            </a:r>
            <a:r>
              <a:rPr lang="ru-RU" sz="1700" i="1" dirty="0">
                <a:latin typeface="Times New Roman" panose="02020603050405020304" pitchFamily="18" charset="0"/>
                <a:cs typeface="Times New Roman" panose="02020603050405020304" pitchFamily="18" charset="0"/>
              </a:rPr>
              <a:t> </a:t>
            </a:r>
            <a:r>
              <a:rPr lang="ru-RU" sz="1700" i="1" dirty="0" err="1">
                <a:latin typeface="Times New Roman" panose="02020603050405020304" pitchFamily="18" charset="0"/>
                <a:cs typeface="Times New Roman" panose="02020603050405020304" pitchFamily="18" charset="0"/>
              </a:rPr>
              <a:t>Палати</a:t>
            </a:r>
            <a:r>
              <a:rPr lang="ru-RU" sz="1700" i="1" dirty="0">
                <a:latin typeface="Times New Roman" panose="02020603050405020304" pitchFamily="18" charset="0"/>
                <a:cs typeface="Times New Roman" panose="02020603050405020304" pitchFamily="18" charset="0"/>
              </a:rPr>
              <a:t> Верховного Суду </a:t>
            </a:r>
            <a:r>
              <a:rPr lang="ru-RU" sz="1700" i="1" dirty="0" err="1">
                <a:latin typeface="Times New Roman" panose="02020603050405020304" pitchFamily="18" charset="0"/>
                <a:cs typeface="Times New Roman" panose="02020603050405020304" pitchFamily="18" charset="0"/>
              </a:rPr>
              <a:t>від</a:t>
            </a:r>
            <a:r>
              <a:rPr lang="ru-RU" sz="1700" i="1" dirty="0">
                <a:latin typeface="Times New Roman" panose="02020603050405020304" pitchFamily="18" charset="0"/>
                <a:cs typeface="Times New Roman" panose="02020603050405020304" pitchFamily="18" charset="0"/>
              </a:rPr>
              <a:t> 03 липня 2019 року </a:t>
            </a:r>
          </a:p>
          <a:p>
            <a:pPr marL="2327275" indent="0">
              <a:spcBef>
                <a:spcPts val="0"/>
              </a:spcBef>
              <a:buNone/>
            </a:pPr>
            <a:r>
              <a:rPr lang="ru-RU" sz="1700" i="1" dirty="0">
                <a:latin typeface="Times New Roman" panose="02020603050405020304" pitchFamily="18" charset="0"/>
                <a:cs typeface="Times New Roman" panose="02020603050405020304" pitchFamily="18" charset="0"/>
              </a:rPr>
              <a:t>у </a:t>
            </a:r>
            <a:r>
              <a:rPr lang="ru-RU" sz="1700" i="1" dirty="0" err="1">
                <a:latin typeface="Times New Roman" panose="02020603050405020304" pitchFamily="18" charset="0"/>
                <a:cs typeface="Times New Roman" panose="02020603050405020304" pitchFamily="18" charset="0"/>
              </a:rPr>
              <a:t>справі</a:t>
            </a:r>
            <a:r>
              <a:rPr lang="ru-RU" sz="1700" i="1" dirty="0">
                <a:latin typeface="Times New Roman" panose="02020603050405020304" pitchFamily="18" charset="0"/>
                <a:cs typeface="Times New Roman" panose="02020603050405020304" pitchFamily="18" charset="0"/>
              </a:rPr>
              <a:t> № 369/11268/16-ц (</a:t>
            </a:r>
            <a:r>
              <a:rPr lang="ru-RU" sz="1700" i="1" dirty="0" err="1">
                <a:latin typeface="Times New Roman" panose="02020603050405020304" pitchFamily="18" charset="0"/>
                <a:cs typeface="Times New Roman" panose="02020603050405020304" pitchFamily="18" charset="0"/>
              </a:rPr>
              <a:t>провадження</a:t>
            </a:r>
            <a:r>
              <a:rPr lang="ru-RU" sz="1700" i="1" dirty="0">
                <a:latin typeface="Times New Roman" panose="02020603050405020304" pitchFamily="18" charset="0"/>
                <a:cs typeface="Times New Roman" panose="02020603050405020304" pitchFamily="18" charset="0"/>
              </a:rPr>
              <a:t> № 14-260цс19) </a:t>
            </a:r>
          </a:p>
          <a:p>
            <a:pPr marL="0" indent="0">
              <a:buNone/>
            </a:pPr>
            <a:endParaRPr lang="ru-UA" sz="24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19A3C2E5-DA6E-4E99-8E96-6EB42596CD9E}"/>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413785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DD157-2C69-42E5-9202-8726D4AE4C8C}"/>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Недобросовісність </a:t>
            </a:r>
            <a:r>
              <a:rPr lang="uk-UA" dirty="0" err="1">
                <a:latin typeface="Times New Roman" panose="02020603050405020304" pitchFamily="18" charset="0"/>
                <a:cs typeface="Times New Roman" panose="02020603050405020304" pitchFamily="18" charset="0"/>
              </a:rPr>
              <a:t>іпотекодавця</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0CBED9E-E409-47E9-838C-DA46CF258585}"/>
              </a:ext>
            </a:extLst>
          </p:cNvPr>
          <p:cNvSpPr>
            <a:spLocks noGrp="1"/>
          </p:cNvSpPr>
          <p:nvPr>
            <p:ph idx="1"/>
          </p:nvPr>
        </p:nvSpPr>
        <p:spPr/>
        <p:txBody>
          <a:bodyPr/>
          <a:lstStyle/>
          <a:p>
            <a:pPr marL="0" indent="0">
              <a:buNone/>
            </a:pPr>
            <a:r>
              <a:rPr lang="ru-RU" sz="2400" dirty="0">
                <a:latin typeface="Times New Roman" panose="02020603050405020304" pitchFamily="18" charset="0"/>
                <a:cs typeface="Times New Roman" panose="02020603050405020304" pitchFamily="18" charset="0"/>
              </a:rPr>
              <a:t>Банк, як </a:t>
            </a:r>
            <a:r>
              <a:rPr lang="ru-RU" sz="2400" dirty="0" err="1">
                <a:latin typeface="Times New Roman" panose="02020603050405020304" pitchFamily="18" charset="0"/>
                <a:cs typeface="Times New Roman" panose="02020603050405020304" pitchFamily="18" charset="0"/>
              </a:rPr>
              <a:t>добросовісний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іпотекодержатель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поклався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дані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реєстру</a:t>
            </a:r>
            <a:r>
              <a:rPr lang="ru-RU" sz="2400" dirty="0">
                <a:latin typeface="Times New Roman" panose="02020603050405020304" pitchFamily="18" charset="0"/>
                <a:cs typeface="Times New Roman" panose="02020603050405020304" pitchFamily="18" charset="0"/>
              </a:rPr>
              <a:t> прав на </a:t>
            </a:r>
            <a:r>
              <a:rPr lang="ru-RU" sz="2400" dirty="0" err="1">
                <a:latin typeface="Times New Roman" panose="02020603050405020304" pitchFamily="18" charset="0"/>
                <a:cs typeface="Times New Roman" panose="02020603050405020304" pitchFamily="18" charset="0"/>
              </a:rPr>
              <a:t>нерухомість</a:t>
            </a:r>
            <a:r>
              <a:rPr lang="ru-RU" sz="2400" dirty="0">
                <a:latin typeface="Times New Roman" panose="02020603050405020304" pitchFamily="18" charset="0"/>
                <a:cs typeface="Times New Roman" panose="02020603050405020304" pitchFamily="18" charset="0"/>
              </a:rPr>
              <a:t>, про те,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ОСОБА_9 </a:t>
            </a:r>
            <a:r>
              <a:rPr lang="ru-RU" sz="2400" dirty="0" err="1">
                <a:latin typeface="Times New Roman" panose="02020603050405020304" pitchFamily="18" charset="0"/>
                <a:cs typeface="Times New Roman" panose="02020603050405020304" pitchFamily="18" charset="0"/>
              </a:rPr>
              <a:t>був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одноособовим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власником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житлового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будинку</a:t>
            </a:r>
            <a:r>
              <a:rPr lang="ru-RU" sz="2400" dirty="0">
                <a:latin typeface="Times New Roman" panose="02020603050405020304" pitchFamily="18" charset="0"/>
                <a:cs typeface="Times New Roman" panose="02020603050405020304" pitchFamily="18" charset="0"/>
              </a:rPr>
              <a:t>, і тому </a:t>
            </a:r>
            <a:r>
              <a:rPr lang="ru-RU" sz="2400" dirty="0" err="1">
                <a:latin typeface="Times New Roman" panose="02020603050405020304" pitchFamily="18" charset="0"/>
                <a:cs typeface="Times New Roman" panose="02020603050405020304" pitchFamily="18" charset="0"/>
              </a:rPr>
              <a:t>уклав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договір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такій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ситуації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відмова</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задоволенні</a:t>
            </a:r>
            <a:r>
              <a:rPr lang="ru-RU" sz="2400" dirty="0">
                <a:latin typeface="Times New Roman" panose="02020603050405020304" pitchFamily="18" charset="0"/>
                <a:cs typeface="Times New Roman" panose="02020603050405020304" pitchFamily="18" charset="0"/>
              </a:rPr>
              <a:t> позову про </a:t>
            </a:r>
            <a:r>
              <a:rPr lang="ru-RU" sz="2400" dirty="0" err="1">
                <a:latin typeface="Times New Roman" panose="02020603050405020304" pitchFamily="18" charset="0"/>
                <a:cs typeface="Times New Roman" panose="02020603050405020304" pitchFamily="18" charset="0"/>
              </a:rPr>
              <a:t>звернення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стягнення</a:t>
            </a:r>
            <a:r>
              <a:rPr lang="ru-RU" sz="2400" dirty="0">
                <a:latin typeface="Times New Roman" panose="02020603050405020304" pitchFamily="18" charset="0"/>
                <a:cs typeface="Times New Roman" panose="02020603050405020304" pitchFamily="18" charset="0"/>
              </a:rPr>
              <a:t> на предмет </a:t>
            </a:r>
            <a:r>
              <a:rPr lang="ru-RU" sz="2400" dirty="0" err="1">
                <a:latin typeface="Times New Roman" panose="02020603050405020304" pitchFamily="18" charset="0"/>
                <a:cs typeface="Times New Roman" panose="02020603050405020304" pitchFamily="18" charset="0"/>
              </a:rPr>
              <a:t>іпотеки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суперечить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захисту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інтересів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добросовісного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іпотекодержателя</a:t>
            </a:r>
            <a:r>
              <a:rPr lang="ru-RU" sz="2400" dirty="0">
                <a:latin typeface="Times New Roman" panose="02020603050405020304" pitchFamily="18" charset="0"/>
                <a:cs typeface="Times New Roman" panose="02020603050405020304" pitchFamily="18" charset="0"/>
              </a:rPr>
              <a:t>.</a:t>
            </a:r>
          </a:p>
          <a:p>
            <a:pPr marL="1700213" indent="0">
              <a:buNone/>
            </a:pPr>
            <a:r>
              <a:rPr lang="ru-RU" sz="1800" i="1" dirty="0">
                <a:latin typeface="Times New Roman" panose="02020603050405020304" pitchFamily="18" charset="0"/>
                <a:cs typeface="Times New Roman" panose="02020603050405020304" pitchFamily="18" charset="0"/>
              </a:rPr>
              <a:t>Постанова Верховного Суду у </a:t>
            </a:r>
            <a:r>
              <a:rPr lang="ru-RU" sz="1800" i="1" dirty="0" err="1">
                <a:latin typeface="Times New Roman" panose="02020603050405020304" pitchFamily="18" charset="0"/>
                <a:cs typeface="Times New Roman" panose="02020603050405020304" pitchFamily="18" charset="0"/>
              </a:rPr>
              <a:t>складі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колегії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суддів</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Другої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судової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палати</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Касаційного</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цивільного</a:t>
            </a:r>
            <a:r>
              <a:rPr lang="ru-RU" sz="1800" i="1" dirty="0">
                <a:latin typeface="Times New Roman" panose="02020603050405020304" pitchFamily="18" charset="0"/>
                <a:cs typeface="Times New Roman" panose="02020603050405020304" pitchFamily="18" charset="0"/>
              </a:rPr>
              <a:t> суду </a:t>
            </a:r>
            <a:r>
              <a:rPr lang="ru-RU" sz="1800" i="1" dirty="0" err="1">
                <a:latin typeface="Times New Roman" panose="02020603050405020304" pitchFamily="18" charset="0"/>
                <a:cs typeface="Times New Roman" panose="02020603050405020304" pitchFamily="18" charset="0"/>
              </a:rPr>
              <a:t>від</a:t>
            </a:r>
            <a:r>
              <a:rPr lang="ru-RU" sz="1800" i="1" dirty="0">
                <a:latin typeface="Times New Roman" panose="02020603050405020304" pitchFamily="18" charset="0"/>
                <a:cs typeface="Times New Roman" panose="02020603050405020304" pitchFamily="18" charset="0"/>
              </a:rPr>
              <a:t> 16 </a:t>
            </a:r>
            <a:r>
              <a:rPr lang="ru-RU" sz="1800" i="1" dirty="0" err="1">
                <a:latin typeface="Times New Roman" panose="02020603050405020304" pitchFamily="18" charset="0"/>
                <a:cs typeface="Times New Roman" panose="02020603050405020304" pitchFamily="18" charset="0"/>
              </a:rPr>
              <a:t>травня</a:t>
            </a:r>
            <a:r>
              <a:rPr lang="ru-RU" sz="1800" i="1" dirty="0">
                <a:latin typeface="Times New Roman" panose="02020603050405020304" pitchFamily="18" charset="0"/>
                <a:cs typeface="Times New Roman" panose="02020603050405020304" pitchFamily="18" charset="0"/>
              </a:rPr>
              <a:t> 2018 року у </a:t>
            </a:r>
            <a:r>
              <a:rPr lang="ru-RU" sz="1800" i="1" dirty="0" err="1">
                <a:latin typeface="Times New Roman" panose="02020603050405020304" pitchFamily="18" charset="0"/>
                <a:cs typeface="Times New Roman" panose="02020603050405020304" pitchFamily="18" charset="0"/>
              </a:rPr>
              <a:t>справі</a:t>
            </a:r>
            <a:r>
              <a:rPr lang="ru-RU" sz="1800" i="1" dirty="0">
                <a:latin typeface="Times New Roman" panose="02020603050405020304" pitchFamily="18" charset="0"/>
                <a:cs typeface="Times New Roman" panose="02020603050405020304" pitchFamily="18" charset="0"/>
              </a:rPr>
              <a:t> № 449/1154/14</a:t>
            </a:r>
            <a:br>
              <a:rPr lang="ru-RU" sz="1800" i="1"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a:t>
            </a:r>
            <a:r>
              <a:rPr lang="ru-RU" sz="1800" i="1" dirty="0" err="1">
                <a:latin typeface="Times New Roman" panose="02020603050405020304" pitchFamily="18" charset="0"/>
                <a:cs typeface="Times New Roman" panose="02020603050405020304" pitchFamily="18" charset="0"/>
              </a:rPr>
              <a:t>провадження</a:t>
            </a:r>
            <a:r>
              <a:rPr lang="ru-RU" sz="1800" i="1" dirty="0">
                <a:latin typeface="Times New Roman" panose="02020603050405020304" pitchFamily="18" charset="0"/>
                <a:cs typeface="Times New Roman" panose="02020603050405020304" pitchFamily="18" charset="0"/>
              </a:rPr>
              <a:t> № 61-1137св18)</a:t>
            </a:r>
          </a:p>
          <a:p>
            <a:pPr marL="0" indent="0">
              <a:buNone/>
            </a:pPr>
            <a:endParaRPr lang="ru-UA" dirty="0"/>
          </a:p>
        </p:txBody>
      </p:sp>
      <p:sp>
        <p:nvSpPr>
          <p:cNvPr id="4" name="Дата 3">
            <a:extLst>
              <a:ext uri="{FF2B5EF4-FFF2-40B4-BE49-F238E27FC236}">
                <a16:creationId xmlns:a16="http://schemas.microsoft.com/office/drawing/2014/main" id="{042B08E9-70A4-45C1-995D-7AA1601054C9}"/>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27515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D5DE9-3368-4C9D-BB71-DAAF6FB734A8}"/>
              </a:ext>
            </a:extLst>
          </p:cNvPr>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доктрина </a:t>
            </a:r>
            <a:r>
              <a:rPr lang="sq-AL" b="1" dirty="0">
                <a:latin typeface="Times New Roman" panose="02020603050405020304" pitchFamily="18" charset="0"/>
                <a:cs typeface="Times New Roman" panose="02020603050405020304" pitchFamily="18" charset="0"/>
              </a:rPr>
              <a:t>uberrima fides</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18AD9DB-D433-4E85-9599-16002C7028AD}"/>
              </a:ext>
            </a:extLst>
          </p:cNvPr>
          <p:cNvSpPr>
            <a:spLocks noGrp="1"/>
          </p:cNvSpPr>
          <p:nvPr>
            <p:ph idx="1"/>
          </p:nvPr>
        </p:nvSpPr>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ПЕРЕДДОГОВІРНИЙ ОБОВ’ЯЗОК СТРАХУВАЛЬНИКА НАДАТИ СТРАХОВИКУ ДОСТОВІРНІ ВІДОМОСТІ ПРО ОБ’ЄКТИ СТРАХУВАННЯ І ФАКТОРИ РИЗИКУ Є ПРОЯВОМ НАЙВИЩОЇ ДОБРОСОВІСНОСТІ</a:t>
            </a:r>
          </a:p>
          <a:p>
            <a:pPr marL="0" indent="0">
              <a:buNone/>
            </a:pPr>
            <a:endParaRPr lang="ru-RU" sz="2400" dirty="0">
              <a:latin typeface="Times New Roman" panose="02020603050405020304" pitchFamily="18" charset="0"/>
              <a:cs typeface="Times New Roman" panose="02020603050405020304" pitchFamily="18" charset="0"/>
            </a:endParaRPr>
          </a:p>
          <a:p>
            <a:pPr marL="1163638" indent="-1163638" algn="r">
              <a:spcBef>
                <a:spcPts val="0"/>
              </a:spcBef>
              <a:buNone/>
            </a:pPr>
            <a:r>
              <a:rPr lang="ru-RU" sz="1800" i="1" dirty="0">
                <a:latin typeface="Times New Roman" panose="02020603050405020304" pitchFamily="18" charset="0"/>
                <a:cs typeface="Times New Roman" panose="02020603050405020304" pitchFamily="18" charset="0"/>
              </a:rPr>
              <a:t>Постанова Верховного Суду у </a:t>
            </a:r>
            <a:r>
              <a:rPr lang="ru-RU" sz="1800" i="1" dirty="0" err="1">
                <a:latin typeface="Times New Roman" panose="02020603050405020304" pitchFamily="18" charset="0"/>
                <a:cs typeface="Times New Roman" panose="02020603050405020304" pitchFamily="18" charset="0"/>
              </a:rPr>
              <a:t>складі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колегії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суддів</a:t>
            </a:r>
            <a:r>
              <a:rPr lang="ru-RU" sz="1800" i="1" dirty="0">
                <a:latin typeface="Times New Roman" panose="02020603050405020304" pitchFamily="18" charset="0"/>
                <a:cs typeface="Times New Roman" panose="02020603050405020304" pitchFamily="18" charset="0"/>
              </a:rPr>
              <a:t> </a:t>
            </a:r>
          </a:p>
          <a:p>
            <a:pPr marL="1163638" indent="-1163638" algn="r">
              <a:spcBef>
                <a:spcPts val="0"/>
              </a:spcBef>
              <a:buNone/>
            </a:pPr>
            <a:r>
              <a:rPr lang="ru-RU" sz="1800" i="1" dirty="0" err="1">
                <a:latin typeface="Times New Roman" panose="02020603050405020304" pitchFamily="18" charset="0"/>
                <a:cs typeface="Times New Roman" panose="02020603050405020304" pitchFamily="18" charset="0"/>
              </a:rPr>
              <a:t>Другої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судової</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палати</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Касаційного</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цивільного</a:t>
            </a:r>
            <a:r>
              <a:rPr lang="ru-RU" sz="1800" i="1" dirty="0">
                <a:latin typeface="Times New Roman" panose="02020603050405020304" pitchFamily="18" charset="0"/>
                <a:cs typeface="Times New Roman" panose="02020603050405020304" pitchFamily="18" charset="0"/>
              </a:rPr>
              <a:t> суду </a:t>
            </a:r>
            <a:r>
              <a:rPr lang="ru-RU" sz="1800" i="1" dirty="0" err="1">
                <a:latin typeface="Times New Roman" panose="02020603050405020304" pitchFamily="18" charset="0"/>
                <a:cs typeface="Times New Roman" panose="02020603050405020304" pitchFamily="18" charset="0"/>
              </a:rPr>
              <a:t>від</a:t>
            </a:r>
            <a:r>
              <a:rPr lang="ru-RU" sz="1800" i="1" dirty="0">
                <a:latin typeface="Times New Roman" panose="02020603050405020304" pitchFamily="18" charset="0"/>
                <a:cs typeface="Times New Roman" panose="02020603050405020304" pitchFamily="18" charset="0"/>
              </a:rPr>
              <a:t> </a:t>
            </a:r>
          </a:p>
          <a:p>
            <a:pPr marL="1163638" indent="-1163638" algn="r">
              <a:spcBef>
                <a:spcPts val="0"/>
              </a:spcBef>
              <a:buNone/>
            </a:pPr>
            <a:r>
              <a:rPr lang="ru-RU" sz="1800" i="1" dirty="0">
                <a:latin typeface="Times New Roman" panose="02020603050405020304" pitchFamily="18" charset="0"/>
                <a:cs typeface="Times New Roman" panose="02020603050405020304" pitchFamily="18" charset="0"/>
              </a:rPr>
              <a:t>10 </a:t>
            </a:r>
            <a:r>
              <a:rPr lang="ru-RU" sz="1800" i="1" dirty="0" err="1">
                <a:latin typeface="Times New Roman" panose="02020603050405020304" pitchFamily="18" charset="0"/>
                <a:cs typeface="Times New Roman" panose="02020603050405020304" pitchFamily="18" charset="0"/>
              </a:rPr>
              <a:t>березня</a:t>
            </a:r>
            <a:r>
              <a:rPr lang="ru-RU" sz="1800" i="1" dirty="0">
                <a:latin typeface="Times New Roman" panose="02020603050405020304" pitchFamily="18" charset="0"/>
                <a:cs typeface="Times New Roman" panose="02020603050405020304" pitchFamily="18" charset="0"/>
              </a:rPr>
              <a:t> 2021 р. у </a:t>
            </a:r>
            <a:r>
              <a:rPr lang="ru-RU" sz="1800" i="1" dirty="0" err="1">
                <a:latin typeface="Times New Roman" panose="02020603050405020304" pitchFamily="18" charset="0"/>
                <a:cs typeface="Times New Roman" panose="02020603050405020304" pitchFamily="18" charset="0"/>
              </a:rPr>
              <a:t>справі</a:t>
            </a:r>
            <a:r>
              <a:rPr lang="ru-RU" sz="1800" i="1" dirty="0">
                <a:latin typeface="Times New Roman" panose="02020603050405020304" pitchFamily="18" charset="0"/>
                <a:cs typeface="Times New Roman" panose="02020603050405020304" pitchFamily="18" charset="0"/>
              </a:rPr>
              <a:t> № 753/731/16 </a:t>
            </a:r>
          </a:p>
          <a:p>
            <a:pPr marL="1163638" indent="-1163638" algn="r">
              <a:spcBef>
                <a:spcPts val="0"/>
              </a:spcBef>
              <a:buNone/>
            </a:pPr>
            <a:r>
              <a:rPr lang="sq-AL" sz="1800" i="1" dirty="0">
                <a:latin typeface="Times New Roman" panose="02020603050405020304" pitchFamily="18" charset="0"/>
                <a:cs typeface="Times New Roman" panose="02020603050405020304" pitchFamily="18" charset="0"/>
              </a:rPr>
              <a:t>https://reyestr.court.gov.ua/Review/95502347 (</a:t>
            </a:r>
            <a:r>
              <a:rPr lang="ru-RU" sz="1800" i="1" dirty="0">
                <a:latin typeface="Times New Roman" panose="02020603050405020304" pitchFamily="18" charset="0"/>
                <a:cs typeface="Times New Roman" panose="02020603050405020304" pitchFamily="18" charset="0"/>
              </a:rPr>
              <a:t>дата </a:t>
            </a:r>
            <a:r>
              <a:rPr lang="ru-RU" sz="1800" i="1" dirty="0" err="1">
                <a:latin typeface="Times New Roman" panose="02020603050405020304" pitchFamily="18" charset="0"/>
                <a:cs typeface="Times New Roman" panose="02020603050405020304" pitchFamily="18" charset="0"/>
              </a:rPr>
              <a:t>звернення</a:t>
            </a:r>
            <a:r>
              <a:rPr lang="ru-RU" sz="1800" i="1" dirty="0">
                <a:latin typeface="Times New Roman" panose="02020603050405020304" pitchFamily="18" charset="0"/>
                <a:cs typeface="Times New Roman" panose="02020603050405020304" pitchFamily="18" charset="0"/>
              </a:rPr>
              <a:t>: 25.06.2021).</a:t>
            </a:r>
          </a:p>
          <a:p>
            <a:endParaRPr lang="ru-UA" dirty="0"/>
          </a:p>
        </p:txBody>
      </p:sp>
      <p:sp>
        <p:nvSpPr>
          <p:cNvPr id="4" name="Дата 3">
            <a:extLst>
              <a:ext uri="{FF2B5EF4-FFF2-40B4-BE49-F238E27FC236}">
                <a16:creationId xmlns:a16="http://schemas.microsoft.com/office/drawing/2014/main" id="{B31660CB-9AA4-4C67-A2D0-6CFDAC6103C6}"/>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30142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562DCB-CF6A-4C32-9D9A-187432D96CA5}"/>
              </a:ext>
            </a:extLst>
          </p:cNvPr>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Добросовісність в корпоративному праві</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0BD4E2A-25C8-472A-B356-564606CE547A}"/>
              </a:ext>
            </a:extLst>
          </p:cNvPr>
          <p:cNvSpPr>
            <a:spLocks noGrp="1"/>
          </p:cNvSpPr>
          <p:nvPr>
            <p:ph idx="1"/>
          </p:nvPr>
        </p:nvSpPr>
        <p:spPr/>
        <p:txBody>
          <a:bodyPr/>
          <a:lstStyle/>
          <a:p>
            <a:pPr marL="0" indent="0">
              <a:buNone/>
            </a:pPr>
            <a:r>
              <a:rPr lang="ru-RU" sz="2000" dirty="0">
                <a:latin typeface="Times New Roman" panose="02020603050405020304" pitchFamily="18" charset="0"/>
                <a:cs typeface="Times New Roman" panose="02020603050405020304" pitchFamily="18" charset="0"/>
              </a:rPr>
              <a:t>1) У </a:t>
            </a:r>
            <a:r>
              <a:rPr lang="ru-RU" sz="2000" dirty="0" err="1">
                <a:latin typeface="Times New Roman" panose="02020603050405020304" pitchFamily="18" charset="0"/>
                <a:cs typeface="Times New Roman" panose="02020603050405020304" pitchFamily="18" charset="0"/>
              </a:rPr>
              <a:t>господарському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товаристві</a:t>
            </a:r>
            <a:r>
              <a:rPr lang="ru-RU" sz="2000" dirty="0">
                <a:latin typeface="Times New Roman" panose="02020603050405020304" pitchFamily="18" charset="0"/>
                <a:cs typeface="Times New Roman" panose="02020603050405020304" pitchFamily="18" charset="0"/>
              </a:rPr>
              <a:t>, до складу </a:t>
            </a:r>
            <a:r>
              <a:rPr lang="ru-RU" sz="2000" dirty="0" err="1">
                <a:latin typeface="Times New Roman" panose="02020603050405020304" pitchFamily="18" charset="0"/>
                <a:cs typeface="Times New Roman" panose="02020603050405020304" pitchFamily="18" charset="0"/>
              </a:rPr>
              <a:t>якого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входять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учасників</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чи</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укладання</a:t>
            </a:r>
            <a:r>
              <a:rPr lang="ru-RU" sz="2000" dirty="0">
                <a:latin typeface="Times New Roman" panose="02020603050405020304" pitchFamily="18" charset="0"/>
                <a:cs typeface="Times New Roman" panose="02020603050405020304" pitchFamily="18" charset="0"/>
              </a:rPr>
              <a:t> директором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учасником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товариства</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часткою</a:t>
            </a:r>
            <a:r>
              <a:rPr lang="ru-RU" sz="2000" dirty="0">
                <a:latin typeface="Times New Roman" panose="02020603050405020304" pitchFamily="18" charset="0"/>
                <a:cs typeface="Times New Roman" panose="02020603050405020304" pitchFamily="18" charset="0"/>
              </a:rPr>
              <a:t> у статутному </a:t>
            </a:r>
            <a:r>
              <a:rPr lang="ru-RU" sz="2000" dirty="0" err="1">
                <a:latin typeface="Times New Roman" panose="02020603050405020304" pitchFamily="18" charset="0"/>
                <a:cs typeface="Times New Roman" panose="02020603050405020304" pitchFamily="18" charset="0"/>
              </a:rPr>
              <a:t>капіталі</a:t>
            </a:r>
            <a:r>
              <a:rPr lang="ru-RU" sz="2000" dirty="0">
                <a:latin typeface="Times New Roman" panose="02020603050405020304" pitchFamily="18" charset="0"/>
                <a:cs typeface="Times New Roman" panose="02020603050405020304" pitchFamily="18" charset="0"/>
              </a:rPr>
              <a:t> 50 %) договору з </a:t>
            </a:r>
            <a:r>
              <a:rPr lang="ru-RU" sz="2000" dirty="0" err="1">
                <a:latin typeface="Times New Roman" panose="02020603050405020304" pitchFamily="18" charset="0"/>
                <a:cs typeface="Times New Roman" panose="02020603050405020304" pitchFamily="18" charset="0"/>
              </a:rPr>
              <a:t>перевищенням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повноважень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зокрема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всупереч</a:t>
            </a:r>
            <a:r>
              <a:rPr lang="ru-RU" sz="2000" dirty="0">
                <a:latin typeface="Times New Roman" panose="02020603050405020304" pitchFamily="18" charset="0"/>
                <a:cs typeface="Times New Roman" panose="02020603050405020304" pitchFamily="18" charset="0"/>
              </a:rPr>
              <a:t> ч. 3 ст. 238 ЦК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порушенням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корпоративних</a:t>
            </a:r>
            <a:r>
              <a:rPr lang="ru-RU" sz="2000" dirty="0">
                <a:latin typeface="Times New Roman" panose="02020603050405020304" pitchFamily="18" charset="0"/>
                <a:cs typeface="Times New Roman" panose="02020603050405020304" pitchFamily="18" charset="0"/>
              </a:rPr>
              <a:t> прав другого </a:t>
            </a:r>
            <a:r>
              <a:rPr lang="ru-RU" sz="2000" dirty="0" err="1">
                <a:latin typeface="Times New Roman" panose="02020603050405020304" pitchFamily="18" charset="0"/>
                <a:cs typeface="Times New Roman" panose="02020603050405020304" pitchFamily="18" charset="0"/>
              </a:rPr>
              <a:t>учасника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товариства</a:t>
            </a:r>
            <a:r>
              <a:rPr lang="ru-RU" sz="2000" dirty="0">
                <a:latin typeface="Times New Roman" panose="02020603050405020304" pitchFamily="18" charset="0"/>
                <a:cs typeface="Times New Roman" panose="02020603050405020304" pitchFamily="18" charset="0"/>
              </a:rPr>
              <a:t>?</a:t>
            </a:r>
          </a:p>
          <a:p>
            <a:pPr marL="0" indent="0">
              <a:buNone/>
            </a:pPr>
            <a:r>
              <a:rPr lang="ru-RU" sz="2000" dirty="0">
                <a:latin typeface="Times New Roman" panose="02020603050405020304" pitchFamily="18" charset="0"/>
                <a:cs typeface="Times New Roman" panose="02020603050405020304" pitchFamily="18" charset="0"/>
              </a:rPr>
              <a:t>2) У </a:t>
            </a:r>
            <a:r>
              <a:rPr lang="ru-RU" sz="2000" dirty="0" err="1">
                <a:latin typeface="Times New Roman" panose="02020603050405020304" pitchFamily="18" charset="0"/>
                <a:cs typeface="Times New Roman" panose="02020603050405020304" pitchFamily="18" charset="0"/>
              </a:rPr>
              <a:t>господарському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товаристві</a:t>
            </a:r>
            <a:r>
              <a:rPr lang="ru-RU" sz="2000" dirty="0">
                <a:latin typeface="Times New Roman" panose="02020603050405020304" pitchFamily="18" charset="0"/>
                <a:cs typeface="Times New Roman" panose="02020603050405020304" pitchFamily="18" charset="0"/>
              </a:rPr>
              <a:t>, до складу </a:t>
            </a:r>
            <a:r>
              <a:rPr lang="ru-RU" sz="2000" dirty="0" err="1">
                <a:latin typeface="Times New Roman" panose="02020603050405020304" pitchFamily="18" charset="0"/>
                <a:cs typeface="Times New Roman" panose="02020603050405020304" pitchFamily="18" charset="0"/>
              </a:rPr>
              <a:t>якого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входять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учасників</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чи</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укладання</a:t>
            </a:r>
            <a:r>
              <a:rPr lang="ru-RU" sz="2000" dirty="0">
                <a:latin typeface="Times New Roman" panose="02020603050405020304" pitchFamily="18" charset="0"/>
                <a:cs typeface="Times New Roman" panose="02020603050405020304" pitchFamily="18" charset="0"/>
              </a:rPr>
              <a:t> директором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учасником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товариства</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часткою</a:t>
            </a:r>
            <a:r>
              <a:rPr lang="ru-RU" sz="2000" dirty="0">
                <a:latin typeface="Times New Roman" panose="02020603050405020304" pitchFamily="18" charset="0"/>
                <a:cs typeface="Times New Roman" panose="02020603050405020304" pitchFamily="18" charset="0"/>
              </a:rPr>
              <a:t> у статутному </a:t>
            </a:r>
            <a:r>
              <a:rPr lang="ru-RU" sz="2000" dirty="0" err="1">
                <a:latin typeface="Times New Roman" panose="02020603050405020304" pitchFamily="18" charset="0"/>
                <a:cs typeface="Times New Roman" panose="02020603050405020304" pitchFamily="18" charset="0"/>
              </a:rPr>
              <a:t>капіталі</a:t>
            </a:r>
            <a:r>
              <a:rPr lang="ru-RU" sz="2000" dirty="0">
                <a:latin typeface="Times New Roman" panose="02020603050405020304" pitchFamily="18" charset="0"/>
                <a:cs typeface="Times New Roman" panose="02020603050405020304" pitchFamily="18" charset="0"/>
              </a:rPr>
              <a:t> 50 %) договору без </a:t>
            </a:r>
            <a:r>
              <a:rPr lang="ru-RU" sz="2000" dirty="0" err="1">
                <a:latin typeface="Times New Roman" panose="02020603050405020304" pitchFamily="18" charset="0"/>
                <a:cs typeface="Times New Roman" panose="02020603050405020304" pitchFamily="18" charset="0"/>
              </a:rPr>
              <a:t>передбаченої</a:t>
            </a:r>
            <a:r>
              <a:rPr lang="ru-RU" sz="2000" dirty="0">
                <a:latin typeface="Times New Roman" panose="02020603050405020304" pitchFamily="18" charset="0"/>
                <a:cs typeface="Times New Roman" panose="02020603050405020304" pitchFamily="18" charset="0"/>
              </a:rPr>
              <a:t> статутом </a:t>
            </a:r>
            <a:r>
              <a:rPr lang="ru-RU" sz="2000" dirty="0" err="1">
                <a:latin typeface="Times New Roman" panose="02020603050405020304" pitchFamily="18" charset="0"/>
                <a:cs typeface="Times New Roman" panose="02020603050405020304" pitchFamily="18" charset="0"/>
              </a:rPr>
              <a:t>згоди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зборів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порушенням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корпоративних</a:t>
            </a:r>
            <a:r>
              <a:rPr lang="ru-RU" sz="2000" dirty="0">
                <a:latin typeface="Times New Roman" panose="02020603050405020304" pitchFamily="18" charset="0"/>
                <a:cs typeface="Times New Roman" panose="02020603050405020304" pitchFamily="18" charset="0"/>
              </a:rPr>
              <a:t> прав другого </a:t>
            </a:r>
            <a:r>
              <a:rPr lang="ru-RU" sz="2000" dirty="0" err="1">
                <a:latin typeface="Times New Roman" panose="02020603050405020304" pitchFamily="18" charset="0"/>
                <a:cs typeface="Times New Roman" panose="02020603050405020304" pitchFamily="18" charset="0"/>
              </a:rPr>
              <a:t>учасника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товариства</a:t>
            </a:r>
            <a:r>
              <a:rPr lang="ru-RU" sz="2000" dirty="0">
                <a:latin typeface="Times New Roman" panose="02020603050405020304" pitchFamily="18" charset="0"/>
                <a:cs typeface="Times New Roman" panose="02020603050405020304" pitchFamily="18" charset="0"/>
              </a:rPr>
              <a:t>?</a:t>
            </a:r>
          </a:p>
          <a:p>
            <a:endParaRPr lang="ru-UA" dirty="0"/>
          </a:p>
        </p:txBody>
      </p:sp>
      <p:sp>
        <p:nvSpPr>
          <p:cNvPr id="4" name="Дата 3">
            <a:extLst>
              <a:ext uri="{FF2B5EF4-FFF2-40B4-BE49-F238E27FC236}">
                <a16:creationId xmlns:a16="http://schemas.microsoft.com/office/drawing/2014/main" id="{B320A2FB-06E9-4D89-9156-38167DF31D18}"/>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06222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62518D-1044-4A43-A19C-E03DAA47D5F0}"/>
              </a:ext>
            </a:extLst>
          </p:cNvPr>
          <p:cNvSpPr>
            <a:spLocks noGrp="1"/>
          </p:cNvSpPr>
          <p:nvPr>
            <p:ph type="title"/>
          </p:nvPr>
        </p:nvSpPr>
        <p:spPr/>
        <p:txBody>
          <a:bodyPr>
            <a:normAutofit fontScale="90000"/>
          </a:bodyPr>
          <a:lstStyle/>
          <a:p>
            <a:r>
              <a:rPr lang="uk-UA" dirty="0"/>
              <a:t>Недобросовісність та недійсність правочинів, укладених керівником товариства</a:t>
            </a:r>
            <a:endParaRPr lang="ru-UA" dirty="0"/>
          </a:p>
        </p:txBody>
      </p:sp>
      <p:sp>
        <p:nvSpPr>
          <p:cNvPr id="3" name="Объект 2">
            <a:extLst>
              <a:ext uri="{FF2B5EF4-FFF2-40B4-BE49-F238E27FC236}">
                <a16:creationId xmlns:a16="http://schemas.microsoft.com/office/drawing/2014/main" id="{056D8A02-620B-4D56-9049-5DB77317FC08}"/>
              </a:ext>
            </a:extLst>
          </p:cNvPr>
          <p:cNvSpPr>
            <a:spLocks noGrp="1"/>
          </p:cNvSpPr>
          <p:nvPr>
            <p:ph idx="1"/>
          </p:nvPr>
        </p:nvSpPr>
        <p:spPr/>
        <p:txBody>
          <a:bodyPr/>
          <a:lstStyle/>
          <a:p>
            <a:pPr marL="0" indent="0" algn="just">
              <a:buNone/>
            </a:pPr>
            <a:r>
              <a:rPr lang="ru-RU" sz="1800" dirty="0">
                <a:latin typeface="Times New Roman" panose="02020603050405020304" pitchFamily="18" charset="0"/>
                <a:cs typeface="Times New Roman" panose="02020603050405020304" pitchFamily="18" charset="0"/>
              </a:rPr>
              <a:t>Суд </a:t>
            </a:r>
            <a:r>
              <a:rPr lang="ru-RU" sz="1800" dirty="0" err="1">
                <a:latin typeface="Times New Roman" panose="02020603050405020304" pitchFamily="18" charset="0"/>
                <a:cs typeface="Times New Roman" panose="02020603050405020304" pitchFamily="18" charset="0"/>
              </a:rPr>
              <a:t>вважає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для правильного </a:t>
            </a:r>
            <a:r>
              <a:rPr lang="ru-RU" sz="1800" dirty="0" err="1">
                <a:latin typeface="Times New Roman" panose="02020603050405020304" pitchFamily="18" charset="0"/>
                <a:cs typeface="Times New Roman" panose="02020603050405020304" pitchFamily="18" charset="0"/>
              </a:rPr>
              <a:t>вирішення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даного</a:t>
            </a:r>
            <a:r>
              <a:rPr lang="ru-RU" sz="1800" dirty="0">
                <a:latin typeface="Times New Roman" panose="02020603050405020304" pitchFamily="18" charset="0"/>
                <a:cs typeface="Times New Roman" panose="02020603050405020304" pitchFamily="18" charset="0"/>
              </a:rPr>
              <a:t> спору </a:t>
            </a:r>
            <a:r>
              <a:rPr lang="ru-RU" sz="1800" dirty="0" err="1">
                <a:latin typeface="Times New Roman" panose="02020603050405020304" pitchFamily="18" charset="0"/>
                <a:cs typeface="Times New Roman" panose="02020603050405020304" pitchFamily="18" charset="0"/>
              </a:rPr>
              <a:t>необхідно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відступити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викладеного</a:t>
            </a:r>
            <a:r>
              <a:rPr lang="ru-RU" sz="1800" dirty="0">
                <a:latin typeface="Times New Roman" panose="02020603050405020304" pitchFamily="18" charset="0"/>
                <a:cs typeface="Times New Roman" panose="02020603050405020304" pitchFamily="18" charset="0"/>
              </a:rPr>
              <a:t> в постановах </a:t>
            </a:r>
            <a:r>
              <a:rPr lang="ru-RU" sz="1800" dirty="0" err="1">
                <a:latin typeface="Times New Roman" panose="02020603050405020304" pitchFamily="18" charset="0"/>
                <a:cs typeface="Times New Roman" panose="02020603050405020304" pitchFamily="18" charset="0"/>
              </a:rPr>
              <a:t>Великої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Палати</a:t>
            </a:r>
            <a:r>
              <a:rPr lang="ru-RU" sz="1800" dirty="0">
                <a:latin typeface="Times New Roman" panose="02020603050405020304" pitchFamily="18" charset="0"/>
                <a:cs typeface="Times New Roman" panose="02020603050405020304" pitchFamily="18" charset="0"/>
              </a:rPr>
              <a:t> Верховного Суду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08.10.2019 у </a:t>
            </a:r>
            <a:r>
              <a:rPr lang="ru-RU" sz="1800" dirty="0" err="1">
                <a:latin typeface="Times New Roman" panose="02020603050405020304" pitchFamily="18" charset="0"/>
                <a:cs typeface="Times New Roman" panose="02020603050405020304" pitchFamily="18" charset="0"/>
              </a:rPr>
              <a:t>справі</a:t>
            </a:r>
            <a:r>
              <a:rPr lang="ru-RU" sz="1800" dirty="0">
                <a:latin typeface="Times New Roman" panose="02020603050405020304" pitchFamily="18" charset="0"/>
                <a:cs typeface="Times New Roman" panose="02020603050405020304" pitchFamily="18" charset="0"/>
              </a:rPr>
              <a:t> № 916/2084/17 і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15.10.2019 у </a:t>
            </a:r>
            <a:r>
              <a:rPr lang="ru-RU" sz="1800" dirty="0" err="1">
                <a:latin typeface="Times New Roman" panose="02020603050405020304" pitchFamily="18" charset="0"/>
                <a:cs typeface="Times New Roman" panose="02020603050405020304" pitchFamily="18" charset="0"/>
              </a:rPr>
              <a:t>справі</a:t>
            </a:r>
            <a:r>
              <a:rPr lang="ru-RU" sz="1800" dirty="0">
                <a:latin typeface="Times New Roman" panose="02020603050405020304" pitchFamily="18" charset="0"/>
                <a:cs typeface="Times New Roman" panose="02020603050405020304" pitchFamily="18" charset="0"/>
              </a:rPr>
              <a:t> № 905/2559/17,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03.12.2019 у </a:t>
            </a:r>
            <a:r>
              <a:rPr lang="ru-RU" sz="1800" dirty="0" err="1">
                <a:latin typeface="Times New Roman" panose="02020603050405020304" pitchFamily="18" charset="0"/>
                <a:cs typeface="Times New Roman" panose="02020603050405020304" pitchFamily="18" charset="0"/>
              </a:rPr>
              <a:t>справі</a:t>
            </a:r>
            <a:r>
              <a:rPr lang="ru-RU" sz="1800" dirty="0">
                <a:latin typeface="Times New Roman" panose="02020603050405020304" pitchFamily="18" charset="0"/>
                <a:cs typeface="Times New Roman" panose="02020603050405020304" pitchFamily="18" charset="0"/>
              </a:rPr>
              <a:t> № 904/10956/16 (з </a:t>
            </a:r>
            <a:r>
              <a:rPr lang="ru-RU" sz="1800" dirty="0" err="1">
                <a:latin typeface="Times New Roman" panose="02020603050405020304" pitchFamily="18" charset="0"/>
                <a:cs typeface="Times New Roman" panose="02020603050405020304" pitchFamily="18" charset="0"/>
              </a:rPr>
              <a:t>урахуванням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ухвали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17.12.2019 у </a:t>
            </a:r>
            <a:r>
              <a:rPr lang="ru-RU" sz="1800" dirty="0" err="1">
                <a:latin typeface="Times New Roman" panose="02020603050405020304" pitchFamily="18" charset="0"/>
                <a:cs typeface="Times New Roman" panose="02020603050405020304" pitchFamily="18" charset="0"/>
              </a:rPr>
              <a:t>справі</a:t>
            </a:r>
            <a:r>
              <a:rPr lang="ru-RU" sz="1800" dirty="0">
                <a:latin typeface="Times New Roman" panose="02020603050405020304" pitchFamily="18" charset="0"/>
                <a:cs typeface="Times New Roman" panose="02020603050405020304" pitchFamily="18" charset="0"/>
              </a:rPr>
              <a:t> № 916/1731/18) </a:t>
            </a:r>
            <a:r>
              <a:rPr lang="ru-RU" sz="1800" dirty="0" err="1">
                <a:latin typeface="Times New Roman" panose="02020603050405020304" pitchFamily="18" charset="0"/>
                <a:cs typeface="Times New Roman" panose="02020603050405020304" pitchFamily="18" charset="0"/>
              </a:rPr>
              <a:t>висновку</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частині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стосовно</a:t>
            </a:r>
            <a:r>
              <a:rPr lang="ru-RU" sz="1800" dirty="0">
                <a:latin typeface="Times New Roman" panose="02020603050405020304" pitchFamily="18" charset="0"/>
                <a:cs typeface="Times New Roman" panose="02020603050405020304" pitchFamily="18" charset="0"/>
              </a:rPr>
              <a:t> того,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договори, </a:t>
            </a:r>
            <a:r>
              <a:rPr lang="ru-RU" sz="1800" dirty="0" err="1">
                <a:latin typeface="Times New Roman" panose="02020603050405020304" pitchFamily="18" charset="0"/>
                <a:cs typeface="Times New Roman" panose="02020603050405020304" pitchFamily="18" charset="0"/>
              </a:rPr>
              <a:t>укладені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посадовою</a:t>
            </a:r>
            <a:r>
              <a:rPr lang="ru-RU" sz="1800" dirty="0">
                <a:latin typeface="Times New Roman" panose="02020603050405020304" pitchFamily="18" charset="0"/>
                <a:cs typeface="Times New Roman" panose="02020603050405020304" pitchFamily="18" charset="0"/>
              </a:rPr>
              <a:t> особою </a:t>
            </a:r>
            <a:r>
              <a:rPr lang="ru-RU" sz="1800" dirty="0" err="1">
                <a:latin typeface="Times New Roman" panose="02020603050405020304" pitchFamily="18" charset="0"/>
                <a:cs typeface="Times New Roman" panose="02020603050405020304" pitchFamily="18" charset="0"/>
              </a:rPr>
              <a:t>товариства</a:t>
            </a:r>
            <a:r>
              <a:rPr lang="ru-RU" sz="1800" dirty="0">
                <a:latin typeface="Times New Roman" panose="02020603050405020304" pitchFamily="18" charset="0"/>
                <a:cs typeface="Times New Roman" panose="02020603050405020304" pitchFamily="18" charset="0"/>
              </a:rPr>
              <a:t> без </a:t>
            </a:r>
            <a:r>
              <a:rPr lang="ru-RU" sz="1800" dirty="0" err="1">
                <a:latin typeface="Times New Roman" panose="02020603050405020304" pitchFamily="18" charset="0"/>
                <a:cs typeface="Times New Roman" panose="02020603050405020304" pitchFamily="18" charset="0"/>
              </a:rPr>
              <a:t>передбаченої</a:t>
            </a:r>
            <a:r>
              <a:rPr lang="ru-RU" sz="1800" dirty="0">
                <a:latin typeface="Times New Roman" panose="02020603050405020304" pitchFamily="18" charset="0"/>
                <a:cs typeface="Times New Roman" panose="02020603050405020304" pitchFamily="18" charset="0"/>
              </a:rPr>
              <a:t> статутом </a:t>
            </a:r>
            <a:r>
              <a:rPr lang="ru-RU" sz="1800" dirty="0" err="1">
                <a:latin typeface="Times New Roman" panose="02020603050405020304" pitchFamily="18" charset="0"/>
                <a:cs typeface="Times New Roman" panose="02020603050405020304" pitchFamily="18" charset="0"/>
              </a:rPr>
              <a:t>згоди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загальних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зборів</a:t>
            </a:r>
            <a:r>
              <a:rPr lang="ru-RU" sz="1800" dirty="0">
                <a:latin typeface="Times New Roman" panose="02020603050405020304" pitchFamily="18" charset="0"/>
                <a:cs typeface="Times New Roman" panose="02020603050405020304" pitchFamily="18" charset="0"/>
              </a:rPr>
              <a:t>, не </a:t>
            </a:r>
            <a:r>
              <a:rPr lang="ru-RU" sz="1800" dirty="0" err="1">
                <a:latin typeface="Times New Roman" panose="02020603050405020304" pitchFamily="18" charset="0"/>
                <a:cs typeface="Times New Roman" panose="02020603050405020304" pitchFamily="18" charset="0"/>
              </a:rPr>
              <a:t>порушують</a:t>
            </a:r>
            <a:r>
              <a:rPr lang="ru-RU" sz="1800" dirty="0">
                <a:latin typeface="Times New Roman" panose="02020603050405020304" pitchFamily="18" charset="0"/>
                <a:cs typeface="Times New Roman" panose="02020603050405020304" pitchFamily="18" charset="0"/>
              </a:rPr>
              <a:t> прав та </a:t>
            </a:r>
            <a:r>
              <a:rPr lang="ru-RU" sz="1800" dirty="0" err="1">
                <a:latin typeface="Times New Roman" panose="02020603050405020304" pitchFamily="18" charset="0"/>
                <a:cs typeface="Times New Roman" panose="02020603050405020304" pitchFamily="18" charset="0"/>
              </a:rPr>
              <a:t>інтересів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учасників</a:t>
            </a:r>
            <a:r>
              <a:rPr lang="ru-RU" sz="1800" dirty="0">
                <a:latin typeface="Times New Roman" panose="02020603050405020304" pitchFamily="18" charset="0"/>
                <a:cs typeface="Times New Roman" panose="02020603050405020304" pitchFamily="18" charset="0"/>
              </a:rPr>
              <a:t> такого </a:t>
            </a:r>
            <a:r>
              <a:rPr lang="ru-RU" sz="1800" dirty="0" err="1">
                <a:latin typeface="Times New Roman" panose="02020603050405020304" pitchFamily="18" charset="0"/>
                <a:cs typeface="Times New Roman" panose="02020603050405020304" pitchFamily="18" charset="0"/>
              </a:rPr>
              <a:t>товариства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незалежно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виконання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учасником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товариства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одночасно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функцій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його</a:t>
            </a:r>
            <a:r>
              <a:rPr lang="ru-RU" sz="1800" dirty="0">
                <a:latin typeface="Times New Roman" panose="02020603050405020304" pitchFamily="18" charset="0"/>
                <a:cs typeface="Times New Roman" panose="02020603050405020304" pitchFamily="18" charset="0"/>
              </a:rPr>
              <a:t> директора </a:t>
            </a:r>
            <a:r>
              <a:rPr lang="ru-RU" sz="1800" dirty="0" err="1">
                <a:latin typeface="Times New Roman" panose="02020603050405020304" pitchFamily="18" charset="0"/>
                <a:cs typeface="Times New Roman" panose="02020603050405020304" pitchFamily="18" charset="0"/>
              </a:rPr>
              <a:t>або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розміру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частки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учасника</a:t>
            </a:r>
            <a:r>
              <a:rPr lang="ru-RU" sz="1800" dirty="0">
                <a:latin typeface="Times New Roman" panose="02020603050405020304" pitchFamily="18" charset="0"/>
                <a:cs typeface="Times New Roman" panose="02020603050405020304" pitchFamily="18" charset="0"/>
              </a:rPr>
              <a:t> в статутному </a:t>
            </a:r>
            <a:r>
              <a:rPr lang="ru-RU" sz="1800" dirty="0" err="1">
                <a:latin typeface="Times New Roman" panose="02020603050405020304" pitchFamily="18" charset="0"/>
                <a:cs typeface="Times New Roman" panose="02020603050405020304" pitchFamily="18" charset="0"/>
              </a:rPr>
              <a:t>капіталі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товариства</a:t>
            </a:r>
            <a:r>
              <a:rPr lang="ru-RU" sz="1800" dirty="0">
                <a:latin typeface="Times New Roman" panose="02020603050405020304" pitchFamily="18" charset="0"/>
                <a:cs typeface="Times New Roman" panose="02020603050405020304" pitchFamily="18" charset="0"/>
              </a:rPr>
              <a:t>.</a:t>
            </a:r>
          </a:p>
          <a:p>
            <a:pPr marL="720725" indent="0" algn="just">
              <a:buNone/>
            </a:pPr>
            <a:r>
              <a:rPr lang="uk-UA" sz="1800" i="1" dirty="0">
                <a:solidFill>
                  <a:srgbClr val="000000"/>
                </a:solidFill>
                <a:effectLst/>
                <a:latin typeface="Times New Roman" panose="02020603050405020304" pitchFamily="18" charset="0"/>
                <a:ea typeface="Calibri" panose="020F0502020204030204" pitchFamily="34" charset="0"/>
              </a:rPr>
              <a:t>ухвала Верховного Суд у складі палати для розгляду справ щодо корпоративних спорів‚ корпоративних прав та цінних паперів Касаційного господарського суду від 20 липня 2020 р. у справі № 904/920/19 &lt;https://reyestr.court.gov.ua/Review/90540414</a:t>
            </a:r>
            <a:endParaRPr lang="ru-UA" i="1" dirty="0"/>
          </a:p>
        </p:txBody>
      </p:sp>
      <p:sp>
        <p:nvSpPr>
          <p:cNvPr id="4" name="Дата 3">
            <a:extLst>
              <a:ext uri="{FF2B5EF4-FFF2-40B4-BE49-F238E27FC236}">
                <a16:creationId xmlns:a16="http://schemas.microsoft.com/office/drawing/2014/main" id="{E55BDDE1-E848-4B62-87FE-22768A82B3A6}"/>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21290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97ED76-B7FA-4489-98FC-94CF409461EB}"/>
              </a:ext>
            </a:extLst>
          </p:cNvPr>
          <p:cNvSpPr>
            <a:spLocks noGrp="1"/>
          </p:cNvSpPr>
          <p:nvPr>
            <p:ph type="title"/>
          </p:nvPr>
        </p:nvSpPr>
        <p:spPr/>
        <p:txBody>
          <a:bodyPr>
            <a:normAutofit/>
          </a:bodyPr>
          <a:lstStyle/>
          <a:p>
            <a:pPr algn="ctr"/>
            <a:r>
              <a:rPr lang="ru-RU" sz="2400" b="1" dirty="0">
                <a:latin typeface="Times New Roman" panose="02020603050405020304" pitchFamily="18" charset="0"/>
                <a:cs typeface="Times New Roman" panose="02020603050405020304" pitchFamily="18" charset="0"/>
              </a:rPr>
              <a:t>ЩОДО ДОПУСТИМОСТІ ДОКАЗІВ, ОТРИМАНИХ У РЕЗУЛЬТАТІ НЕПРАВОМІРНИХ ДІЙ (ДОКТРИНА “ПЛОДІВ ОТРУЄНОГО ДЕРЕВА”)</a:t>
            </a:r>
            <a:endParaRPr lang="ru-UA" sz="24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0218641-9C40-4950-9B79-FE731B5505C5}"/>
              </a:ext>
            </a:extLst>
          </p:cNvPr>
          <p:cNvSpPr>
            <a:spLocks noGrp="1"/>
          </p:cNvSpPr>
          <p:nvPr>
            <p:ph idx="1"/>
          </p:nvPr>
        </p:nvSpPr>
        <p:spPr/>
        <p:txBody>
          <a:bodyPr/>
          <a:lstStyle/>
          <a:p>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Допустимість</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доказів</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одержаних</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результаті</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тортур</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або</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видів</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забороненого</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жорстокого</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поводження</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принцип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неприпустимості</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доказів</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2000" b="0" i="0" dirty="0" err="1">
                <a:solidFill>
                  <a:srgbClr val="000000"/>
                </a:solidFill>
                <a:effectLst/>
                <a:latin typeface="Times New Roman" panose="02020603050405020304" pitchFamily="18" charset="0"/>
                <a:cs typeface="Times New Roman" panose="02020603050405020304" pitchFamily="18" charset="0"/>
              </a:rPr>
              <a:t>Недопустимими</a:t>
            </a:r>
            <a:r>
              <a:rPr lang="ru-RU" sz="2000" b="0" i="0" dirty="0">
                <a:solidFill>
                  <a:srgbClr val="000000"/>
                </a:solidFill>
                <a:effectLst/>
                <a:latin typeface="Times New Roman" panose="02020603050405020304" pitchFamily="18" charset="0"/>
                <a:cs typeface="Times New Roman" panose="02020603050405020304" pitchFamily="18" charset="0"/>
              </a:rPr>
              <a:t> є </a:t>
            </a:r>
            <a:r>
              <a:rPr lang="ru-RU" sz="2000" b="0" i="0" dirty="0" err="1">
                <a:solidFill>
                  <a:srgbClr val="000000"/>
                </a:solidFill>
                <a:effectLst/>
                <a:latin typeface="Times New Roman" panose="02020603050405020304" pitchFamily="18" charset="0"/>
                <a:cs typeface="Times New Roman" panose="02020603050405020304" pitchFamily="18" charset="0"/>
              </a:rPr>
              <a:t>докази</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здобуті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завдяки</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інформації</a:t>
            </a:r>
            <a:r>
              <a:rPr lang="ru-RU" sz="2000" b="0" i="0" dirty="0">
                <a:solidFill>
                  <a:srgbClr val="000000"/>
                </a:solidFill>
                <a:effectLst/>
                <a:latin typeface="Times New Roman" panose="02020603050405020304" pitchFamily="18" charset="0"/>
                <a:cs typeface="Times New Roman" panose="02020603050405020304" pitchFamily="18" charset="0"/>
              </a:rPr>
              <a:t>, яка </a:t>
            </a:r>
            <a:r>
              <a:rPr lang="ru-RU" sz="2000" b="0" i="0" dirty="0" err="1">
                <a:solidFill>
                  <a:srgbClr val="000000"/>
                </a:solidFill>
                <a:effectLst/>
                <a:latin typeface="Times New Roman" panose="02020603050405020304" pitchFamily="18" charset="0"/>
                <a:cs typeface="Times New Roman" panose="02020603050405020304" pitchFamily="18" charset="0"/>
              </a:rPr>
              <a:t>отримана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внаслідок</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істотного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порушення</a:t>
            </a:r>
            <a:r>
              <a:rPr lang="ru-RU" sz="2000" b="0" i="0" dirty="0">
                <a:solidFill>
                  <a:srgbClr val="000000"/>
                </a:solidFill>
                <a:effectLst/>
                <a:latin typeface="Times New Roman" panose="02020603050405020304" pitchFamily="18" charset="0"/>
                <a:cs typeface="Times New Roman" panose="02020603050405020304" pitchFamily="18" charset="0"/>
              </a:rPr>
              <a:t> прав та свобод </a:t>
            </a:r>
            <a:r>
              <a:rPr lang="ru-RU" sz="2000" b="0" i="0" dirty="0" err="1">
                <a:solidFill>
                  <a:srgbClr val="000000"/>
                </a:solidFill>
                <a:effectLst/>
                <a:latin typeface="Times New Roman" panose="02020603050405020304" pitchFamily="18" charset="0"/>
                <a:cs typeface="Times New Roman" panose="02020603050405020304" pitchFamily="18" charset="0"/>
              </a:rPr>
              <a:t>людини</a:t>
            </a:r>
            <a:r>
              <a:rPr lang="ru-RU" sz="2000" b="0" i="0" dirty="0">
                <a:solidFill>
                  <a:srgbClr val="000000"/>
                </a:solidFill>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Проте</a:t>
            </a:r>
            <a:r>
              <a:rPr lang="ru-RU" sz="2000" dirty="0">
                <a:latin typeface="Times New Roman" panose="02020603050405020304" pitchFamily="18" charset="0"/>
                <a:cs typeface="Times New Roman" panose="02020603050405020304" pitchFamily="18" charset="0"/>
              </a:rPr>
              <a:t> ЄСПЛ </a:t>
            </a:r>
            <a:r>
              <a:rPr lang="ru-RU" sz="2000" dirty="0" err="1">
                <a:latin typeface="Times New Roman" panose="02020603050405020304" pitchFamily="18" charset="0"/>
                <a:cs typeface="Times New Roman" panose="02020603050405020304" pitchFamily="18" charset="0"/>
              </a:rPr>
              <a:t>виходить</a:t>
            </a:r>
            <a:r>
              <a:rPr lang="ru-RU" sz="2000" dirty="0">
                <a:latin typeface="Times New Roman" panose="02020603050405020304" pitchFamily="18" charset="0"/>
                <a:cs typeface="Times New Roman" panose="02020603050405020304" pitchFamily="18" charset="0"/>
              </a:rPr>
              <a:t> з того,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при </a:t>
            </a:r>
            <a:r>
              <a:rPr lang="ru-RU" sz="2000" dirty="0" err="1">
                <a:latin typeface="Times New Roman" panose="02020603050405020304" pitchFamily="18" charset="0"/>
                <a:cs typeface="Times New Roman" panose="02020603050405020304" pitchFamily="18" charset="0"/>
              </a:rPr>
              <a:t>недопустимості</a:t>
            </a:r>
            <a:r>
              <a:rPr lang="ru-RU" sz="2000" dirty="0">
                <a:latin typeface="Times New Roman" panose="02020603050405020304" pitchFamily="18" charset="0"/>
                <a:cs typeface="Times New Roman" panose="02020603050405020304" pitchFamily="18" charset="0"/>
              </a:rPr>
              <a:t> одного </a:t>
            </a:r>
            <a:r>
              <a:rPr lang="ru-RU" sz="2000" dirty="0" err="1">
                <a:latin typeface="Times New Roman" panose="02020603050405020304" pitchFamily="18" charset="0"/>
                <a:cs typeface="Times New Roman" panose="02020603050405020304" pitchFamily="18" charset="0"/>
              </a:rPr>
              <a:t>доказу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єдиному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ланцюжку</a:t>
            </a:r>
            <a:r>
              <a:rPr lang="ru-RU" sz="2000" dirty="0">
                <a:latin typeface="Times New Roman" panose="02020603050405020304" pitchFamily="18" charset="0"/>
                <a:cs typeface="Times New Roman" panose="02020603050405020304" pitchFamily="18" charset="0"/>
              </a:rPr>
              <a:t> суд повинен </a:t>
            </a:r>
            <a:r>
              <a:rPr lang="ru-RU" sz="2000" dirty="0" err="1">
                <a:latin typeface="Times New Roman" panose="02020603050405020304" pitchFamily="18" charset="0"/>
                <a:cs typeface="Times New Roman" panose="02020603050405020304" pitchFamily="18" charset="0"/>
              </a:rPr>
              <a:t>вирішити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питання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справедливість</a:t>
            </a:r>
            <a:r>
              <a:rPr lang="ru-RU" sz="2000" dirty="0">
                <a:latin typeface="Times New Roman" panose="02020603050405020304" pitchFamily="18" charset="0"/>
                <a:cs typeface="Times New Roman" panose="02020603050405020304" pitchFamily="18" charset="0"/>
              </a:rPr>
              <a:t> судового </a:t>
            </a:r>
            <a:r>
              <a:rPr lang="ru-RU" sz="2000" dirty="0" err="1">
                <a:latin typeface="Times New Roman" panose="02020603050405020304" pitchFamily="18" charset="0"/>
                <a:cs typeface="Times New Roman" panose="02020603050405020304" pitchFamily="18" charset="0"/>
              </a:rPr>
              <a:t>розгляду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цілому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a:t>
            </a:r>
            <a:r>
              <a:rPr lang="ru-RU" sz="2000" dirty="0">
                <a:latin typeface="Times New Roman" panose="02020603050405020304" pitchFamily="18" charset="0"/>
                <a:cs typeface="Times New Roman" panose="02020603050405020304" pitchFamily="18" charset="0"/>
              </a:rPr>
              <a:t> по </a:t>
            </a:r>
            <a:r>
              <a:rPr lang="ru-RU" sz="2000" dirty="0" err="1">
                <a:latin typeface="Times New Roman" panose="02020603050405020304" pitchFamily="18" charset="0"/>
                <a:cs typeface="Times New Roman" panose="02020603050405020304" pitchFamily="18" charset="0"/>
              </a:rPr>
              <a:t>даній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справі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цілому</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загалом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справедливий</a:t>
            </a:r>
            <a:r>
              <a:rPr lang="ru-RU" sz="2000" dirty="0">
                <a:latin typeface="Times New Roman" panose="02020603050405020304" pitchFamily="18" charset="0"/>
                <a:cs typeface="Times New Roman" panose="02020603050405020304" pitchFamily="18" charset="0"/>
              </a:rPr>
              <a:t>, то й </a:t>
            </a:r>
            <a:r>
              <a:rPr lang="ru-RU" sz="2000" dirty="0" err="1">
                <a:latin typeface="Times New Roman" panose="02020603050405020304" pitchFamily="18" charset="0"/>
                <a:cs typeface="Times New Roman" panose="02020603050405020304" pitchFamily="18" charset="0"/>
              </a:rPr>
              <a:t>отримані</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незаконний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спосіб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докази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можуть</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прийнятними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ЄСПЛ у </a:t>
            </a:r>
            <a:r>
              <a:rPr lang="ru-RU" sz="2000" dirty="0" err="1">
                <a:latin typeface="Times New Roman" panose="02020603050405020304" pitchFamily="18" charset="0"/>
                <a:cs typeface="Times New Roman" panose="02020603050405020304" pitchFamily="18" charset="0"/>
              </a:rPr>
              <a:t>справі</a:t>
            </a:r>
            <a:r>
              <a:rPr lang="ru-RU" sz="2000" dirty="0">
                <a:latin typeface="Times New Roman" panose="02020603050405020304" pitchFamily="18" charset="0"/>
                <a:cs typeface="Times New Roman" panose="02020603050405020304" pitchFamily="18" charset="0"/>
              </a:rPr>
              <a:t> «Хан </a:t>
            </a:r>
            <a:r>
              <a:rPr lang="ru-RU" sz="2000" dirty="0" err="1">
                <a:latin typeface="Times New Roman" panose="02020603050405020304" pitchFamily="18" charset="0"/>
                <a:cs typeface="Times New Roman" panose="02020603050405020304" pitchFamily="18" charset="0"/>
              </a:rPr>
              <a:t>проти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Сполученого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Королівства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Schenk</a:t>
            </a:r>
            <a:r>
              <a:rPr lang="ru-RU" sz="2000" dirty="0">
                <a:latin typeface="Times New Roman" panose="02020603050405020304" pitchFamily="18" charset="0"/>
                <a:cs typeface="Times New Roman" panose="02020603050405020304" pitchFamily="18" charset="0"/>
              </a:rPr>
              <a:t> v. </a:t>
            </a:r>
            <a:r>
              <a:rPr lang="ru-RU" sz="2000" dirty="0" err="1">
                <a:latin typeface="Times New Roman" panose="02020603050405020304" pitchFamily="18" charset="0"/>
                <a:cs typeface="Times New Roman" panose="02020603050405020304" pitchFamily="18" charset="0"/>
              </a:rPr>
              <a:t>Switzerland</a:t>
            </a:r>
            <a:r>
              <a:rPr lang="ru-RU" sz="2000"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endParaRPr lang="ru-UA" dirty="0"/>
          </a:p>
        </p:txBody>
      </p:sp>
      <p:sp>
        <p:nvSpPr>
          <p:cNvPr id="4" name="Дата 3">
            <a:extLst>
              <a:ext uri="{FF2B5EF4-FFF2-40B4-BE49-F238E27FC236}">
                <a16:creationId xmlns:a16="http://schemas.microsoft.com/office/drawing/2014/main" id="{EDC3309C-7BBF-47A9-B2C3-4FB4D4487D94}"/>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373087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C70DE-0048-4B68-99CC-2BDDB6DAB78D}"/>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Доктрина мирного володіння майном</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782513A-F0E0-4A3C-9BA6-F4117D6CB221}"/>
              </a:ext>
            </a:extLst>
          </p:cNvPr>
          <p:cNvSpPr>
            <a:spLocks noGrp="1"/>
          </p:cNvSpPr>
          <p:nvPr>
            <p:ph idx="1"/>
          </p:nvPr>
        </p:nvSpPr>
        <p:spPr/>
        <p:txBody>
          <a:bodyPr>
            <a:normAutofit/>
          </a:bodyPr>
          <a:lstStyle/>
          <a:p>
            <a:pPr marL="0" indent="0">
              <a:buNone/>
            </a:pPr>
            <a:r>
              <a:rPr lang="uk-UA" sz="2400" dirty="0">
                <a:latin typeface="Times New Roman" panose="02020603050405020304" pitchFamily="18" charset="0"/>
                <a:cs typeface="Times New Roman" panose="02020603050405020304" pitchFamily="18" charset="0"/>
              </a:rPr>
              <a:t>Непорушність права власності </a:t>
            </a:r>
            <a:r>
              <a:rPr lang="uk-UA" sz="2400" dirty="0">
                <a:latin typeface="Times New Roman" panose="02020603050405020304" pitchFamily="18" charset="0"/>
                <a:ea typeface="Segoe UI Symbol" panose="020B0502040204020203" pitchFamily="34"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Недопустимість незаконного позбавлення особи права власності</a:t>
            </a:r>
            <a:r>
              <a:rPr lang="uk-UA" sz="2400" dirty="0">
                <a:latin typeface="Times New Roman" panose="02020603050405020304" pitchFamily="18" charset="0"/>
                <a:ea typeface="Segoe UI Symbol" panose="020B0502040204020203" pitchFamily="34"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a:p>
            <a:pPr marL="0" indent="0">
              <a:buNone/>
            </a:pPr>
            <a:r>
              <a:rPr lang="ru-RU"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squeeze</a:t>
            </a:r>
            <a:r>
              <a:rPr lang="uk-UA"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out</a:t>
            </a:r>
            <a:endParaRPr lang="ru-RU"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sz="2400" i="1" dirty="0">
              <a:solidFill>
                <a:srgbClr val="000000"/>
              </a:solidFill>
              <a:latin typeface="Times New Roman" panose="02020603050405020304" pitchFamily="18" charset="0"/>
              <a:cs typeface="Times New Roman" panose="02020603050405020304" pitchFamily="18" charset="0"/>
            </a:endParaRPr>
          </a:p>
          <a:p>
            <a:pPr marL="0" indent="0">
              <a:buNone/>
            </a:pPr>
            <a:endParaRPr lang="ru-UA" sz="24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BEC23FAE-B5ED-4988-AD8B-9BC0218415EB}"/>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81395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E8C2F-6208-41B0-AF99-62D78846EA55}"/>
              </a:ext>
            </a:extLst>
          </p:cNvPr>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доктрини</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BF15786-5B9E-47E6-BF8D-FE9DDF42948A}"/>
              </a:ext>
            </a:extLst>
          </p:cNvPr>
          <p:cNvSpPr>
            <a:spLocks noGrp="1"/>
          </p:cNvSpPr>
          <p:nvPr>
            <p:ph idx="1"/>
          </p:nvPr>
        </p:nvSpPr>
        <p:spPr>
          <a:xfrm>
            <a:off x="774483" y="2099805"/>
            <a:ext cx="10058400" cy="3849624"/>
          </a:xfrm>
        </p:spPr>
        <p:txBody>
          <a:bodyPr/>
          <a:lstStyle/>
          <a:p>
            <a:pPr marL="0" indent="0">
              <a:buNone/>
            </a:pPr>
            <a:r>
              <a:rPr lang="uk-UA" sz="2400" b="1" dirty="0">
                <a:latin typeface="Times New Roman" panose="02020603050405020304" pitchFamily="18" charset="0"/>
                <a:cs typeface="Times New Roman" panose="02020603050405020304" pitchFamily="18" charset="0"/>
              </a:rPr>
              <a:t>Наукова</a:t>
            </a:r>
            <a:r>
              <a:rPr lang="en-US" sz="2400" b="1" dirty="0">
                <a:latin typeface="Times New Roman" panose="02020603050405020304" pitchFamily="18" charset="0"/>
                <a:cs typeface="Times New Roman" panose="02020603050405020304" pitchFamily="18" charset="0"/>
              </a:rPr>
              <a:t>     </a:t>
            </a:r>
            <a:r>
              <a:rPr lang="en-US" dirty="0"/>
              <a:t>                                                                              </a:t>
            </a:r>
            <a:r>
              <a:rPr lang="uk-UA" sz="2400" b="1" dirty="0">
                <a:latin typeface="Times New Roman" panose="02020603050405020304" pitchFamily="18" charset="0"/>
                <a:cs typeface="Times New Roman" panose="02020603050405020304" pitchFamily="18" charset="0"/>
              </a:rPr>
              <a:t>Судова</a:t>
            </a:r>
            <a:endParaRPr lang="ru-UA" sz="2400" b="1"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uk-UA" dirty="0"/>
          </a:p>
        </p:txBody>
      </p:sp>
      <p:sp>
        <p:nvSpPr>
          <p:cNvPr id="4" name="Дата 3">
            <a:extLst>
              <a:ext uri="{FF2B5EF4-FFF2-40B4-BE49-F238E27FC236}">
                <a16:creationId xmlns:a16="http://schemas.microsoft.com/office/drawing/2014/main" id="{4BB78D94-0FDF-4B7E-B106-E9F427468308}"/>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6B49090B-10E3-48CD-8433-CCFBFB0036BA}"/>
              </a:ext>
            </a:extLst>
          </p:cNvPr>
          <p:cNvPicPr>
            <a:picLocks noChangeAspect="1"/>
          </p:cNvPicPr>
          <p:nvPr/>
        </p:nvPicPr>
        <p:blipFill>
          <a:blip r:embed="rId2"/>
          <a:stretch>
            <a:fillRect/>
          </a:stretch>
        </p:blipFill>
        <p:spPr>
          <a:xfrm>
            <a:off x="707736" y="2890980"/>
            <a:ext cx="3273136" cy="2830657"/>
          </a:xfrm>
          <a:prstGeom prst="rect">
            <a:avLst/>
          </a:prstGeom>
        </p:spPr>
      </p:pic>
      <p:pic>
        <p:nvPicPr>
          <p:cNvPr id="6" name="Рисунок 5">
            <a:extLst>
              <a:ext uri="{FF2B5EF4-FFF2-40B4-BE49-F238E27FC236}">
                <a16:creationId xmlns:a16="http://schemas.microsoft.com/office/drawing/2014/main" id="{F242A72F-7E58-4A77-B422-62716AB8AF4E}"/>
              </a:ext>
            </a:extLst>
          </p:cNvPr>
          <p:cNvPicPr>
            <a:picLocks noChangeAspect="1"/>
          </p:cNvPicPr>
          <p:nvPr/>
        </p:nvPicPr>
        <p:blipFill>
          <a:blip r:embed="rId3"/>
          <a:stretch>
            <a:fillRect/>
          </a:stretch>
        </p:blipFill>
        <p:spPr>
          <a:xfrm>
            <a:off x="5803683" y="2780144"/>
            <a:ext cx="3498705" cy="3022601"/>
          </a:xfrm>
          <a:prstGeom prst="rect">
            <a:avLst/>
          </a:prstGeom>
        </p:spPr>
      </p:pic>
    </p:spTree>
    <p:extLst>
      <p:ext uri="{BB962C8B-B14F-4D97-AF65-F5344CB8AC3E}">
        <p14:creationId xmlns:p14="http://schemas.microsoft.com/office/powerpoint/2010/main" val="122199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81EC20-9325-4218-8990-A2B385F52D8C}"/>
              </a:ext>
            </a:extLst>
          </p:cNvPr>
          <p:cNvSpPr>
            <a:spLocks noGrp="1"/>
          </p:cNvSpPr>
          <p:nvPr>
            <p:ph type="title"/>
          </p:nvPr>
        </p:nvSpPr>
        <p:spPr/>
        <p:txBody>
          <a:bodyPr/>
          <a:lstStyle/>
          <a:p>
            <a:pPr algn="ctr"/>
            <a:r>
              <a:rPr lang="ru-RU"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squeeze</a:t>
            </a:r>
            <a:r>
              <a:rPr lang="uk-UA"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out</a:t>
            </a:r>
            <a:br>
              <a:rPr lang="ru-RU"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UA" b="1" dirty="0"/>
          </a:p>
        </p:txBody>
      </p:sp>
      <p:sp>
        <p:nvSpPr>
          <p:cNvPr id="3" name="Объект 2">
            <a:extLst>
              <a:ext uri="{FF2B5EF4-FFF2-40B4-BE49-F238E27FC236}">
                <a16:creationId xmlns:a16="http://schemas.microsoft.com/office/drawing/2014/main" id="{8E4C43F5-CEEF-457C-AA43-64AD15DDF6B5}"/>
              </a:ext>
            </a:extLst>
          </p:cNvPr>
          <p:cNvSpPr>
            <a:spLocks noGrp="1"/>
          </p:cNvSpPr>
          <p:nvPr>
            <p:ph idx="1"/>
          </p:nvPr>
        </p:nvSpPr>
        <p:spPr/>
        <p:txBody>
          <a:bodyPr>
            <a:normAutofit lnSpcReduction="10000"/>
          </a:bodyPr>
          <a:lstStyle/>
          <a:p>
            <a:pPr marL="0" indent="0" algn="just">
              <a:lnSpc>
                <a:spcPct val="107000"/>
              </a:lnSpc>
              <a:spcAft>
                <a:spcPts val="800"/>
              </a:spcAf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разі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оскарження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міноритарними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акціонерами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процедури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примусового відчуження належних їм акцій суд має встановити: </a:t>
            </a:r>
          </a:p>
          <a:p>
            <a:pPr marL="342900" indent="-342900" algn="just">
              <a:lnSpc>
                <a:spcPct val="107000"/>
              </a:lnSpc>
              <a:spcAft>
                <a:spcPts val="800"/>
              </a:spcAft>
              <a:buAutoNum type="arabicParen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чи проводилась ця процедура відповідно до норм закону; </a:t>
            </a:r>
          </a:p>
          <a:p>
            <a:pPr marL="342900" indent="-342900" algn="just">
              <a:lnSpc>
                <a:spcPct val="107000"/>
              </a:lnSpc>
              <a:spcAft>
                <a:spcPts val="800"/>
              </a:spcAft>
              <a:buAutoNum type="arabicParen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чи здійснювалась вона з легітимною метою, а саме, чи відповідали мотиви мажоритарних акціонерів суспільним інтересам у запровадженні цієї процедури; </a:t>
            </a:r>
          </a:p>
          <a:p>
            <a:pPr marL="342900" indent="-342900" algn="just">
              <a:lnSpc>
                <a:spcPct val="107000"/>
              </a:lnSpc>
              <a:spcAft>
                <a:spcPts val="800"/>
              </a:spcAft>
              <a:buAutoNum type="arabicParen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чи є запропонована міноритарним акціонерам вартість викупу акцій справедливою, та відповідно, чи дотриманий критерій пропорційності втручання у права позивачів</a:t>
            </a:r>
            <a:r>
              <a:rPr lang="uk-UA"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a:p>
            <a:pPr marL="1081088" indent="0">
              <a:buNone/>
            </a:pPr>
            <a:r>
              <a:rPr lang="ru-RU" i="1" dirty="0">
                <a:latin typeface="Times New Roman" panose="02020603050405020304" pitchFamily="18" charset="0"/>
                <a:cs typeface="Times New Roman" panose="02020603050405020304" pitchFamily="18" charset="0"/>
              </a:rPr>
              <a:t>постанова </a:t>
            </a:r>
            <a:r>
              <a:rPr lang="ru-RU" i="1" dirty="0" err="1">
                <a:latin typeface="Times New Roman" panose="02020603050405020304" pitchFamily="18" charset="0"/>
                <a:cs typeface="Times New Roman" panose="02020603050405020304" pitchFamily="18" charset="0"/>
              </a:rPr>
              <a:t>Великої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Палати</a:t>
            </a:r>
            <a:r>
              <a:rPr lang="ru-RU" i="1" dirty="0">
                <a:latin typeface="Times New Roman" panose="02020603050405020304" pitchFamily="18" charset="0"/>
                <a:cs typeface="Times New Roman" panose="02020603050405020304" pitchFamily="18" charset="0"/>
              </a:rPr>
              <a:t> Верховного Суду </a:t>
            </a:r>
            <a:r>
              <a:rPr lang="ru-RU" i="1" dirty="0" err="1">
                <a:latin typeface="Times New Roman" panose="02020603050405020304" pitchFamily="18" charset="0"/>
                <a:cs typeface="Times New Roman" panose="02020603050405020304" pitchFamily="18" charset="0"/>
              </a:rPr>
              <a:t>від</a:t>
            </a:r>
            <a:r>
              <a:rPr lang="ru-RU" i="1" dirty="0">
                <a:latin typeface="Times New Roman" panose="02020603050405020304" pitchFamily="18" charset="0"/>
                <a:cs typeface="Times New Roman" panose="02020603050405020304" pitchFamily="18" charset="0"/>
              </a:rPr>
              <a:t> 24 листопада 2020 р. у </a:t>
            </a:r>
            <a:r>
              <a:rPr lang="ru-RU" i="1" dirty="0" err="1">
                <a:latin typeface="Times New Roman" panose="02020603050405020304" pitchFamily="18" charset="0"/>
                <a:cs typeface="Times New Roman" panose="02020603050405020304" pitchFamily="18" charset="0"/>
              </a:rPr>
              <a:t>справі</a:t>
            </a:r>
            <a:r>
              <a:rPr lang="ru-RU" i="1" dirty="0">
                <a:latin typeface="Times New Roman" panose="02020603050405020304" pitchFamily="18" charset="0"/>
                <a:cs typeface="Times New Roman" panose="02020603050405020304" pitchFamily="18" charset="0"/>
              </a:rPr>
              <a:t> № 908/137/18 &lt;https://reyestr.court.gov.ua/Review/93336732</a:t>
            </a:r>
            <a:endParaRPr lang="ru-UA" i="1"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97AB44C0-FE7B-4446-85B2-ECBF52F32462}"/>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25095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800B43-5EC0-4E2F-8256-F33C131A6AF8}"/>
              </a:ext>
            </a:extLst>
          </p:cNvPr>
          <p:cNvSpPr>
            <a:spLocks noGrp="1"/>
          </p:cNvSpPr>
          <p:nvPr>
            <p:ph type="title"/>
          </p:nvPr>
        </p:nvSpPr>
        <p:spPr/>
        <p:txBody>
          <a:bodyPr>
            <a:normAutofit/>
          </a:bodyPr>
          <a:lstStyle/>
          <a:p>
            <a:pPr algn="ct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про що йдеться, коли має </a:t>
            </a:r>
            <a:r>
              <a:rPr lang="uk-UA" sz="2400" b="1">
                <a:effectLst/>
                <a:latin typeface="Times New Roman" panose="02020603050405020304" pitchFamily="18" charset="0"/>
                <a:ea typeface="Calibri" panose="020F0502020204030204" pitchFamily="34" charset="0"/>
                <a:cs typeface="Times New Roman" panose="02020603050405020304" pitchFamily="18" charset="0"/>
              </a:rPr>
              <a:t>місце примусовий </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викуп акцій?</a:t>
            </a:r>
            <a:br>
              <a:rPr lang="ru-UA" sz="2400" b="1" dirty="0">
                <a:effectLst/>
                <a:latin typeface="Calibri" panose="020F0502020204030204" pitchFamily="34" charset="0"/>
                <a:ea typeface="Calibri" panose="020F0502020204030204" pitchFamily="34" charset="0"/>
                <a:cs typeface="Times New Roman" panose="02020603050405020304" pitchFamily="18" charset="0"/>
              </a:rPr>
            </a:br>
            <a:endParaRPr lang="ru-UA" sz="2400" b="1" dirty="0"/>
          </a:p>
        </p:txBody>
      </p:sp>
      <p:sp>
        <p:nvSpPr>
          <p:cNvPr id="3" name="Объект 2">
            <a:extLst>
              <a:ext uri="{FF2B5EF4-FFF2-40B4-BE49-F238E27FC236}">
                <a16:creationId xmlns:a16="http://schemas.microsoft.com/office/drawing/2014/main" id="{1F681BAA-1C10-4D48-9B9F-BDDE500C0D68}"/>
              </a:ext>
            </a:extLst>
          </p:cNvPr>
          <p:cNvSpPr>
            <a:spLocks noGrp="1"/>
          </p:cNvSpPr>
          <p:nvPr>
            <p:ph idx="1"/>
          </p:nvPr>
        </p:nvSpPr>
        <p:spPr/>
        <p:txBody>
          <a:bodyPr/>
          <a:lstStyle/>
          <a:p>
            <a:pPr marL="0" indent="0">
              <a:buNone/>
            </a:pPr>
            <a:r>
              <a:rPr lang="ru-RU" dirty="0"/>
              <a:t>-</a:t>
            </a:r>
            <a:r>
              <a:rPr lang="ru-RU" sz="1800" dirty="0">
                <a:latin typeface="Times New Roman" panose="02020603050405020304" pitchFamily="18" charset="0"/>
                <a:cs typeface="Times New Roman" panose="02020603050405020304" pitchFamily="18" charset="0"/>
              </a:rPr>
              <a:t>	Про </a:t>
            </a:r>
            <a:r>
              <a:rPr lang="ru-RU" sz="1800" dirty="0" err="1">
                <a:latin typeface="Times New Roman" panose="02020603050405020304" pitchFamily="18" charset="0"/>
                <a:cs typeface="Times New Roman" panose="02020603050405020304" pitchFamily="18" charset="0"/>
              </a:rPr>
              <a:t>захист</a:t>
            </a:r>
            <a:r>
              <a:rPr lang="ru-RU" sz="1800" dirty="0">
                <a:latin typeface="Times New Roman" panose="02020603050405020304" pitchFamily="18" charset="0"/>
                <a:cs typeface="Times New Roman" panose="02020603050405020304" pitchFamily="18" charset="0"/>
              </a:rPr>
              <a:t> прав </a:t>
            </a:r>
            <a:r>
              <a:rPr lang="ru-RU" sz="1800" dirty="0" err="1">
                <a:latin typeface="Times New Roman" panose="02020603050405020304" pitchFamily="18" charset="0"/>
                <a:cs typeface="Times New Roman" panose="02020603050405020304" pitchFamily="18" charset="0"/>
              </a:rPr>
              <a:t>міноритаріїв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мажоритарів</a:t>
            </a:r>
            <a:r>
              <a:rPr lang="ru-RU" sz="1800" dirty="0">
                <a:latin typeface="Times New Roman" panose="02020603050405020304" pitchFamily="18" charset="0"/>
                <a:cs typeface="Times New Roman" panose="02020603050405020304" pitchFamily="18" charset="0"/>
              </a:rPr>
              <a:t>? Кому </a:t>
            </a:r>
            <a:r>
              <a:rPr lang="ru-RU" sz="1800" dirty="0" err="1">
                <a:latin typeface="Times New Roman" panose="02020603050405020304" pitchFamily="18" charset="0"/>
                <a:cs typeface="Times New Roman" panose="02020603050405020304" pitchFamily="18" charset="0"/>
              </a:rPr>
              <a:t>адресований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припис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щодо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обов’язку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викупити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акції</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мажоритарію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виконати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обов’язок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міноритарію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мусить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продати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свої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акції</a:t>
            </a:r>
            <a:r>
              <a:rPr lang="ru-RU" sz="1800" dirty="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Сутність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цих</a:t>
            </a:r>
            <a:r>
              <a:rPr lang="ru-RU" sz="1800" dirty="0">
                <a:latin typeface="Times New Roman" panose="02020603050405020304" pitchFamily="18" charset="0"/>
                <a:cs typeface="Times New Roman" panose="02020603050405020304" pitchFamily="18" charset="0"/>
              </a:rPr>
              <a:t> процедур </a:t>
            </a:r>
            <a:r>
              <a:rPr lang="ru-RU" sz="1800" dirty="0" err="1">
                <a:latin typeface="Times New Roman" panose="02020603050405020304" pitchFamily="18" charset="0"/>
                <a:cs typeface="Times New Roman" panose="02020603050405020304" pitchFamily="18" charset="0"/>
              </a:rPr>
              <a:t>полягає</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витісненні</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примусовому</a:t>
            </a:r>
            <a:r>
              <a:rPr lang="ru-RU" sz="1800" dirty="0">
                <a:latin typeface="Times New Roman" panose="02020603050405020304" pitchFamily="18" charset="0"/>
                <a:cs typeface="Times New Roman" panose="02020603050405020304" pitchFamily="18" charset="0"/>
              </a:rPr>
              <a:t> продажу (</a:t>
            </a:r>
            <a:r>
              <a:rPr lang="sq-AL" sz="1800" dirty="0">
                <a:latin typeface="Times New Roman" panose="02020603050405020304" pitchFamily="18" charset="0"/>
                <a:cs typeface="Times New Roman" panose="02020603050405020304" pitchFamily="18" charset="0"/>
              </a:rPr>
              <a:t>squeeze-out </a:t>
            </a:r>
            <a:r>
              <a:rPr lang="ru-RU" sz="1800" dirty="0">
                <a:latin typeface="Times New Roman" panose="02020603050405020304" pitchFamily="18" charset="0"/>
                <a:cs typeface="Times New Roman" panose="02020603050405020304" pitchFamily="18" charset="0"/>
              </a:rPr>
              <a:t>і </a:t>
            </a:r>
            <a:r>
              <a:rPr lang="sq-AL" sz="1800" dirty="0">
                <a:latin typeface="Times New Roman" panose="02020603050405020304" pitchFamily="18" charset="0"/>
                <a:cs typeface="Times New Roman" panose="02020603050405020304" pitchFamily="18" charset="0"/>
              </a:rPr>
              <a:t>sell-out), </a:t>
            </a:r>
            <a:r>
              <a:rPr lang="ru-RU" sz="1800" dirty="0">
                <a:latin typeface="Times New Roman" panose="02020603050405020304" pitchFamily="18" charset="0"/>
                <a:cs typeface="Times New Roman" panose="02020603050405020304" pitchFamily="18" charset="0"/>
              </a:rPr>
              <a:t>а не в </a:t>
            </a:r>
            <a:r>
              <a:rPr lang="ru-RU" sz="1800" dirty="0" err="1">
                <a:latin typeface="Times New Roman" panose="02020603050405020304" pitchFamily="18" charset="0"/>
                <a:cs typeface="Times New Roman" panose="02020603050405020304" pitchFamily="18" charset="0"/>
              </a:rPr>
              <a:t>покладанні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додаткового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обов’язку</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мажоритарія</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чому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полягають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суспільні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інтереси</a:t>
            </a:r>
            <a:r>
              <a:rPr lang="ru-RU" sz="1800" dirty="0">
                <a:latin typeface="Times New Roman" panose="02020603050405020304" pitchFamily="18" charset="0"/>
                <a:cs typeface="Times New Roman" panose="02020603050405020304" pitchFamily="18" charset="0"/>
              </a:rPr>
              <a:t> при </a:t>
            </a:r>
            <a:r>
              <a:rPr lang="ru-RU" sz="1800" dirty="0" err="1">
                <a:latin typeface="Times New Roman" panose="02020603050405020304" pitchFamily="18" charset="0"/>
                <a:cs typeface="Times New Roman" panose="02020603050405020304" pitchFamily="18" charset="0"/>
              </a:rPr>
              <a:t>запровадженні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цієї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процедури</a:t>
            </a:r>
            <a:r>
              <a:rPr lang="ru-RU" sz="1800" dirty="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матиме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перевагу</a:t>
            </a:r>
            <a:r>
              <a:rPr lang="ru-RU" sz="1800" dirty="0">
                <a:latin typeface="Times New Roman" panose="02020603050405020304" pitchFamily="18" charset="0"/>
                <a:cs typeface="Times New Roman" panose="02020603050405020304" pitchFamily="18" charset="0"/>
              </a:rPr>
              <a:t> – право </a:t>
            </a:r>
            <a:r>
              <a:rPr lang="ru-RU" sz="1800" dirty="0" err="1">
                <a:latin typeface="Times New Roman" panose="02020603050405020304" pitchFamily="18" charset="0"/>
                <a:cs typeface="Times New Roman" panose="02020603050405020304" pitchFamily="18" charset="0"/>
              </a:rPr>
              <a:t>власності</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його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непорушність</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захист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корпоративні</a:t>
            </a:r>
            <a:r>
              <a:rPr lang="ru-RU" sz="1800" dirty="0">
                <a:latin typeface="Times New Roman" panose="02020603050405020304" pitchFamily="18" charset="0"/>
                <a:cs typeface="Times New Roman" panose="02020603050405020304" pitchFamily="18" charset="0"/>
              </a:rPr>
              <a:t> права особи, яка </a:t>
            </a:r>
            <a:r>
              <a:rPr lang="ru-RU" sz="1800" dirty="0" err="1">
                <a:latin typeface="Times New Roman" panose="02020603050405020304" pitchFamily="18" charset="0"/>
                <a:cs typeface="Times New Roman" panose="02020603050405020304" pitchFamily="18" charset="0"/>
              </a:rPr>
              <a:t>придбала</a:t>
            </a:r>
            <a:r>
              <a:rPr lang="ru-RU" sz="1800" dirty="0">
                <a:latin typeface="Times New Roman" panose="02020603050405020304" pitchFamily="18" charset="0"/>
                <a:cs typeface="Times New Roman" panose="02020603050405020304" pitchFamily="18" charset="0"/>
              </a:rPr>
              <a:t> пакет </a:t>
            </a:r>
            <a:r>
              <a:rPr lang="ru-RU" sz="1800" dirty="0" err="1">
                <a:latin typeface="Times New Roman" panose="02020603050405020304" pitchFamily="18" charset="0"/>
                <a:cs typeface="Times New Roman" panose="02020603050405020304" pitchFamily="18" charset="0"/>
              </a:rPr>
              <a:t>акцій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Навіщо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їй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витісняти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міноритаріїв</a:t>
            </a:r>
            <a:r>
              <a:rPr lang="ru-RU" sz="1800" dirty="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варто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зводити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її</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справедливої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ціни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адже</a:t>
            </a:r>
            <a:r>
              <a:rPr lang="ru-RU" sz="1800" dirty="0">
                <a:latin typeface="Times New Roman" panose="02020603050405020304" pitchFamily="18" charset="0"/>
                <a:cs typeface="Times New Roman" panose="02020603050405020304" pitchFamily="18" charset="0"/>
              </a:rPr>
              <a:t> ВС </a:t>
            </a:r>
            <a:r>
              <a:rPr lang="ru-RU" sz="1800" dirty="0" err="1">
                <a:latin typeface="Times New Roman" panose="02020603050405020304" pitchFamily="18" charset="0"/>
                <a:cs typeface="Times New Roman" panose="02020603050405020304" pitchFamily="18" charset="0"/>
              </a:rPr>
              <a:t>вказав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передусім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визначатися</a:t>
            </a:r>
            <a:r>
              <a:rPr lang="ru-RU" sz="1800" dirty="0">
                <a:latin typeface="Times New Roman" panose="02020603050405020304" pitchFamily="18" charset="0"/>
                <a:cs typeface="Times New Roman" panose="02020603050405020304" pitchFamily="18" charset="0"/>
              </a:rPr>
              <a:t> те, </a:t>
            </a:r>
            <a:r>
              <a:rPr lang="ru-RU" sz="1800" dirty="0" err="1">
                <a:latin typeface="Times New Roman" panose="02020603050405020304" pitchFamily="18" charset="0"/>
                <a:cs typeface="Times New Roman" panose="02020603050405020304" pitchFamily="18" charset="0"/>
              </a:rPr>
              <a:t>чим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керувався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мажоритарій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вимагаючи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викупу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акцій</a:t>
            </a:r>
            <a:endParaRPr lang="ru-RU" sz="1800" dirty="0">
              <a:latin typeface="Times New Roman" panose="02020603050405020304" pitchFamily="18" charset="0"/>
              <a:cs typeface="Times New Roman" panose="02020603050405020304" pitchFamily="18" charset="0"/>
            </a:endParaRPr>
          </a:p>
          <a:p>
            <a:endParaRPr lang="ru-UA" dirty="0"/>
          </a:p>
        </p:txBody>
      </p:sp>
      <p:sp>
        <p:nvSpPr>
          <p:cNvPr id="4" name="Дата 3">
            <a:extLst>
              <a:ext uri="{FF2B5EF4-FFF2-40B4-BE49-F238E27FC236}">
                <a16:creationId xmlns:a16="http://schemas.microsoft.com/office/drawing/2014/main" id="{2EEF94E2-DD84-41B7-BCA6-226EBFEB2019}"/>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64675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D64E0-29A0-41AF-8091-36F6FBF63BB0}"/>
              </a:ext>
            </a:extLst>
          </p:cNvPr>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Доктрина проникнення за корпоративну вуаль</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4058909-C171-48B6-9969-D5898B1CA4AC}"/>
              </a:ext>
            </a:extLst>
          </p:cNvPr>
          <p:cNvSpPr>
            <a:spLocks noGrp="1"/>
          </p:cNvSpPr>
          <p:nvPr>
            <p:ph idx="1"/>
          </p:nvPr>
        </p:nvSpPr>
        <p:spPr/>
        <p:txBody>
          <a:bodyPr>
            <a:normAutofit fontScale="92500" lnSpcReduction="20000"/>
          </a:bodyPr>
          <a:lstStyle/>
          <a:p>
            <a:r>
              <a:rPr lang="ru-RU" sz="1800" dirty="0" err="1">
                <a:latin typeface="Times New Roman" panose="02020603050405020304" pitchFamily="18" charset="0"/>
                <a:cs typeface="Times New Roman" panose="02020603050405020304" pitchFamily="18" charset="0"/>
              </a:rPr>
              <a:t>спеціальні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механізми</a:t>
            </a:r>
            <a:r>
              <a:rPr lang="ru-RU" sz="1800" dirty="0">
                <a:latin typeface="Times New Roman" panose="02020603050405020304" pitchFamily="18" charset="0"/>
                <a:cs typeface="Times New Roman" panose="02020603050405020304" pitchFamily="18" charset="0"/>
              </a:rPr>
              <a:t> </a:t>
            </a:r>
            <a:r>
              <a:rPr lang="ru-RU" sz="1800" b="1" i="1" dirty="0" err="1">
                <a:latin typeface="Times New Roman" panose="02020603050405020304" pitchFamily="18" charset="0"/>
                <a:cs typeface="Times New Roman" panose="02020603050405020304" pitchFamily="18" charset="0"/>
              </a:rPr>
              <a:t>захисту</a:t>
            </a:r>
            <a:r>
              <a:rPr lang="ru-RU" sz="1800" b="1" i="1" dirty="0">
                <a:latin typeface="Times New Roman" panose="02020603050405020304" pitchFamily="18" charset="0"/>
                <a:cs typeface="Times New Roman" panose="02020603050405020304" pitchFamily="18" charset="0"/>
              </a:rPr>
              <a:t> </a:t>
            </a:r>
            <a:r>
              <a:rPr lang="ru-RU" sz="1800" b="1" i="1" dirty="0" err="1">
                <a:latin typeface="Times New Roman" panose="02020603050405020304" pitchFamily="18" charset="0"/>
                <a:cs typeface="Times New Roman" panose="02020603050405020304" pitchFamily="18" charset="0"/>
              </a:rPr>
              <a:t>інтересів</a:t>
            </a:r>
            <a:r>
              <a:rPr lang="ru-RU" sz="1800" b="1" i="1" dirty="0">
                <a:latin typeface="Times New Roman" panose="02020603050405020304" pitchFamily="18" charset="0"/>
                <a:cs typeface="Times New Roman" panose="02020603050405020304" pitchFamily="18" charset="0"/>
              </a:rPr>
              <a:t> </a:t>
            </a:r>
            <a:r>
              <a:rPr lang="ru-RU" sz="1800" b="1" i="1" dirty="0" err="1">
                <a:latin typeface="Times New Roman" panose="02020603050405020304" pitchFamily="18" charset="0"/>
                <a:cs typeface="Times New Roman" panose="02020603050405020304" pitchFamily="18" charset="0"/>
              </a:rPr>
              <a:t>кредиторів</a:t>
            </a:r>
            <a:r>
              <a:rPr lang="ru-RU" sz="1800" dirty="0">
                <a:latin typeface="Times New Roman" panose="02020603050405020304" pitchFamily="18" charset="0"/>
                <a:cs typeface="Times New Roman" panose="02020603050405020304" pitchFamily="18" charset="0"/>
              </a:rPr>
              <a:t>.   </a:t>
            </a:r>
          </a:p>
          <a:p>
            <a:r>
              <a:rPr lang="ru-RU" sz="1800" dirty="0" err="1">
                <a:latin typeface="Times New Roman" panose="02020603050405020304" pitchFamily="18" charset="0"/>
                <a:cs typeface="Times New Roman" panose="02020603050405020304" pitchFamily="18" charset="0"/>
              </a:rPr>
              <a:t>вперше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була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сформульована</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судових</a:t>
            </a:r>
            <a:r>
              <a:rPr lang="ru-RU" sz="1800" dirty="0">
                <a:latin typeface="Times New Roman" panose="02020603050405020304" pitchFamily="18" charset="0"/>
                <a:cs typeface="Times New Roman" panose="02020603050405020304" pitchFamily="18" charset="0"/>
              </a:rPr>
              <a:t> прецедентах у </a:t>
            </a:r>
            <a:r>
              <a:rPr lang="ru-RU" sz="1800" dirty="0" err="1">
                <a:latin typeface="Times New Roman" panose="02020603050405020304" pitchFamily="18" charset="0"/>
                <a:cs typeface="Times New Roman" panose="02020603050405020304" pitchFamily="18" charset="0"/>
              </a:rPr>
              <a:t>країнах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англосаксонського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загального</a:t>
            </a:r>
            <a:r>
              <a:rPr lang="ru-RU" sz="1800" dirty="0">
                <a:latin typeface="Times New Roman" panose="02020603050405020304" pitchFamily="18" charset="0"/>
                <a:cs typeface="Times New Roman" panose="02020603050405020304" pitchFamily="18" charset="0"/>
              </a:rPr>
              <a:t> права, а </a:t>
            </a:r>
            <a:r>
              <a:rPr lang="ru-RU" sz="1800" dirty="0" err="1">
                <a:latin typeface="Times New Roman" panose="02020603050405020304" pitchFamily="18" charset="0"/>
                <a:cs typeface="Times New Roman" panose="02020603050405020304" pitchFamily="18" charset="0"/>
              </a:rPr>
              <a:t>пізніше</a:t>
            </a:r>
            <a:r>
              <a:rPr lang="ru-RU" sz="1800" dirty="0">
                <a:latin typeface="Times New Roman" panose="02020603050405020304" pitchFamily="18" charset="0"/>
                <a:cs typeface="Times New Roman" panose="02020603050405020304" pitchFamily="18" charset="0"/>
              </a:rPr>
              <a:t> вона </a:t>
            </a:r>
            <a:r>
              <a:rPr lang="ru-RU" sz="1800" dirty="0" err="1">
                <a:latin typeface="Times New Roman" panose="02020603050405020304" pitchFamily="18" charset="0"/>
                <a:cs typeface="Times New Roman" panose="02020603050405020304" pitchFamily="18" charset="0"/>
              </a:rPr>
              <a:t>була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сприйнята</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законодавством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країн</a:t>
            </a:r>
            <a:r>
              <a:rPr lang="ru-RU" sz="1800" dirty="0">
                <a:latin typeface="Times New Roman" panose="02020603050405020304" pitchFamily="18" charset="0"/>
                <a:cs typeface="Times New Roman" panose="02020603050405020304" pitchFamily="18" charset="0"/>
              </a:rPr>
              <a:t> континентального права </a:t>
            </a: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ця доктрина дозволяє подолати ознаку самостійної відповідальності корпорації і покласти відповідальність на її акціонерів та материнську компанію або інші пов’язані із цією корпорацією (афілійовані) юридичні особи</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solidFill>
                  <a:srgbClr val="000000"/>
                </a:solidFill>
                <a:latin typeface="Times New Roman" panose="02020603050405020304" pitchFamily="18" charset="0"/>
                <a:ea typeface="Calibri" panose="020F0502020204030204" pitchFamily="34" charset="0"/>
              </a:rPr>
              <a:t>рішення ЄСПЛ у </a:t>
            </a:r>
            <a:r>
              <a:rPr lang="uk-UA" sz="1800" dirty="0">
                <a:solidFill>
                  <a:srgbClr val="000000"/>
                </a:solidFill>
                <a:effectLst/>
                <a:latin typeface="Times New Roman" panose="02020603050405020304" pitchFamily="18" charset="0"/>
                <a:ea typeface="Calibri" panose="020F0502020204030204" pitchFamily="34" charset="0"/>
              </a:rPr>
              <a:t>справах «</a:t>
            </a:r>
            <a:r>
              <a:rPr lang="uk-UA" sz="1800" dirty="0" err="1">
                <a:effectLst/>
                <a:latin typeface="Times New Roman" panose="02020603050405020304" pitchFamily="18" charset="0"/>
                <a:ea typeface="Calibri" panose="020F0502020204030204" pitchFamily="34" charset="0"/>
              </a:rPr>
              <a:t>Агротексім</a:t>
            </a:r>
            <a:r>
              <a:rPr lang="uk-UA" sz="1800" dirty="0">
                <a:effectLst/>
                <a:latin typeface="Times New Roman" panose="02020603050405020304" pitchFamily="18" charset="0"/>
                <a:ea typeface="Calibri" panose="020F0502020204030204" pitchFamily="34" charset="0"/>
              </a:rPr>
              <a:t> та інші проти Греції</a:t>
            </a:r>
            <a:r>
              <a:rPr lang="uk-UA" sz="1800" dirty="0">
                <a:solidFill>
                  <a:srgbClr val="000000"/>
                </a:solidFill>
                <a:effectLst/>
                <a:latin typeface="Times New Roman" panose="02020603050405020304" pitchFamily="18" charset="0"/>
                <a:ea typeface="Calibri" panose="020F0502020204030204" pitchFamily="34" charset="0"/>
              </a:rPr>
              <a:t>», «Фельдман та банк «Слов’янський» проти України», </a:t>
            </a:r>
            <a:r>
              <a:rPr lang="uk-UA" sz="1800" dirty="0">
                <a:effectLst/>
                <a:latin typeface="Times New Roman" panose="02020603050405020304" pitchFamily="18" charset="0"/>
                <a:ea typeface="Calibri" panose="020F0502020204030204" pitchFamily="34" charset="0"/>
              </a:rPr>
              <a:t>«Ходорковський та </a:t>
            </a:r>
            <a:r>
              <a:rPr lang="uk-UA" sz="1800" dirty="0" err="1">
                <a:effectLst/>
                <a:latin typeface="Times New Roman" panose="02020603050405020304" pitchFamily="18" charset="0"/>
                <a:ea typeface="Calibri" panose="020F0502020204030204" pitchFamily="34" charset="0"/>
              </a:rPr>
              <a:t>Лєбєдєв</a:t>
            </a:r>
            <a:r>
              <a:rPr lang="uk-UA" sz="1800" dirty="0">
                <a:effectLst/>
                <a:latin typeface="Times New Roman" panose="02020603050405020304" pitchFamily="18" charset="0"/>
                <a:ea typeface="Calibri" panose="020F0502020204030204" pitchFamily="34" charset="0"/>
              </a:rPr>
              <a:t> проти Росії» </a:t>
            </a:r>
            <a:endParaRPr lang="uk-UA" sz="1800" dirty="0">
              <a:solidFill>
                <a:srgbClr val="000000"/>
              </a:solidFill>
              <a:effectLst/>
              <a:latin typeface="Times New Roman" panose="02020603050405020304" pitchFamily="18" charset="0"/>
              <a:ea typeface="Calibri" panose="020F0502020204030204" pitchFamily="34" charset="0"/>
            </a:endParaRPr>
          </a:p>
          <a:p>
            <a:r>
              <a:rPr lang="uk-UA" sz="1800" dirty="0">
                <a:solidFill>
                  <a:srgbClr val="000000"/>
                </a:solidFill>
                <a:latin typeface="Times New Roman" panose="02020603050405020304" pitchFamily="18" charset="0"/>
              </a:rPr>
              <a:t>на підставі рішень ЄСПЛ застосовується ця доктрина і судами України</a:t>
            </a:r>
          </a:p>
          <a:p>
            <a:r>
              <a:rPr lang="uk-UA" sz="1800" dirty="0">
                <a:effectLst/>
                <a:latin typeface="Times New Roman" panose="02020603050405020304" pitchFamily="18" charset="0"/>
                <a:ea typeface="Calibri" panose="020F0502020204030204" pitchFamily="34" charset="0"/>
              </a:rPr>
              <a:t>«…проникнення під «корпоративну вуаль» або нехтування правосуб’єктністю юридичної особи може бути виправданим тільки у виняткових випадках, наприклад, коли точно встановлено, що компанія не може звернутися до конвенційних установ через органи, створені згідно з її статутом, або у разі ліквідації, через її ліквідаторів…». </a:t>
            </a:r>
            <a:endParaRPr lang="ru-UA" dirty="0"/>
          </a:p>
        </p:txBody>
      </p:sp>
      <p:sp>
        <p:nvSpPr>
          <p:cNvPr id="4" name="Дата 3">
            <a:extLst>
              <a:ext uri="{FF2B5EF4-FFF2-40B4-BE49-F238E27FC236}">
                <a16:creationId xmlns:a16="http://schemas.microsoft.com/office/drawing/2014/main" id="{CDD8C392-D1ED-43BE-8700-136EE167A9DD}"/>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3582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63656-EB78-45AD-8616-C09553DB6128}"/>
              </a:ext>
            </a:extLst>
          </p:cNvPr>
          <p:cNvSpPr>
            <a:spLocks noGrp="1"/>
          </p:cNvSpPr>
          <p:nvPr>
            <p:ph type="title"/>
          </p:nvPr>
        </p:nvSpPr>
        <p:spPr/>
        <p:txBody>
          <a:bodyPr/>
          <a:lstStyle/>
          <a:p>
            <a:r>
              <a:rPr lang="uk-UA" dirty="0"/>
              <a:t>Зняття корпоративної вуалі за практикою українських судів</a:t>
            </a:r>
            <a:endParaRPr lang="ru-UA" dirty="0"/>
          </a:p>
        </p:txBody>
      </p:sp>
      <p:sp>
        <p:nvSpPr>
          <p:cNvPr id="3" name="Объект 2">
            <a:extLst>
              <a:ext uri="{FF2B5EF4-FFF2-40B4-BE49-F238E27FC236}">
                <a16:creationId xmlns:a16="http://schemas.microsoft.com/office/drawing/2014/main" id="{E026D9E0-ECB7-4454-85E7-9FEB170E2DB7}"/>
              </a:ext>
            </a:extLst>
          </p:cNvPr>
          <p:cNvSpPr>
            <a:spLocks noGrp="1"/>
          </p:cNvSpPr>
          <p:nvPr>
            <p:ph idx="1"/>
          </p:nvPr>
        </p:nvSpPr>
        <p:spPr/>
        <p:txBody>
          <a:bodyPr/>
          <a:lstStyle/>
          <a:p>
            <a:pPr marL="0" indent="0">
              <a:buNone/>
            </a:pPr>
            <a:r>
              <a:rPr lang="uk-UA" dirty="0"/>
              <a:t>Зводиться до можливості звернення до суду учасника товариства за захистом прав товариства:</a:t>
            </a:r>
          </a:p>
          <a:p>
            <a:pPr algn="just"/>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Постанова КГС ВС від 01.07.2020 у справі № 910/15925/18. URL: https://opendatabot.ua/court/90362362-6d3ce20229878aee4a028f5f81127fab.</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Постанова КГС ВС від 17.02.2021 у справі № 910/13643/19. URL: </a:t>
            </a:r>
            <a:r>
              <a:rPr lang="uk-UA"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https://opendatabot.ua/court/95170089-1e69ea7d5acb827b135909153f051c91</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uk-UA" sz="1800" dirty="0">
                <a:effectLst/>
                <a:latin typeface="Times New Roman" panose="02020603050405020304" pitchFamily="18" charset="0"/>
                <a:ea typeface="Calibri" panose="020F0502020204030204" pitchFamily="34" charset="0"/>
              </a:rPr>
              <a:t>    постанова ВП ВС від 08.10.2019 р. у справі № 916/2084/17 </a:t>
            </a:r>
            <a:r>
              <a:rPr lang="en-US" sz="1800" dirty="0">
                <a:effectLst/>
                <a:latin typeface="Times New Roman" panose="02020603050405020304" pitchFamily="18" charset="0"/>
                <a:ea typeface="Calibri" panose="020F0502020204030204" pitchFamily="34" charset="0"/>
              </a:rPr>
              <a:t> </a:t>
            </a:r>
            <a:endParaRPr lang="uk-UA" sz="1800" dirty="0">
              <a:latin typeface="Times New Roman" panose="02020603050405020304" pitchFamily="18" charset="0"/>
              <a:ea typeface="Calibri" panose="020F0502020204030204" pitchFamily="34" charset="0"/>
            </a:endParaRPr>
          </a:p>
          <a:p>
            <a:pPr marL="0" indent="0">
              <a:buNone/>
            </a:pPr>
            <a:endParaRPr lang="uk-UA" sz="1800" dirty="0">
              <a:latin typeface="Times New Roman" panose="02020603050405020304" pitchFamily="18" charset="0"/>
            </a:endParaRPr>
          </a:p>
          <a:p>
            <a:pPr marL="0" indent="0">
              <a:buNone/>
            </a:pPr>
            <a:r>
              <a:rPr lang="uk-UA" sz="1800" dirty="0">
                <a:latin typeface="Times New Roman" panose="02020603050405020304" pitchFamily="18" charset="0"/>
              </a:rPr>
              <a:t>Суддя ВС І.Д. Кондратова</a:t>
            </a:r>
            <a:endParaRPr lang="ru-RU" dirty="0"/>
          </a:p>
          <a:p>
            <a:pPr marL="0" indent="0">
              <a:buNone/>
            </a:pPr>
            <a:endParaRPr lang="ru-UA" dirty="0"/>
          </a:p>
        </p:txBody>
      </p:sp>
      <p:sp>
        <p:nvSpPr>
          <p:cNvPr id="4" name="Дата 3">
            <a:extLst>
              <a:ext uri="{FF2B5EF4-FFF2-40B4-BE49-F238E27FC236}">
                <a16:creationId xmlns:a16="http://schemas.microsoft.com/office/drawing/2014/main" id="{FFA0D057-8807-4687-8E8B-2D06E8A857BF}"/>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620AD399-487C-40CE-AE58-2088844C79A3}"/>
              </a:ext>
            </a:extLst>
          </p:cNvPr>
          <p:cNvPicPr>
            <a:picLocks noChangeAspect="1"/>
          </p:cNvPicPr>
          <p:nvPr/>
        </p:nvPicPr>
        <p:blipFill>
          <a:blip r:embed="rId3"/>
          <a:stretch>
            <a:fillRect/>
          </a:stretch>
        </p:blipFill>
        <p:spPr>
          <a:xfrm>
            <a:off x="9171710" y="3654070"/>
            <a:ext cx="2377138" cy="2746730"/>
          </a:xfrm>
          <a:prstGeom prst="rect">
            <a:avLst/>
          </a:prstGeom>
        </p:spPr>
      </p:pic>
    </p:spTree>
    <p:extLst>
      <p:ext uri="{BB962C8B-B14F-4D97-AF65-F5344CB8AC3E}">
        <p14:creationId xmlns:p14="http://schemas.microsoft.com/office/powerpoint/2010/main" val="351772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E385D5-7D85-42D3-807E-10AF7B149645}"/>
              </a:ext>
            </a:extLst>
          </p:cNvPr>
          <p:cNvSpPr>
            <a:spLocks noGrp="1"/>
          </p:cNvSpPr>
          <p:nvPr>
            <p:ph type="title"/>
          </p:nvPr>
        </p:nvSpPr>
        <p:spPr/>
        <p:txBody>
          <a:bodyPr>
            <a:normAutofit fontScale="90000"/>
          </a:bodyPr>
          <a:lstStyle/>
          <a:p>
            <a:pPr algn="ctr"/>
            <a:r>
              <a:rPr lang="uk-UA" dirty="0">
                <a:latin typeface="Times New Roman" panose="02020603050405020304" pitchFamily="18" charset="0"/>
                <a:cs typeface="Times New Roman" panose="02020603050405020304" pitchFamily="18" charset="0"/>
              </a:rPr>
              <a:t>Зв</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язок</a:t>
            </a:r>
            <a:r>
              <a:rPr lang="uk-UA" dirty="0">
                <a:latin typeface="Times New Roman" panose="02020603050405020304" pitchFamily="18" charset="0"/>
                <a:cs typeface="Times New Roman" panose="02020603050405020304" pitchFamily="18" charset="0"/>
              </a:rPr>
              <a:t> вчення про правочини з недобросовісною поведінкою сторони договору</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CA97B2D-28B8-4F0E-9477-8B2154911DE6}"/>
              </a:ext>
            </a:extLst>
          </p:cNvPr>
          <p:cNvSpPr>
            <a:spLocks noGrp="1"/>
          </p:cNvSpPr>
          <p:nvPr>
            <p:ph idx="1"/>
          </p:nvPr>
        </p:nvSpPr>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Форма </a:t>
            </a:r>
            <a:r>
              <a:rPr lang="ru-RU" sz="2400" dirty="0" err="1">
                <a:latin typeface="Times New Roman" panose="02020603050405020304" pitchFamily="18" charset="0"/>
                <a:cs typeface="Times New Roman" panose="02020603050405020304" pitchFamily="18" charset="0"/>
              </a:rPr>
              <a:t>правочину</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Укладення</a:t>
            </a:r>
            <a:r>
              <a:rPr lang="ru-RU" sz="2400" dirty="0">
                <a:latin typeface="Times New Roman" panose="02020603050405020304" pitchFamily="18" charset="0"/>
                <a:cs typeface="Times New Roman" panose="02020603050405020304" pitchFamily="18" charset="0"/>
              </a:rPr>
              <a:t> договору, </a:t>
            </a:r>
            <a:r>
              <a:rPr lang="ru-RU" sz="2400" dirty="0" err="1">
                <a:latin typeface="Times New Roman" panose="02020603050405020304" pitchFamily="18" charset="0"/>
                <a:cs typeface="Times New Roman" panose="02020603050405020304" pitchFamily="18" charset="0"/>
              </a:rPr>
              <a:t>продовження</a:t>
            </a:r>
            <a:r>
              <a:rPr lang="ru-RU" sz="2400" dirty="0">
                <a:latin typeface="Times New Roman" panose="02020603050405020304" pitchFamily="18" charset="0"/>
                <a:cs typeface="Times New Roman" panose="02020603050405020304" pitchFamily="18" charset="0"/>
              </a:rPr>
              <a:t> строку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дії</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tacite</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reconduction</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Укладення</a:t>
            </a:r>
            <a:r>
              <a:rPr lang="ru-RU" sz="2400" dirty="0">
                <a:latin typeface="Times New Roman" panose="02020603050405020304" pitchFamily="18" charset="0"/>
                <a:cs typeface="Times New Roman" panose="02020603050405020304" pitchFamily="18" charset="0"/>
              </a:rPr>
              <a:t> договору </a:t>
            </a:r>
            <a:r>
              <a:rPr lang="ru-RU" sz="2400" dirty="0" err="1">
                <a:latin typeface="Times New Roman" panose="02020603050405020304" pitchFamily="18" charset="0"/>
                <a:cs typeface="Times New Roman" panose="02020603050405020304" pitchFamily="18" charset="0"/>
              </a:rPr>
              <a:t>іпотеки</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Недійсність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правочину</a:t>
            </a:r>
            <a:r>
              <a:rPr lang="ru-RU" sz="2400" dirty="0">
                <a:latin typeface="Times New Roman" panose="02020603050405020304" pitchFamily="18" charset="0"/>
                <a:cs typeface="Times New Roman" panose="02020603050405020304" pitchFamily="18" charset="0"/>
              </a:rPr>
              <a:t>.</a:t>
            </a:r>
            <a:endParaRPr lang="ru-UA" sz="24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EBF08C14-4D2C-4530-A034-5072AA6D2C35}"/>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3022411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A90283-E23F-481D-A38B-BC60FAD4DE48}"/>
              </a:ext>
            </a:extLst>
          </p:cNvPr>
          <p:cNvSpPr>
            <a:spLocks noGrp="1"/>
          </p:cNvSpPr>
          <p:nvPr>
            <p:ph type="title"/>
          </p:nvPr>
        </p:nvSpPr>
        <p:spPr/>
        <p:txBody>
          <a:bodyPr/>
          <a:lstStyle/>
          <a:p>
            <a:r>
              <a:rPr lang="ru-RU" dirty="0" err="1"/>
              <a:t>Кваліфікац</a:t>
            </a:r>
            <a:r>
              <a:rPr lang="uk-UA" dirty="0" err="1"/>
              <a:t>ія</a:t>
            </a:r>
            <a:r>
              <a:rPr lang="uk-UA" dirty="0"/>
              <a:t> п</a:t>
            </a:r>
            <a:r>
              <a:rPr lang="ru-RU" dirty="0" err="1"/>
              <a:t>родовження</a:t>
            </a:r>
            <a:r>
              <a:rPr lang="ru-RU" dirty="0"/>
              <a:t> договору</a:t>
            </a:r>
            <a:endParaRPr lang="ru-UA" dirty="0"/>
          </a:p>
        </p:txBody>
      </p:sp>
      <p:sp>
        <p:nvSpPr>
          <p:cNvPr id="3" name="Объект 2">
            <a:extLst>
              <a:ext uri="{FF2B5EF4-FFF2-40B4-BE49-F238E27FC236}">
                <a16:creationId xmlns:a16="http://schemas.microsoft.com/office/drawing/2014/main" id="{EE351305-1142-426C-88A7-67B95B083453}"/>
              </a:ext>
            </a:extLst>
          </p:cNvPr>
          <p:cNvSpPr>
            <a:spLocks noGrp="1"/>
          </p:cNvSpPr>
          <p:nvPr>
            <p:ph idx="1"/>
          </p:nvPr>
        </p:nvSpPr>
        <p:spPr/>
        <p:txBody>
          <a:bodyPr>
            <a:normAutofit/>
          </a:bodyPr>
          <a:lstStyle/>
          <a:p>
            <a:pPr marL="0" indent="0">
              <a:buNone/>
            </a:pP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наймач</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продовжує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користуватися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річчю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після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закінчення</a:t>
            </a:r>
            <a:r>
              <a:rPr lang="ru-RU" sz="3200" dirty="0">
                <a:latin typeface="Times New Roman" panose="02020603050405020304" pitchFamily="18" charset="0"/>
                <a:cs typeface="Times New Roman" panose="02020603050405020304" pitchFamily="18" charset="0"/>
              </a:rPr>
              <a:t> строку договору найму, то за </a:t>
            </a:r>
            <a:r>
              <a:rPr lang="ru-RU" sz="3200" dirty="0" err="1">
                <a:latin typeface="Times New Roman" panose="02020603050405020304" pitchFamily="18" charset="0"/>
                <a:cs typeface="Times New Roman" panose="02020603050405020304" pitchFamily="18" charset="0"/>
              </a:rPr>
              <a:t>відсутності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заперечень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наймодавця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протягом</a:t>
            </a:r>
            <a:r>
              <a:rPr lang="ru-RU" sz="3200" dirty="0">
                <a:latin typeface="Times New Roman" panose="02020603050405020304" pitchFamily="18" charset="0"/>
                <a:cs typeface="Times New Roman" panose="02020603050405020304" pitchFamily="18" charset="0"/>
              </a:rPr>
              <a:t> одного </a:t>
            </a:r>
            <a:r>
              <a:rPr lang="ru-RU" sz="3200" dirty="0" err="1">
                <a:latin typeface="Times New Roman" panose="02020603050405020304" pitchFamily="18" charset="0"/>
                <a:cs typeface="Times New Roman" panose="02020603050405020304" pitchFamily="18" charset="0"/>
              </a:rPr>
              <a:t>місяця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договір</a:t>
            </a:r>
            <a:r>
              <a:rPr lang="ru-RU" sz="3200"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вважається</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поновленим</a:t>
            </a:r>
            <a:r>
              <a:rPr lang="ru-RU" sz="32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строк,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був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раніше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встановлений</a:t>
            </a:r>
            <a:r>
              <a:rPr lang="ru-RU" sz="3200" dirty="0">
                <a:latin typeface="Times New Roman" panose="02020603050405020304" pitchFamily="18" charset="0"/>
                <a:cs typeface="Times New Roman" panose="02020603050405020304" pitchFamily="18" charset="0"/>
              </a:rPr>
              <a:t> договором (</a:t>
            </a:r>
            <a:r>
              <a:rPr lang="ru-RU" sz="3200" dirty="0" err="1">
                <a:latin typeface="Times New Roman" panose="02020603050405020304" pitchFamily="18" charset="0"/>
                <a:cs typeface="Times New Roman" panose="02020603050405020304" pitchFamily="18" charset="0"/>
              </a:rPr>
              <a:t>стаття</a:t>
            </a:r>
            <a:r>
              <a:rPr lang="ru-RU" sz="3200" dirty="0">
                <a:latin typeface="Times New Roman" panose="02020603050405020304" pitchFamily="18" charset="0"/>
                <a:cs typeface="Times New Roman" panose="02020603050405020304" pitchFamily="18" charset="0"/>
              </a:rPr>
              <a:t> 764 ЦК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a:t>
            </a:r>
            <a:endParaRPr lang="ru-UA" sz="32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49ED31F2-CFF4-4D92-AF94-2CF9DD68A5AA}"/>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66618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id="{BDD4234C-6955-49EF-AD67-436051BC5D0A}"/>
              </a:ext>
            </a:extLst>
          </p:cNvPr>
          <p:cNvSpPr/>
          <p:nvPr/>
        </p:nvSpPr>
        <p:spPr>
          <a:xfrm>
            <a:off x="3722255" y="4612804"/>
            <a:ext cx="2281382" cy="1086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4" name="Прямоугольник: скругленные углы 13">
            <a:extLst>
              <a:ext uri="{FF2B5EF4-FFF2-40B4-BE49-F238E27FC236}">
                <a16:creationId xmlns:a16="http://schemas.microsoft.com/office/drawing/2014/main" id="{3A4C9BC7-0036-407B-99F6-9E444D199F22}"/>
              </a:ext>
            </a:extLst>
          </p:cNvPr>
          <p:cNvSpPr/>
          <p:nvPr/>
        </p:nvSpPr>
        <p:spPr>
          <a:xfrm>
            <a:off x="1145309" y="4581144"/>
            <a:ext cx="2281382" cy="748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2" name="Прямоугольник: скругленные углы 11">
            <a:extLst>
              <a:ext uri="{FF2B5EF4-FFF2-40B4-BE49-F238E27FC236}">
                <a16:creationId xmlns:a16="http://schemas.microsoft.com/office/drawing/2014/main" id="{3B8DCCB0-3B77-48F2-807C-71F3CFD0E40C}"/>
              </a:ext>
            </a:extLst>
          </p:cNvPr>
          <p:cNvSpPr/>
          <p:nvPr/>
        </p:nvSpPr>
        <p:spPr>
          <a:xfrm>
            <a:off x="4359564" y="2803236"/>
            <a:ext cx="1265381" cy="35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 name="Прямоугольник: скругленные углы 10">
            <a:extLst>
              <a:ext uri="{FF2B5EF4-FFF2-40B4-BE49-F238E27FC236}">
                <a16:creationId xmlns:a16="http://schemas.microsoft.com/office/drawing/2014/main" id="{E5DB730E-B264-4C5C-BA92-905C6CCAB3AE}"/>
              </a:ext>
            </a:extLst>
          </p:cNvPr>
          <p:cNvSpPr/>
          <p:nvPr/>
        </p:nvSpPr>
        <p:spPr>
          <a:xfrm>
            <a:off x="2152073" y="2803236"/>
            <a:ext cx="1865745" cy="35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0" name="Прямоугольник: скругленные углы 9">
            <a:extLst>
              <a:ext uri="{FF2B5EF4-FFF2-40B4-BE49-F238E27FC236}">
                <a16:creationId xmlns:a16="http://schemas.microsoft.com/office/drawing/2014/main" id="{15A009FC-99FF-4C65-9B60-D0C8DEFEBC8B}"/>
              </a:ext>
            </a:extLst>
          </p:cNvPr>
          <p:cNvSpPr/>
          <p:nvPr/>
        </p:nvSpPr>
        <p:spPr>
          <a:xfrm>
            <a:off x="1066800" y="2803236"/>
            <a:ext cx="891309" cy="318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9" name="Овал 8">
            <a:extLst>
              <a:ext uri="{FF2B5EF4-FFF2-40B4-BE49-F238E27FC236}">
                <a16:creationId xmlns:a16="http://schemas.microsoft.com/office/drawing/2014/main" id="{2805163B-5348-4D20-8CC3-67CF173E0756}"/>
              </a:ext>
            </a:extLst>
          </p:cNvPr>
          <p:cNvSpPr/>
          <p:nvPr/>
        </p:nvSpPr>
        <p:spPr>
          <a:xfrm>
            <a:off x="8109527" y="1902691"/>
            <a:ext cx="2040312"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Овал 7">
            <a:extLst>
              <a:ext uri="{FF2B5EF4-FFF2-40B4-BE49-F238E27FC236}">
                <a16:creationId xmlns:a16="http://schemas.microsoft.com/office/drawing/2014/main" id="{41D6052E-6C68-4211-A90E-B1FB583586C8}"/>
              </a:ext>
            </a:extLst>
          </p:cNvPr>
          <p:cNvSpPr/>
          <p:nvPr/>
        </p:nvSpPr>
        <p:spPr>
          <a:xfrm>
            <a:off x="2152073" y="1902691"/>
            <a:ext cx="1570182" cy="461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8080DD48-9953-4A76-9066-9144952150C8}"/>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Форма </a:t>
            </a:r>
            <a:r>
              <a:rPr lang="ru-RU" dirty="0" err="1">
                <a:latin typeface="Times New Roman" panose="02020603050405020304" pitchFamily="18" charset="0"/>
                <a:cs typeface="Times New Roman" panose="02020603050405020304" pitchFamily="18" charset="0"/>
              </a:rPr>
              <a:t>правочину</a:t>
            </a:r>
            <a:br>
              <a:rPr lang="ru-RU" dirty="0">
                <a:latin typeface="Times New Roman" panose="02020603050405020304" pitchFamily="18" charset="0"/>
                <a:cs typeface="Times New Roman" panose="02020603050405020304" pitchFamily="18" charset="0"/>
              </a:rPr>
            </a:b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0623F45-B3E2-4127-9206-06F149EC7EFC}"/>
              </a:ext>
            </a:extLst>
          </p:cNvPr>
          <p:cNvSpPr>
            <a:spLocks noGrp="1"/>
          </p:cNvSpPr>
          <p:nvPr>
            <p:ph idx="1"/>
          </p:nvPr>
        </p:nvSpPr>
        <p:spPr>
          <a:xfrm>
            <a:off x="1066800" y="1431636"/>
            <a:ext cx="10058400" cy="4521108"/>
          </a:xfrm>
        </p:spPr>
        <p:txBody>
          <a:bodyPr>
            <a:normAutofit lnSpcReduction="10000"/>
          </a:bodyPr>
          <a:lstStyle/>
          <a:p>
            <a:pPr marL="0" indent="0">
              <a:buNone/>
            </a:pPr>
            <a:r>
              <a:rPr lang="ru-RU" dirty="0"/>
              <a:t>          </a:t>
            </a:r>
          </a:p>
          <a:p>
            <a:pPr marL="0" indent="0">
              <a:buNone/>
            </a:pPr>
            <a:r>
              <a:rPr lang="ru-RU" sz="1700" dirty="0"/>
              <a:t>                     </a:t>
            </a:r>
            <a:r>
              <a:rPr lang="ru-RU" sz="2400" b="1" dirty="0" err="1">
                <a:latin typeface="Times New Roman" panose="02020603050405020304" pitchFamily="18" charset="0"/>
                <a:cs typeface="Times New Roman" panose="02020603050405020304" pitchFamily="18" charset="0"/>
              </a:rPr>
              <a:t>усна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письмова</a:t>
            </a:r>
            <a:endParaRPr lang="ru-RU" sz="2400" b="1" dirty="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a:p>
            <a:pPr marL="0" indent="0">
              <a:buNone/>
            </a:pPr>
            <a:r>
              <a:rPr lang="ru-RU" sz="1700" dirty="0">
                <a:latin typeface="Times New Roman" panose="02020603050405020304" pitchFamily="18" charset="0"/>
                <a:cs typeface="Times New Roman" panose="02020603050405020304" pitchFamily="18" charset="0"/>
              </a:rPr>
              <a:t>жести          </a:t>
            </a:r>
            <a:r>
              <a:rPr lang="ru-RU" sz="1700" dirty="0" err="1">
                <a:latin typeface="Times New Roman" panose="02020603050405020304" pitchFamily="18" charset="0"/>
                <a:cs typeface="Times New Roman" panose="02020603050405020304" pitchFamily="18" charset="0"/>
              </a:rPr>
              <a:t>конклюдентні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дії</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мовчання</a:t>
            </a:r>
            <a:endParaRPr lang="ru-RU" sz="1700" dirty="0">
              <a:latin typeface="Times New Roman" panose="02020603050405020304" pitchFamily="18" charset="0"/>
              <a:cs typeface="Times New Roman" panose="02020603050405020304" pitchFamily="18" charset="0"/>
            </a:endParaRPr>
          </a:p>
          <a:p>
            <a:pPr marL="0" indent="0">
              <a:buNone/>
            </a:pPr>
            <a:r>
              <a:rPr lang="ru-RU" sz="1700" dirty="0">
                <a:latin typeface="Times New Roman" panose="02020603050405020304" pitchFamily="18" charset="0"/>
                <a:cs typeface="Times New Roman" panose="02020603050405020304" pitchFamily="18" charset="0"/>
              </a:rPr>
              <a:t>                                                      (ч.3 ст. 295 ЦКУ)</a:t>
            </a:r>
          </a:p>
          <a:p>
            <a:endParaRPr lang="ru-RU" sz="1700" dirty="0">
              <a:latin typeface="Times New Roman" panose="02020603050405020304" pitchFamily="18" charset="0"/>
              <a:cs typeface="Times New Roman" panose="02020603050405020304" pitchFamily="18" charset="0"/>
            </a:endParaRPr>
          </a:p>
          <a:p>
            <a:pPr marL="0" indent="0">
              <a:buNone/>
            </a:pP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якщо</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це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встановлено</a:t>
            </a:r>
            <a:r>
              <a:rPr lang="ru-RU" sz="1700" dirty="0">
                <a:latin typeface="Times New Roman" panose="02020603050405020304" pitchFamily="18" charset="0"/>
                <a:cs typeface="Times New Roman" panose="02020603050405020304" pitchFamily="18" charset="0"/>
              </a:rPr>
              <a:t> договором </a:t>
            </a:r>
            <a:r>
              <a:rPr lang="ru-RU" sz="1700" dirty="0" err="1">
                <a:latin typeface="Times New Roman" panose="02020603050405020304" pitchFamily="18" charset="0"/>
                <a:cs typeface="Times New Roman" panose="02020603050405020304" pitchFamily="18" charset="0"/>
              </a:rPr>
              <a:t>або</a:t>
            </a:r>
            <a:r>
              <a:rPr lang="ru-RU" sz="1700" dirty="0">
                <a:latin typeface="Times New Roman" panose="02020603050405020304" pitchFamily="18" charset="0"/>
                <a:cs typeface="Times New Roman" panose="02020603050405020304" pitchFamily="18" charset="0"/>
              </a:rPr>
              <a:t> законом </a:t>
            </a:r>
          </a:p>
          <a:p>
            <a:endParaRPr lang="ru-RU" sz="17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при </a:t>
            </a:r>
            <a:r>
              <a:rPr lang="ru-RU" sz="1800" dirty="0" err="1">
                <a:latin typeface="Times New Roman" panose="02020603050405020304" pitchFamily="18" charset="0"/>
                <a:cs typeface="Times New Roman" panose="02020603050405020304" pitchFamily="18" charset="0"/>
              </a:rPr>
              <a:t>вчиненні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правочину</a:t>
            </a:r>
            <a:r>
              <a:rPr lang="ru-RU" sz="1800" dirty="0">
                <a:latin typeface="Times New Roman" panose="02020603050405020304" pitchFamily="18" charset="0"/>
                <a:cs typeface="Times New Roman" panose="02020603050405020304" pitchFamily="18" charset="0"/>
              </a:rPr>
              <a:t>      при </a:t>
            </a:r>
            <a:r>
              <a:rPr lang="ru-RU" sz="1800" dirty="0" err="1">
                <a:latin typeface="Times New Roman" panose="02020603050405020304" pitchFamily="18" charset="0"/>
                <a:cs typeface="Times New Roman" panose="02020603050405020304" pitchFamily="18" charset="0"/>
              </a:rPr>
              <a:t>продовженні</a:t>
            </a:r>
            <a:endParaRPr lang="ru-RU" sz="1800" dirty="0">
              <a:latin typeface="Times New Roman" panose="02020603050405020304" pitchFamily="18" charset="0"/>
              <a:cs typeface="Times New Roman" panose="02020603050405020304" pitchFamily="18" charset="0"/>
            </a:endParaRPr>
          </a:p>
          <a:p>
            <a:pPr marL="0" indent="0">
              <a:buNone/>
            </a:pPr>
            <a:r>
              <a:rPr lang="ru-RU" sz="1700" dirty="0">
                <a:latin typeface="Times New Roman" panose="02020603050405020304" pitchFamily="18" charset="0"/>
                <a:cs typeface="Times New Roman" panose="02020603050405020304" pitchFamily="18" charset="0"/>
              </a:rPr>
              <a:t>(</a:t>
            </a:r>
            <a:r>
              <a:rPr lang="ru-RU" sz="1700" dirty="0" err="1">
                <a:latin typeface="Times New Roman" panose="02020603050405020304" pitchFamily="18" charset="0"/>
                <a:cs typeface="Times New Roman" panose="02020603050405020304" pitchFamily="18" charset="0"/>
              </a:rPr>
              <a:t>укладенні</a:t>
            </a:r>
            <a:r>
              <a:rPr lang="ru-RU" sz="1700" dirty="0">
                <a:latin typeface="Times New Roman" panose="02020603050405020304" pitchFamily="18" charset="0"/>
                <a:cs typeface="Times New Roman" panose="02020603050405020304" pitchFamily="18" charset="0"/>
              </a:rPr>
              <a:t> договору)             (</a:t>
            </a:r>
            <a:r>
              <a:rPr lang="ru-RU" sz="1700" dirty="0" err="1">
                <a:latin typeface="Times New Roman" panose="02020603050405020304" pitchFamily="18" charset="0"/>
                <a:cs typeface="Times New Roman" panose="02020603050405020304" pitchFamily="18" charset="0"/>
              </a:rPr>
              <a:t>поновленні</a:t>
            </a:r>
            <a:r>
              <a:rPr lang="ru-RU" sz="1700" dirty="0">
                <a:latin typeface="Times New Roman" panose="02020603050405020304" pitchFamily="18" charset="0"/>
                <a:cs typeface="Times New Roman" panose="02020603050405020304" pitchFamily="18" charset="0"/>
              </a:rPr>
              <a:t>  договору)</a:t>
            </a:r>
          </a:p>
          <a:p>
            <a:pPr marL="0" indent="0">
              <a:buNone/>
            </a:pPr>
            <a:r>
              <a:rPr lang="ru-RU" sz="1700" dirty="0">
                <a:latin typeface="Times New Roman" panose="02020603050405020304" pitchFamily="18" charset="0"/>
                <a:cs typeface="Times New Roman" panose="02020603050405020304" pitchFamily="18" charset="0"/>
              </a:rPr>
              <a:t>                                                        ст. 764 ЦКУ</a:t>
            </a:r>
          </a:p>
          <a:p>
            <a:endParaRPr lang="ru-UA" dirty="0"/>
          </a:p>
        </p:txBody>
      </p:sp>
      <p:sp>
        <p:nvSpPr>
          <p:cNvPr id="4" name="Дата 3">
            <a:extLst>
              <a:ext uri="{FF2B5EF4-FFF2-40B4-BE49-F238E27FC236}">
                <a16:creationId xmlns:a16="http://schemas.microsoft.com/office/drawing/2014/main" id="{C85D099C-BCB1-4983-8224-91F419CB4C9B}"/>
              </a:ext>
            </a:extLst>
          </p:cNvPr>
          <p:cNvSpPr>
            <a:spLocks noGrp="1"/>
          </p:cNvSpPr>
          <p:nvPr>
            <p:ph type="dt" sz="half" idx="10"/>
          </p:nvPr>
        </p:nvSpPr>
        <p:spPr/>
        <p:txBody>
          <a:bodyPr/>
          <a:lstStyle/>
          <a:p>
            <a:pPr rtl="0"/>
            <a:fld id="{629C2F20-7994-4D1E-A01C-96ECBA4612EB}" type="datetime1">
              <a:rPr lang="ru-RU" smtClean="0"/>
              <a:t>21.10.2021</a:t>
            </a:fld>
            <a:endParaRPr lang="en-US"/>
          </a:p>
        </p:txBody>
      </p:sp>
      <p:sp>
        <p:nvSpPr>
          <p:cNvPr id="13" name="Стрелка: вниз 12">
            <a:extLst>
              <a:ext uri="{FF2B5EF4-FFF2-40B4-BE49-F238E27FC236}">
                <a16:creationId xmlns:a16="http://schemas.microsoft.com/office/drawing/2014/main" id="{79FF8A38-9139-4D20-9E86-1CF5A83C8393}"/>
              </a:ext>
            </a:extLst>
          </p:cNvPr>
          <p:cNvSpPr/>
          <p:nvPr/>
        </p:nvSpPr>
        <p:spPr>
          <a:xfrm>
            <a:off x="4359564" y="3429000"/>
            <a:ext cx="101600" cy="513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6" name="Стрелка: вниз 15">
            <a:extLst>
              <a:ext uri="{FF2B5EF4-FFF2-40B4-BE49-F238E27FC236}">
                <a16:creationId xmlns:a16="http://schemas.microsoft.com/office/drawing/2014/main" id="{34528572-E45F-45C0-AFE6-8C5B619EF36C}"/>
              </a:ext>
            </a:extLst>
          </p:cNvPr>
          <p:cNvSpPr/>
          <p:nvPr/>
        </p:nvSpPr>
        <p:spPr>
          <a:xfrm>
            <a:off x="2826327" y="4211782"/>
            <a:ext cx="314037" cy="287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7" name="Стрелка: вниз 16">
            <a:extLst>
              <a:ext uri="{FF2B5EF4-FFF2-40B4-BE49-F238E27FC236}">
                <a16:creationId xmlns:a16="http://schemas.microsoft.com/office/drawing/2014/main" id="{D156DE43-190D-4A02-8356-63283E178931}"/>
              </a:ext>
            </a:extLst>
          </p:cNvPr>
          <p:cNvSpPr/>
          <p:nvPr/>
        </p:nvSpPr>
        <p:spPr>
          <a:xfrm>
            <a:off x="4862946" y="4248430"/>
            <a:ext cx="314037" cy="287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14596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4F80297B-D617-4F95-AF17-04DD9E3560AF}"/>
              </a:ext>
            </a:extLst>
          </p:cNvPr>
          <p:cNvSpPr/>
          <p:nvPr/>
        </p:nvSpPr>
        <p:spPr>
          <a:xfrm>
            <a:off x="6373091" y="2577777"/>
            <a:ext cx="4752109" cy="1671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Прямоугольник: скругленные углы 4">
            <a:extLst>
              <a:ext uri="{FF2B5EF4-FFF2-40B4-BE49-F238E27FC236}">
                <a16:creationId xmlns:a16="http://schemas.microsoft.com/office/drawing/2014/main" id="{0B71B69B-1068-49FD-AEC5-0A3557C97A0F}"/>
              </a:ext>
            </a:extLst>
          </p:cNvPr>
          <p:cNvSpPr/>
          <p:nvPr/>
        </p:nvSpPr>
        <p:spPr>
          <a:xfrm>
            <a:off x="1283855" y="2660073"/>
            <a:ext cx="4461163" cy="1671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053F624B-2CEB-4577-8568-1358E84DA246}"/>
              </a:ext>
            </a:extLst>
          </p:cNvPr>
          <p:cNvSpPr>
            <a:spLocks noGrp="1"/>
          </p:cNvSpPr>
          <p:nvPr>
            <p:ph type="title"/>
          </p:nvPr>
        </p:nvSpPr>
        <p:spPr/>
        <p:txBody>
          <a:bodyPr/>
          <a:lstStyle/>
          <a:p>
            <a:pPr algn="ctr"/>
            <a:r>
              <a:rPr lang="uk-UA"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Умови поновлення договору найму</a:t>
            </a:r>
            <a:br>
              <a:rPr lang="ru-UA" dirty="0">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B4BC20D4-0FCB-491A-820C-AD6E59E5D8AB}"/>
              </a:ext>
            </a:extLst>
          </p:cNvPr>
          <p:cNvSpPr>
            <a:spLocks noGrp="1"/>
          </p:cNvSpPr>
          <p:nvPr>
            <p:ph idx="1"/>
          </p:nvPr>
        </p:nvSpPr>
        <p:spPr/>
        <p:txBody>
          <a:bodyPr/>
          <a:lstStyle/>
          <a:p>
            <a:pPr indent="450215" algn="just">
              <a:lnSpc>
                <a:spcPct val="107000"/>
              </a:lnSpc>
              <a:spcAft>
                <a:spcPts val="800"/>
              </a:spcAft>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наймач</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продовжує</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користуватися</a:t>
            </a:r>
            <a:r>
              <a:rPr lang="uk-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відсутні</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заперечення</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наймодавця</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майном</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після</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закінчення</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строку </a:t>
            </a:r>
            <a:r>
              <a:rPr lang="uk-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одного </a:t>
            </a:r>
            <a:r>
              <a:rPr lang="ru-UA" sz="2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місяця</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ru-UA" sz="2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договору найму</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UA" dirty="0"/>
          </a:p>
        </p:txBody>
      </p:sp>
      <p:sp>
        <p:nvSpPr>
          <p:cNvPr id="4" name="Дата 3">
            <a:extLst>
              <a:ext uri="{FF2B5EF4-FFF2-40B4-BE49-F238E27FC236}">
                <a16:creationId xmlns:a16="http://schemas.microsoft.com/office/drawing/2014/main" id="{526C4B75-D810-4F42-9074-2E4DA28B45A5}"/>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6336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8FC72-D107-4DD7-89A2-00A510669D8E}"/>
              </a:ext>
            </a:extLst>
          </p:cNvPr>
          <p:cNvSpPr>
            <a:spLocks noGrp="1"/>
          </p:cNvSpPr>
          <p:nvPr>
            <p:ph type="title"/>
          </p:nvPr>
        </p:nvSpPr>
        <p:spPr/>
        <p:txBody>
          <a:bodyPr/>
          <a:lstStyle/>
          <a:p>
            <a:pPr algn="ctr"/>
            <a:r>
              <a:rPr lang="ru-RU" dirty="0" err="1"/>
              <a:t>Недійсні</a:t>
            </a:r>
            <a:r>
              <a:rPr lang="ru-RU" dirty="0"/>
              <a:t> </a:t>
            </a:r>
            <a:r>
              <a:rPr lang="ru-RU" dirty="0" err="1"/>
              <a:t>правочини</a:t>
            </a:r>
            <a:br>
              <a:rPr lang="ru-RU" dirty="0"/>
            </a:br>
            <a:endParaRPr lang="ru-UA" dirty="0"/>
          </a:p>
        </p:txBody>
      </p:sp>
      <p:sp>
        <p:nvSpPr>
          <p:cNvPr id="3" name="Объект 2">
            <a:extLst>
              <a:ext uri="{FF2B5EF4-FFF2-40B4-BE49-F238E27FC236}">
                <a16:creationId xmlns:a16="http://schemas.microsoft.com/office/drawing/2014/main" id="{9F9A048E-E1F0-4030-AC5A-B09073044AFD}"/>
              </a:ext>
            </a:extLst>
          </p:cNvPr>
          <p:cNvSpPr>
            <a:spLocks noGrp="1"/>
          </p:cNvSpPr>
          <p:nvPr>
            <p:ph idx="1"/>
          </p:nvPr>
        </p:nvSpPr>
        <p:spPr/>
        <p:txBody>
          <a:bodyPr>
            <a:normAutofit fontScale="92500" lnSpcReduction="10000"/>
          </a:bodyPr>
          <a:lstStyle/>
          <a:p>
            <a:endParaRPr lang="ru-RU" dirty="0"/>
          </a:p>
          <a:p>
            <a:pPr marL="0" indent="0">
              <a:buNone/>
            </a:pPr>
            <a:r>
              <a:rPr lang="ru-RU" sz="2400" dirty="0">
                <a:latin typeface="Times New Roman" panose="02020603050405020304" pitchFamily="18" charset="0"/>
                <a:cs typeface="Times New Roman" panose="02020603050405020304" pitchFamily="18" charset="0"/>
              </a:rPr>
              <a:t>                 </a:t>
            </a:r>
            <a:r>
              <a:rPr lang="ru-RU" sz="32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нікчемні</a:t>
            </a:r>
            <a:r>
              <a:rPr lang="ru-RU" sz="2400"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оспорювані</a:t>
            </a:r>
            <a:endParaRPr lang="ru-RU" sz="3000" b="1"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нікчемний</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недійсним</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Правочин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щодо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відчуження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іпотекодавцем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переданого</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іпотеку</a:t>
            </a:r>
            <a:r>
              <a:rPr lang="ru-RU" sz="2400" dirty="0">
                <a:latin typeface="Times New Roman" panose="02020603050405020304" pitchFamily="18" charset="0"/>
                <a:cs typeface="Times New Roman" panose="02020603050405020304" pitchFamily="18" charset="0"/>
              </a:rPr>
              <a:t> майна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передачі</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наступну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спільну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діяльність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лізинг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оренду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користування</a:t>
            </a:r>
            <a:r>
              <a:rPr lang="ru-RU" sz="2400" dirty="0">
                <a:latin typeface="Times New Roman" panose="02020603050405020304" pitchFamily="18" charset="0"/>
                <a:cs typeface="Times New Roman" panose="02020603050405020304" pitchFamily="18" charset="0"/>
              </a:rPr>
              <a:t> без </a:t>
            </a:r>
            <a:r>
              <a:rPr lang="ru-RU" sz="2400" dirty="0" err="1">
                <a:latin typeface="Times New Roman" panose="02020603050405020304" pitchFamily="18" charset="0"/>
                <a:cs typeface="Times New Roman" panose="02020603050405020304" pitchFamily="18" charset="0"/>
              </a:rPr>
              <a:t>згоди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іпотекодержателя</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недійсним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третя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статті</a:t>
            </a:r>
            <a:r>
              <a:rPr lang="ru-RU" sz="2400" dirty="0">
                <a:latin typeface="Times New Roman" panose="02020603050405020304" pitchFamily="18" charset="0"/>
                <a:cs typeface="Times New Roman" panose="02020603050405020304" pitchFamily="18" charset="0"/>
              </a:rPr>
              <a:t> 12 Закону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іпотеку</a:t>
            </a:r>
            <a:r>
              <a:rPr lang="ru-RU" sz="2400" dirty="0">
                <a:latin typeface="Times New Roman" panose="02020603050405020304" pitchFamily="18" charset="0"/>
                <a:cs typeface="Times New Roman" panose="02020603050405020304" pitchFamily="18" charset="0"/>
              </a:rPr>
              <a:t>»).</a:t>
            </a:r>
          </a:p>
          <a:p>
            <a:endParaRPr lang="ru-UA" dirty="0"/>
          </a:p>
        </p:txBody>
      </p:sp>
      <p:sp>
        <p:nvSpPr>
          <p:cNvPr id="4" name="Дата 3">
            <a:extLst>
              <a:ext uri="{FF2B5EF4-FFF2-40B4-BE49-F238E27FC236}">
                <a16:creationId xmlns:a16="http://schemas.microsoft.com/office/drawing/2014/main" id="{72670AFA-48F0-4AC2-8213-B21D2EA517C3}"/>
              </a:ext>
            </a:extLst>
          </p:cNvPr>
          <p:cNvSpPr>
            <a:spLocks noGrp="1"/>
          </p:cNvSpPr>
          <p:nvPr>
            <p:ph type="dt" sz="half" idx="10"/>
          </p:nvPr>
        </p:nvSpPr>
        <p:spPr/>
        <p:txBody>
          <a:bodyPr/>
          <a:lstStyle/>
          <a:p>
            <a:pPr rtl="0"/>
            <a:fld id="{629C2F20-7994-4D1E-A01C-96ECBA4612EB}" type="datetime1">
              <a:rPr lang="ru-RU" smtClean="0"/>
              <a:t>21.10.2021</a:t>
            </a:fld>
            <a:endParaRPr lang="en-US"/>
          </a:p>
        </p:txBody>
      </p:sp>
      <p:sp>
        <p:nvSpPr>
          <p:cNvPr id="8" name="Rectangle 4">
            <a:extLst>
              <a:ext uri="{FF2B5EF4-FFF2-40B4-BE49-F238E27FC236}">
                <a16:creationId xmlns:a16="http://schemas.microsoft.com/office/drawing/2014/main" id="{A2E3127E-A004-4C72-988B-7DDD508EF29B}"/>
              </a:ext>
            </a:extLst>
          </p:cNvPr>
          <p:cNvSpPr>
            <a:spLocks noChangeArrowheads="1"/>
          </p:cNvSpPr>
          <p:nvPr/>
        </p:nvSpPr>
        <p:spPr bwMode="auto">
          <a:xfrm>
            <a:off x="6213203" y="303312"/>
            <a:ext cx="67999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UA" sz="1400" b="0" i="0" u="none" strike="noStrike" cap="none" normalizeH="0" baseline="0" dirty="0">
                <a:ln>
                  <a:noFill/>
                </a:ln>
                <a:solidFill>
                  <a:srgbClr val="050505"/>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UA" sz="1800" b="0" i="0" u="none" strike="noStrike" cap="none" normalizeH="0" baseline="0" dirty="0">
              <a:ln>
                <a:noFill/>
              </a:ln>
              <a:solidFill>
                <a:schemeClr val="tx1"/>
              </a:solidFill>
              <a:effectLst/>
              <a:latin typeface="Arial" panose="020B0604020202020204" pitchFamily="34" charset="0"/>
            </a:endParaRPr>
          </a:p>
        </p:txBody>
      </p:sp>
      <p:sp>
        <p:nvSpPr>
          <p:cNvPr id="9" name="Стрелка: вниз 8">
            <a:extLst>
              <a:ext uri="{FF2B5EF4-FFF2-40B4-BE49-F238E27FC236}">
                <a16:creationId xmlns:a16="http://schemas.microsoft.com/office/drawing/2014/main" id="{F95986EA-7105-45C5-B8EC-5B39653949CE}"/>
              </a:ext>
            </a:extLst>
          </p:cNvPr>
          <p:cNvSpPr/>
          <p:nvPr/>
        </p:nvSpPr>
        <p:spPr>
          <a:xfrm>
            <a:off x="2470727" y="3011055"/>
            <a:ext cx="193964"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0" name="Стрелка: вниз 9">
            <a:extLst>
              <a:ext uri="{FF2B5EF4-FFF2-40B4-BE49-F238E27FC236}">
                <a16:creationId xmlns:a16="http://schemas.microsoft.com/office/drawing/2014/main" id="{C06B11D0-55D8-48AB-8F4E-73F8DDAE01C3}"/>
              </a:ext>
            </a:extLst>
          </p:cNvPr>
          <p:cNvSpPr/>
          <p:nvPr/>
        </p:nvSpPr>
        <p:spPr>
          <a:xfrm>
            <a:off x="3325091" y="2992583"/>
            <a:ext cx="193964"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745990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D3E136-9233-4F37-8EFA-6AD5EF7BEA39}"/>
              </a:ext>
            </a:extLst>
          </p:cNvPr>
          <p:cNvSpPr>
            <a:spLocks noGrp="1"/>
          </p:cNvSpPr>
          <p:nvPr>
            <p:ph idx="1"/>
          </p:nvPr>
        </p:nvSpPr>
        <p:spPr/>
        <p:txBody>
          <a:bodyPr>
            <a:normAutofit/>
          </a:bodyPr>
          <a:lstStyle/>
          <a:p>
            <a:pPr marL="0" indent="0" algn="ctr">
              <a:buNone/>
            </a:pPr>
            <a:r>
              <a:rPr lang="uk-UA" sz="4000" b="1" dirty="0"/>
              <a:t>Дякую за увагу!</a:t>
            </a:r>
            <a:endParaRPr lang="ru-UA" sz="4000" b="1" dirty="0"/>
          </a:p>
        </p:txBody>
      </p:sp>
      <p:sp>
        <p:nvSpPr>
          <p:cNvPr id="4" name="Дата 3">
            <a:extLst>
              <a:ext uri="{FF2B5EF4-FFF2-40B4-BE49-F238E27FC236}">
                <a16:creationId xmlns:a16="http://schemas.microsoft.com/office/drawing/2014/main" id="{13357CE4-6F10-49BF-94BE-DD6BBF496BDD}"/>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298987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BC575A5-FD2D-4866-B42D-62DD96474135}"/>
              </a:ext>
            </a:extLst>
          </p:cNvPr>
          <p:cNvPicPr>
            <a:picLocks noChangeAspect="1"/>
          </p:cNvPicPr>
          <p:nvPr/>
        </p:nvPicPr>
        <p:blipFill>
          <a:blip r:embed="rId2"/>
          <a:stretch>
            <a:fillRect/>
          </a:stretch>
        </p:blipFill>
        <p:spPr>
          <a:xfrm>
            <a:off x="9609570" y="431482"/>
            <a:ext cx="2190750" cy="3343275"/>
          </a:xfrm>
          <a:prstGeom prst="rect">
            <a:avLst/>
          </a:prstGeom>
        </p:spPr>
      </p:pic>
      <p:sp>
        <p:nvSpPr>
          <p:cNvPr id="3" name="Объект 2">
            <a:extLst>
              <a:ext uri="{FF2B5EF4-FFF2-40B4-BE49-F238E27FC236}">
                <a16:creationId xmlns:a16="http://schemas.microsoft.com/office/drawing/2014/main" id="{75F40C84-7773-4F96-8796-2028221B80B1}"/>
              </a:ext>
            </a:extLst>
          </p:cNvPr>
          <p:cNvSpPr>
            <a:spLocks noGrp="1"/>
          </p:cNvSpPr>
          <p:nvPr>
            <p:ph idx="1"/>
          </p:nvPr>
        </p:nvSpPr>
        <p:spPr>
          <a:xfrm>
            <a:off x="1066800" y="591127"/>
            <a:ext cx="10058400" cy="5361617"/>
          </a:xfrm>
        </p:spPr>
        <p:txBody>
          <a:bodyPr>
            <a:normAutofit lnSpcReduction="10000"/>
          </a:bodyPr>
          <a:lstStyle/>
          <a:p>
            <a:pPr>
              <a:spcBef>
                <a:spcPts val="0"/>
              </a:spcBef>
            </a:pP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Доктрина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venire</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factum</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proprium</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(заборони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суперечливої</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поведінки</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6213" indent="-176213">
              <a:spcBef>
                <a:spcPts val="0"/>
              </a:spcBef>
              <a:buNone/>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базується</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ще</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римській</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максимі</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concedit</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venire</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factum</a:t>
            </a:r>
            <a:endPar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6213" indent="-176213">
              <a:spcBef>
                <a:spcPts val="0"/>
              </a:spcBef>
              <a:buNone/>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proprium</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ніхто</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не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може</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діяти</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всупереч</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своїй</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попередній</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поведінці</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UA"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pP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іх</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 не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може</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передат</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другому б</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a:t>
            </a:r>
            <a:r>
              <a:rPr lang="ru-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льше</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права,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ніж має</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сам.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plus</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uk-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iuris</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alium</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transferre</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potest</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quam</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ipse</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UA"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haberet</a:t>
            </a:r>
            <a:r>
              <a:rPr lang="ru-UA"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ru-RU" sz="2000" b="0" i="0" dirty="0">
                <a:solidFill>
                  <a:srgbClr val="000000"/>
                </a:solidFill>
                <a:effectLst/>
                <a:latin typeface="Times New Roman" panose="02020603050405020304" pitchFamily="18" charset="0"/>
                <a:cs typeface="Times New Roman" panose="02020603050405020304" pitchFamily="18" charset="0"/>
              </a:rPr>
              <a:t>Угоди, </a:t>
            </a:r>
            <a:r>
              <a:rPr lang="ru-RU" sz="2000" b="0" i="0" dirty="0" err="1">
                <a:solidFill>
                  <a:srgbClr val="000000"/>
                </a:solidFill>
                <a:effectLst/>
                <a:latin typeface="Times New Roman" panose="02020603050405020304" pitchFamily="18" charset="0"/>
                <a:cs typeface="Times New Roman" panose="02020603050405020304" pitchFamily="18" charset="0"/>
              </a:rPr>
              <a:t>що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укладаються</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проти</a:t>
            </a:r>
            <a:r>
              <a:rPr lang="ru-RU" sz="2000" b="0" i="0" dirty="0">
                <a:solidFill>
                  <a:srgbClr val="000000"/>
                </a:solidFill>
                <a:effectLst/>
                <a:latin typeface="Times New Roman" panose="02020603050405020304" pitchFamily="18" charset="0"/>
                <a:cs typeface="Times New Roman" panose="02020603050405020304" pitchFamily="18" charset="0"/>
              </a:rPr>
              <a:t> норм </a:t>
            </a:r>
            <a:r>
              <a:rPr lang="ru-RU" sz="2000" b="0" i="0" dirty="0" err="1">
                <a:solidFill>
                  <a:srgbClr val="000000"/>
                </a:solidFill>
                <a:effectLst/>
                <a:latin typeface="Times New Roman" panose="02020603050405020304" pitchFamily="18" charset="0"/>
                <a:cs typeface="Times New Roman" panose="02020603050405020304" pitchFamily="18" charset="0"/>
              </a:rPr>
              <a:t>цив</a:t>
            </a:r>
            <a:r>
              <a:rPr lang="uk-UA" sz="2000" b="0" i="0" dirty="0" err="1">
                <a:solidFill>
                  <a:srgbClr val="000000"/>
                </a:solidFill>
                <a:effectLst/>
                <a:latin typeface="Times New Roman" panose="02020603050405020304" pitchFamily="18" charset="0"/>
                <a:cs typeface="Times New Roman" panose="02020603050405020304" pitchFamily="18" charset="0"/>
              </a:rPr>
              <a:t>іль</a:t>
            </a:r>
            <a:r>
              <a:rPr lang="ru-RU" sz="2000" b="0" i="0" dirty="0" err="1">
                <a:solidFill>
                  <a:srgbClr val="000000"/>
                </a:solidFill>
                <a:effectLst/>
                <a:latin typeface="Times New Roman" panose="02020603050405020304" pitchFamily="18" charset="0"/>
                <a:cs typeface="Times New Roman" panose="02020603050405020304" pitchFamily="18" charset="0"/>
              </a:rPr>
              <a:t>ного</a:t>
            </a:r>
            <a:r>
              <a:rPr lang="ru-RU" sz="2000" b="0" i="0" dirty="0">
                <a:solidFill>
                  <a:srgbClr val="000000"/>
                </a:solidFill>
                <a:effectLst/>
                <a:latin typeface="Times New Roman" panose="02020603050405020304" pitchFamily="18" charset="0"/>
                <a:cs typeface="Times New Roman" panose="02020603050405020304" pitchFamily="18" charset="0"/>
              </a:rPr>
              <a:t> права, не </a:t>
            </a:r>
            <a:r>
              <a:rPr lang="ru-RU" sz="2000" b="0" i="0" dirty="0" err="1">
                <a:solidFill>
                  <a:srgbClr val="000000"/>
                </a:solidFill>
                <a:effectLst/>
                <a:latin typeface="Times New Roman" panose="02020603050405020304" pitchFamily="18" charset="0"/>
                <a:cs typeface="Times New Roman" panose="02020603050405020304" pitchFamily="18" charset="0"/>
              </a:rPr>
              <a:t>затверджуються</a:t>
            </a:r>
            <a:endParaRPr lang="ru-RU" sz="2000" b="0" i="0" dirty="0">
              <a:solidFill>
                <a:srgbClr val="000000"/>
              </a:solidFill>
              <a:effectLst/>
              <a:latin typeface="Times New Roman" panose="02020603050405020304" pitchFamily="18" charset="0"/>
              <a:cs typeface="Times New Roman" panose="02020603050405020304" pitchFamily="18" charset="0"/>
            </a:endParaRPr>
          </a:p>
          <a:p>
            <a:pPr marL="0" indent="0">
              <a:spcBef>
                <a:spcPts val="0"/>
              </a:spcBef>
              <a:buNone/>
            </a:pPr>
            <a:r>
              <a:rPr lang="ru-RU" sz="2000" b="0" i="0" dirty="0">
                <a:solidFill>
                  <a:srgbClr val="000000"/>
                </a:solidFill>
                <a:effectLst/>
                <a:latin typeface="Times New Roman" panose="02020603050405020304" pitchFamily="18" charset="0"/>
                <a:cs typeface="Times New Roman" panose="02020603050405020304" pitchFamily="18" charset="0"/>
              </a:rPr>
              <a:t>   (</a:t>
            </a:r>
            <a:r>
              <a:rPr lang="sq-AL" sz="2000" b="0" i="1" dirty="0">
                <a:solidFill>
                  <a:srgbClr val="000000"/>
                </a:solidFill>
                <a:effectLst/>
                <a:latin typeface="Times New Roman" panose="02020603050405020304" pitchFamily="18" charset="0"/>
                <a:cs typeface="Times New Roman" panose="02020603050405020304" pitchFamily="18" charset="0"/>
              </a:rPr>
              <a:t>Contra iuris civilis regulas pacta conventa rata non habentu</a:t>
            </a:r>
            <a:r>
              <a:rPr lang="sq-AL" sz="2000" b="0" i="0" dirty="0">
                <a:solidFill>
                  <a:srgbClr val="000000"/>
                </a:solidFill>
                <a:effectLst/>
                <a:latin typeface="Times New Roman" panose="02020603050405020304" pitchFamily="18" charset="0"/>
                <a:cs typeface="Times New Roman" panose="02020603050405020304" pitchFamily="18" charset="0"/>
              </a:rPr>
              <a:t>r)</a:t>
            </a:r>
            <a:endParaRPr lang="uk-UA" sz="2000" b="0" i="0"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ru-RU" sz="2000" b="0" i="0" dirty="0" err="1">
                <a:solidFill>
                  <a:srgbClr val="000000"/>
                </a:solidFill>
                <a:effectLst/>
                <a:latin typeface="Times New Roman" panose="02020603050405020304" pitchFamily="18" charset="0"/>
                <a:cs typeface="Times New Roman" panose="02020603050405020304" pitchFamily="18" charset="0"/>
              </a:rPr>
              <a:t>Якщо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хтось</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використовує</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двозначну</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інтенцію</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або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вираз</a:t>
            </a:r>
            <a:r>
              <a:rPr lang="ru-RU" sz="2000" b="0" i="0" dirty="0">
                <a:solidFill>
                  <a:srgbClr val="000000"/>
                </a:solidFill>
                <a:effectLst/>
                <a:latin typeface="Times New Roman" panose="02020603050405020304" pitchFamily="18" charset="0"/>
                <a:cs typeface="Times New Roman" panose="02020603050405020304" pitchFamily="18" charset="0"/>
              </a:rPr>
              <a:t>, то </a:t>
            </a:r>
            <a:r>
              <a:rPr lang="ru-RU" sz="2000" b="0" i="0" dirty="0" err="1">
                <a:solidFill>
                  <a:srgbClr val="000000"/>
                </a:solidFill>
                <a:effectLst/>
                <a:latin typeface="Times New Roman" panose="02020603050405020304" pitchFamily="18" charset="0"/>
                <a:cs typeface="Times New Roman" panose="02020603050405020304" pitchFamily="18" charset="0"/>
              </a:rPr>
              <a:t>слід</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прийняти</a:t>
            </a:r>
            <a:endParaRPr lang="ru-RU" sz="2000" b="0" i="0" dirty="0">
              <a:solidFill>
                <a:srgbClr val="000000"/>
              </a:solidFill>
              <a:effectLst/>
              <a:latin typeface="Times New Roman" panose="02020603050405020304" pitchFamily="18" charset="0"/>
              <a:cs typeface="Times New Roman" panose="02020603050405020304" pitchFamily="18" charset="0"/>
            </a:endParaRPr>
          </a:p>
          <a:p>
            <a:pPr marL="268288" indent="-92075">
              <a:spcBef>
                <a:spcPts val="0"/>
              </a:spcBef>
              <a:buNone/>
            </a:pPr>
            <a:r>
              <a:rPr lang="ru-RU" sz="2000" dirty="0">
                <a:solidFill>
                  <a:srgbClr val="000000"/>
                </a:solidFill>
                <a:latin typeface="Times New Roman" panose="02020603050405020304" pitchFamily="18" charset="0"/>
                <a:cs typeface="Times New Roman" panose="02020603050405020304" pitchFamily="18" charset="0"/>
              </a:rPr>
              <a:t> </a:t>
            </a:r>
            <a:r>
              <a:rPr lang="ru-RU" sz="2000" b="0" i="0" dirty="0">
                <a:solidFill>
                  <a:srgbClr val="000000"/>
                </a:solidFill>
                <a:effectLst/>
                <a:latin typeface="Times New Roman" panose="02020603050405020304" pitchFamily="18" charset="0"/>
                <a:cs typeface="Times New Roman" panose="02020603050405020304" pitchFamily="18" charset="0"/>
              </a:rPr>
              <a:t>те, </a:t>
            </a:r>
            <a:r>
              <a:rPr lang="ru-RU" sz="2000" b="0" i="0" dirty="0" err="1">
                <a:solidFill>
                  <a:srgbClr val="000000"/>
                </a:solidFill>
                <a:effectLst/>
                <a:latin typeface="Times New Roman" panose="02020603050405020304" pitchFamily="18" charset="0"/>
                <a:cs typeface="Times New Roman" panose="02020603050405020304" pitchFamily="18" charset="0"/>
              </a:rPr>
              <a:t>що</a:t>
            </a:r>
            <a:r>
              <a:rPr lang="ru-RU" sz="2000" b="0" i="0" dirty="0">
                <a:solidFill>
                  <a:srgbClr val="000000"/>
                </a:solidFill>
                <a:effectLst/>
                <a:latin typeface="Times New Roman" panose="02020603050405020304" pitchFamily="18" charset="0"/>
                <a:cs typeface="Times New Roman" panose="02020603050405020304" pitchFamily="18" charset="0"/>
              </a:rPr>
              <a:t> для </a:t>
            </a:r>
            <a:r>
              <a:rPr lang="ru-RU" sz="2000" b="0" i="0" dirty="0" err="1">
                <a:solidFill>
                  <a:srgbClr val="000000"/>
                </a:solidFill>
                <a:effectLst/>
                <a:latin typeface="Times New Roman" panose="02020603050405020304" pitchFamily="18" charset="0"/>
                <a:cs typeface="Times New Roman" panose="02020603050405020304" pitchFamily="18" charset="0"/>
              </a:rPr>
              <a:t>нього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корисніше</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sq-AL" sz="2000" b="0" i="1" dirty="0">
                <a:solidFill>
                  <a:srgbClr val="000000"/>
                </a:solidFill>
                <a:effectLst/>
                <a:latin typeface="Times New Roman" panose="02020603050405020304" pitchFamily="18" charset="0"/>
                <a:cs typeface="Times New Roman" panose="02020603050405020304" pitchFamily="18" charset="0"/>
              </a:rPr>
              <a:t>Si quis intentione ambigua vel oratione usus sit, id quod utilius </a:t>
            </a:r>
            <a:r>
              <a:rPr lang="uk-UA" sz="2000" b="0" i="1" dirty="0">
                <a:solidFill>
                  <a:srgbClr val="000000"/>
                </a:solidFill>
                <a:effectLst/>
                <a:latin typeface="Times New Roman" panose="02020603050405020304" pitchFamily="18" charset="0"/>
                <a:cs typeface="Times New Roman" panose="02020603050405020304" pitchFamily="18" charset="0"/>
              </a:rPr>
              <a:t>   </a:t>
            </a:r>
            <a:r>
              <a:rPr lang="sq-AL" sz="2000" b="0" i="1" dirty="0">
                <a:solidFill>
                  <a:srgbClr val="000000"/>
                </a:solidFill>
                <a:effectLst/>
                <a:latin typeface="Times New Roman" panose="02020603050405020304" pitchFamily="18" charset="0"/>
                <a:cs typeface="Times New Roman" panose="02020603050405020304" pitchFamily="18" charset="0"/>
              </a:rPr>
              <a:t>ei est, accipiendum est</a:t>
            </a:r>
            <a:r>
              <a:rPr lang="sq-AL" sz="2000" b="0" i="0" dirty="0">
                <a:solidFill>
                  <a:srgbClr val="000000"/>
                </a:solidFill>
                <a:effectLst/>
                <a:latin typeface="Times New Roman" panose="02020603050405020304" pitchFamily="18" charset="0"/>
                <a:cs typeface="Times New Roman" panose="02020603050405020304" pitchFamily="18" charset="0"/>
              </a:rPr>
              <a:t>)</a:t>
            </a:r>
            <a:endParaRPr lang="uk-UA" sz="2000" b="0" i="0" dirty="0">
              <a:solidFill>
                <a:srgbClr val="000000"/>
              </a:solidFill>
              <a:effectLst/>
              <a:latin typeface="Times New Roman" panose="02020603050405020304" pitchFamily="18" charset="0"/>
              <a:cs typeface="Times New Roman" panose="02020603050405020304" pitchFamily="18" charset="0"/>
            </a:endParaRPr>
          </a:p>
          <a:p>
            <a:r>
              <a:rPr lang="ru-RU" sz="2000" dirty="0">
                <a:solidFill>
                  <a:srgbClr val="000000"/>
                </a:solidFill>
                <a:latin typeface="Times New Roman" panose="02020603050405020304" pitchFamily="18" charset="0"/>
                <a:cs typeface="Times New Roman" panose="02020603050405020304" pitchFamily="18" charset="0"/>
              </a:rPr>
              <a:t>Слова договору </a:t>
            </a:r>
            <a:r>
              <a:rPr lang="ru-RU" sz="2000" dirty="0" err="1">
                <a:solidFill>
                  <a:srgbClr val="000000"/>
                </a:solidFill>
                <a:latin typeface="Times New Roman" panose="02020603050405020304" pitchFamily="18" charset="0"/>
                <a:cs typeface="Times New Roman" panose="02020603050405020304" pitchFamily="18" charset="0"/>
              </a:rPr>
              <a:t>повинні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тлумачитися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проти</a:t>
            </a:r>
            <a:r>
              <a:rPr lang="ru-RU" sz="2000" dirty="0">
                <a:solidFill>
                  <a:srgbClr val="000000"/>
                </a:solidFill>
                <a:latin typeface="Times New Roman" panose="02020603050405020304" pitchFamily="18" charset="0"/>
                <a:cs typeface="Times New Roman" panose="02020603050405020304" pitchFamily="18" charset="0"/>
              </a:rPr>
              <a:t> того, </a:t>
            </a:r>
            <a:r>
              <a:rPr lang="ru-RU" sz="2000" dirty="0" err="1">
                <a:solidFill>
                  <a:srgbClr val="000000"/>
                </a:solidFill>
                <a:latin typeface="Times New Roman" panose="02020603050405020304" pitchFamily="18" charset="0"/>
                <a:cs typeface="Times New Roman" panose="02020603050405020304" pitchFamily="18" charset="0"/>
              </a:rPr>
              <a:t>хто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їх</a:t>
            </a:r>
            <a:r>
              <a:rPr lang="ru-RU" sz="2000" dirty="0">
                <a:solidFill>
                  <a:srgbClr val="000000"/>
                </a:solidFill>
                <a:latin typeface="Times New Roman" panose="02020603050405020304" pitchFamily="18" charset="0"/>
                <a:cs typeface="Times New Roman" panose="02020603050405020304" pitchFamily="18" charset="0"/>
              </a:rPr>
              <a:t> написав (</a:t>
            </a:r>
            <a:r>
              <a:rPr lang="sq-AL" sz="2000" b="0" i="1" dirty="0">
                <a:solidFill>
                  <a:srgbClr val="000000"/>
                </a:solidFill>
                <a:effectLst/>
                <a:latin typeface="Times New Roman" panose="02020603050405020304" pitchFamily="18" charset="0"/>
                <a:cs typeface="Times New Roman" panose="02020603050405020304" pitchFamily="18" charset="0"/>
              </a:rPr>
              <a:t>Contra proferentem </a:t>
            </a:r>
            <a:r>
              <a:rPr lang="ru-RU" sz="2000" b="0" i="1" dirty="0">
                <a:solidFill>
                  <a:srgbClr val="000000"/>
                </a:solidFill>
                <a:effectLst/>
                <a:latin typeface="Times New Roman" panose="02020603050405020304" pitchFamily="18" charset="0"/>
                <a:cs typeface="Times New Roman" panose="02020603050405020304" pitchFamily="18" charset="0"/>
              </a:rPr>
              <a:t>-  лат. </a:t>
            </a:r>
            <a:r>
              <a:rPr lang="sq-AL" sz="2000" b="0" i="1" dirty="0">
                <a:solidFill>
                  <a:srgbClr val="000000"/>
                </a:solidFill>
                <a:effectLst/>
                <a:latin typeface="Times New Roman" panose="02020603050405020304" pitchFamily="18" charset="0"/>
                <a:cs typeface="Times New Roman" panose="02020603050405020304" pitchFamily="18" charset="0"/>
              </a:rPr>
              <a:t>verba chartarum fortius accipiuntur contra proferentem</a:t>
            </a:r>
            <a:r>
              <a:rPr lang="ru-RU" sz="2000" b="0" i="0" dirty="0">
                <a:solidFill>
                  <a:srgbClr val="000000"/>
                </a:solidFill>
                <a:effectLst/>
                <a:latin typeface="Times New Roman" panose="02020603050405020304" pitchFamily="18" charset="0"/>
                <a:cs typeface="Times New Roman" panose="02020603050405020304" pitchFamily="18" charset="0"/>
              </a:rPr>
              <a:t>)</a:t>
            </a:r>
          </a:p>
          <a:p>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Хто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укладає</a:t>
            </a:r>
            <a:r>
              <a:rPr lang="ru-RU" sz="2000" b="0" i="0" dirty="0">
                <a:solidFill>
                  <a:srgbClr val="000000"/>
                </a:solidFill>
                <a:effectLst/>
                <a:latin typeface="Times New Roman" panose="02020603050405020304" pitchFamily="18" charset="0"/>
                <a:cs typeface="Times New Roman" panose="02020603050405020304" pitchFamily="18" charset="0"/>
              </a:rPr>
              <a:t> з </a:t>
            </a:r>
            <a:r>
              <a:rPr lang="ru-RU" sz="2000" b="0" i="0" dirty="0" err="1">
                <a:solidFill>
                  <a:srgbClr val="000000"/>
                </a:solidFill>
                <a:effectLst/>
                <a:latin typeface="Times New Roman" panose="02020603050405020304" pitchFamily="18" charset="0"/>
                <a:cs typeface="Times New Roman" panose="02020603050405020304" pitchFamily="18" charset="0"/>
              </a:rPr>
              <a:t>іншим</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договір</a:t>
            </a:r>
            <a:r>
              <a:rPr lang="ru-RU" sz="2000" b="0" i="0" dirty="0">
                <a:solidFill>
                  <a:srgbClr val="000000"/>
                </a:solidFill>
                <a:effectLst/>
                <a:latin typeface="Times New Roman" panose="02020603050405020304" pitchFamily="18" charset="0"/>
                <a:cs typeface="Times New Roman" panose="02020603050405020304" pitchFamily="18" charset="0"/>
              </a:rPr>
              <a:t>, тот </a:t>
            </a:r>
            <a:r>
              <a:rPr lang="ru-RU" sz="2000" b="0" i="0" dirty="0" err="1">
                <a:solidFill>
                  <a:srgbClr val="000000"/>
                </a:solidFill>
                <a:effectLst/>
                <a:latin typeface="Times New Roman" panose="02020603050405020304" pitchFamily="18" charset="0"/>
                <a:cs typeface="Times New Roman" panose="02020603050405020304" pitchFamily="18" charset="0"/>
              </a:rPr>
              <a:t>або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обізнаний</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або</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має</a:t>
            </a:r>
            <a:r>
              <a:rPr lang="ru-RU" sz="2000" b="0" i="0" dirty="0">
                <a:solidFill>
                  <a:srgbClr val="000000"/>
                </a:solidFill>
                <a:effectLst/>
                <a:latin typeface="Times New Roman" panose="02020603050405020304" pitchFamily="18" charset="0"/>
                <a:cs typeface="Times New Roman" panose="02020603050405020304" pitchFamily="18" charset="0"/>
              </a:rPr>
              <a:t> бути </a:t>
            </a:r>
            <a:r>
              <a:rPr lang="ru-RU" sz="2000" b="0" i="0" dirty="0" err="1">
                <a:solidFill>
                  <a:srgbClr val="000000"/>
                </a:solidFill>
                <a:effectLst/>
                <a:latin typeface="Times New Roman" panose="02020603050405020304" pitchFamily="18" charset="0"/>
                <a:cs typeface="Times New Roman" panose="02020603050405020304" pitchFamily="18" charset="0"/>
              </a:rPr>
              <a:t>обізнаний</a:t>
            </a:r>
            <a:r>
              <a:rPr lang="ru-RU" sz="2000" b="0" i="0" dirty="0">
                <a:solidFill>
                  <a:srgbClr val="000000"/>
                </a:solidFill>
                <a:effectLst/>
                <a:latin typeface="Times New Roman" panose="02020603050405020304" pitchFamily="18" charset="0"/>
                <a:cs typeface="Times New Roman" panose="02020603050405020304" pitchFamily="18" charset="0"/>
              </a:rPr>
              <a:t> про </a:t>
            </a:r>
            <a:r>
              <a:rPr lang="ru-RU" sz="2000" b="0" i="0" dirty="0" err="1">
                <a:solidFill>
                  <a:srgbClr val="000000"/>
                </a:solidFill>
                <a:effectLst/>
                <a:latin typeface="Times New Roman" panose="02020603050405020304" pitchFamily="18" charset="0"/>
                <a:cs typeface="Times New Roman" panose="02020603050405020304" pitchFamily="18" charset="0"/>
              </a:rPr>
              <a:t>його</a:t>
            </a:r>
            <a:r>
              <a:rPr lang="ru-RU" sz="2000" b="0" i="0" dirty="0">
                <a:solidFill>
                  <a:srgbClr val="000000"/>
                </a:solidFill>
                <a:effectLst/>
                <a:latin typeface="Times New Roman" panose="02020603050405020304" pitchFamily="18" charset="0"/>
                <a:cs typeface="Times New Roman" panose="02020603050405020304" pitchFamily="18" charset="0"/>
              </a:rPr>
              <a:t> стан. (</a:t>
            </a:r>
            <a:r>
              <a:rPr lang="sq-AL" sz="2000" b="0" i="1" dirty="0">
                <a:solidFill>
                  <a:srgbClr val="000000"/>
                </a:solidFill>
                <a:effectLst/>
                <a:latin typeface="Times New Roman" panose="02020603050405020304" pitchFamily="18" charset="0"/>
                <a:cs typeface="Times New Roman" panose="02020603050405020304" pitchFamily="18" charset="0"/>
              </a:rPr>
              <a:t>Qui cum alio contrahit, vel est vel debet esse non ignarus condicionis eius</a:t>
            </a:r>
            <a:r>
              <a:rPr lang="sq-AL" sz="2000" b="0" i="0" dirty="0">
                <a:solidFill>
                  <a:srgbClr val="000000"/>
                </a:solidFill>
                <a:effectLst/>
                <a:latin typeface="Times New Roman" panose="02020603050405020304" pitchFamily="18" charset="0"/>
                <a:cs typeface="Times New Roman" panose="02020603050405020304" pitchFamily="18" charset="0"/>
              </a:rPr>
              <a:t>)</a:t>
            </a:r>
            <a:endParaRPr lang="uk-UA" sz="2000" dirty="0">
              <a:solidFill>
                <a:srgbClr val="000000"/>
              </a:solidFill>
              <a:latin typeface="Times New Roman" panose="02020603050405020304" pitchFamily="18" charset="0"/>
              <a:cs typeface="Times New Roman" panose="02020603050405020304" pitchFamily="18" charset="0"/>
            </a:endParaRPr>
          </a:p>
          <a:p>
            <a:r>
              <a:rPr lang="ru-RU" sz="2000" b="0" i="0" dirty="0" err="1">
                <a:solidFill>
                  <a:srgbClr val="000000"/>
                </a:solidFill>
                <a:effectLst/>
                <a:latin typeface="Times New Roman" panose="02020603050405020304" pitchFamily="18" charset="0"/>
                <a:cs typeface="Times New Roman" panose="02020603050405020304" pitchFamily="18" charset="0"/>
              </a:rPr>
              <a:t>Наземне</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майно</a:t>
            </a:r>
            <a:r>
              <a:rPr lang="ru-RU" sz="2000" b="0" i="0" dirty="0">
                <a:solidFill>
                  <a:srgbClr val="000000"/>
                </a:solidFill>
                <a:effectLst/>
                <a:latin typeface="Times New Roman" panose="02020603050405020304" pitchFamily="18" charset="0"/>
                <a:cs typeface="Times New Roman" panose="02020603050405020304" pitchFamily="18" charset="0"/>
              </a:rPr>
              <a:t> переходить до </a:t>
            </a:r>
            <a:r>
              <a:rPr lang="ru-RU" sz="2000" b="0" i="0" dirty="0" err="1">
                <a:solidFill>
                  <a:srgbClr val="000000"/>
                </a:solidFill>
                <a:effectLst/>
                <a:latin typeface="Times New Roman" panose="02020603050405020304" pitchFamily="18" charset="0"/>
                <a:cs typeface="Times New Roman" panose="02020603050405020304" pitchFamily="18" charset="0"/>
              </a:rPr>
              <a:t>власника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землі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sq-AL" sz="2000" b="0" i="1" dirty="0">
                <a:solidFill>
                  <a:srgbClr val="000000"/>
                </a:solidFill>
                <a:effectLst/>
                <a:latin typeface="Times New Roman" panose="02020603050405020304" pitchFamily="18" charset="0"/>
                <a:cs typeface="Times New Roman" panose="02020603050405020304" pitchFamily="18" charset="0"/>
              </a:rPr>
              <a:t>Superficies ad dominum soli cedit</a:t>
            </a:r>
            <a:r>
              <a:rPr lang="sq-AL" sz="2000" b="0" i="0" dirty="0">
                <a:solidFill>
                  <a:srgbClr val="000000"/>
                </a:solidFill>
                <a:effectLst/>
                <a:latin typeface="Times New Roman" panose="02020603050405020304" pitchFamily="18" charset="0"/>
                <a:cs typeface="Times New Roman" panose="02020603050405020304" pitchFamily="18" charset="0"/>
              </a:rPr>
              <a:t>)</a:t>
            </a:r>
            <a:endParaRPr lang="ru-UA" sz="20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6F30B4F5-AB71-48C8-B16E-15F6F50BFE1D}"/>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47679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a:r>
              <a:rPr lang="ru" dirty="0"/>
              <a:t>Заголовок Lorem Ipsum</a:t>
            </a:r>
          </a:p>
        </p:txBody>
      </p:sp>
      <p:graphicFrame>
        <p:nvGraphicFramePr>
          <p:cNvPr id="5" name="Объект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181753615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18ECC9-6EF5-4838-BC3B-1FD21E09BD3D}"/>
              </a:ext>
            </a:extLst>
          </p:cNvPr>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доктрини</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A3AE7E9-5730-4B13-A605-30FD6A9FDB7E}"/>
              </a:ext>
            </a:extLst>
          </p:cNvPr>
          <p:cNvSpPr>
            <a:spLocks noGrp="1"/>
          </p:cNvSpPr>
          <p:nvPr>
            <p:ph idx="1"/>
          </p:nvPr>
        </p:nvSpPr>
        <p:spPr/>
        <p:txBody>
          <a:bodyPr/>
          <a:lstStyle/>
          <a:p>
            <a:r>
              <a:rPr lang="ru-RU" sz="2800" b="1" i="1" dirty="0">
                <a:latin typeface="Times New Roman" panose="02020603050405020304" pitchFamily="18" charset="0"/>
                <a:cs typeface="Times New Roman" panose="02020603050405020304" pitchFamily="18" charset="0"/>
              </a:rPr>
              <a:t>У </a:t>
            </a:r>
            <a:r>
              <a:rPr lang="ru-RU" sz="2800" b="1" i="1" dirty="0" err="1">
                <a:latin typeface="Times New Roman" panose="02020603050405020304" pitchFamily="18" charset="0"/>
                <a:cs typeface="Times New Roman" panose="02020603050405020304" pitchFamily="18" charset="0"/>
              </a:rPr>
              <a:t>вузькому</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розумінні</a:t>
            </a:r>
            <a:r>
              <a:rPr lang="ru-RU" sz="2800" b="1"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подолання</a:t>
            </a:r>
            <a:endParaRPr lang="ru-RU" sz="2800" dirty="0">
              <a:latin typeface="Times New Roman" panose="02020603050405020304" pitchFamily="18" charset="0"/>
              <a:cs typeface="Times New Roman" panose="02020603050405020304" pitchFamily="18" charset="0"/>
            </a:endParaRPr>
          </a:p>
          <a:p>
            <a:pPr marL="0" indent="0">
              <a:buNone/>
            </a:pPr>
            <a:r>
              <a:rPr lang="ru-RU" sz="2800" dirty="0">
                <a:latin typeface="Times New Roman" panose="02020603050405020304" pitchFamily="18" charset="0"/>
                <a:cs typeface="Times New Roman" panose="02020603050405020304" pitchFamily="18" charset="0"/>
              </a:rPr>
              <a:t> прогалин: у </a:t>
            </a:r>
            <a:r>
              <a:rPr lang="ru-RU" sz="2800" dirty="0" err="1">
                <a:latin typeface="Times New Roman" panose="02020603050405020304" pitchFamily="18" charset="0"/>
                <a:cs typeface="Times New Roman" panose="02020603050405020304" pitchFamily="18" charset="0"/>
              </a:rPr>
              <a:t>відсутність</a:t>
            </a:r>
            <a:r>
              <a:rPr lang="ru-RU" sz="2800" dirty="0">
                <a:latin typeface="Times New Roman" panose="02020603050405020304" pitchFamily="18" charset="0"/>
                <a:cs typeface="Times New Roman" panose="02020603050405020304" pitchFamily="18" charset="0"/>
              </a:rPr>
              <a:t> закону, прецеденту</a:t>
            </a:r>
          </a:p>
          <a:p>
            <a:r>
              <a:rPr lang="ru-RU" sz="2800" b="1" i="1" dirty="0">
                <a:latin typeface="Times New Roman" panose="02020603050405020304" pitchFamily="18" charset="0"/>
                <a:cs typeface="Times New Roman" panose="02020603050405020304" pitchFamily="18" charset="0"/>
              </a:rPr>
              <a:t>У широкому </a:t>
            </a:r>
            <a:r>
              <a:rPr lang="ru-RU" sz="2800" b="1" i="1" dirty="0" err="1">
                <a:latin typeface="Times New Roman" panose="02020603050405020304" pitchFamily="18" charset="0"/>
                <a:cs typeface="Times New Roman" panose="02020603050405020304" pitchFamily="18" charset="0"/>
              </a:rPr>
              <a:t>розумінні</a:t>
            </a:r>
            <a:r>
              <a:rPr lang="ru-RU" sz="2800" b="1"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правові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підходи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позиції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устояними</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певними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тенденціями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моделі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максими</a:t>
            </a:r>
            <a:endParaRPr lang="ru-RU" sz="2800" dirty="0">
              <a:latin typeface="Times New Roman" panose="02020603050405020304" pitchFamily="18" charset="0"/>
              <a:cs typeface="Times New Roman" panose="02020603050405020304" pitchFamily="18" charset="0"/>
            </a:endParaRPr>
          </a:p>
          <a:p>
            <a:pPr marL="0" indent="0">
              <a:buNone/>
            </a:pPr>
            <a:endParaRPr lang="ru-UA" dirty="0"/>
          </a:p>
        </p:txBody>
      </p:sp>
      <p:sp>
        <p:nvSpPr>
          <p:cNvPr id="4" name="Дата 3">
            <a:extLst>
              <a:ext uri="{FF2B5EF4-FFF2-40B4-BE49-F238E27FC236}">
                <a16:creationId xmlns:a16="http://schemas.microsoft.com/office/drawing/2014/main" id="{4951855D-4931-4A28-A747-9386DCD359F3}"/>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EF939CB1-AC08-43AA-A4A7-631D0101F6DE}"/>
              </a:ext>
            </a:extLst>
          </p:cNvPr>
          <p:cNvPicPr>
            <a:picLocks noChangeAspect="1"/>
          </p:cNvPicPr>
          <p:nvPr/>
        </p:nvPicPr>
        <p:blipFill>
          <a:blip r:embed="rId2"/>
          <a:stretch>
            <a:fillRect/>
          </a:stretch>
        </p:blipFill>
        <p:spPr>
          <a:xfrm>
            <a:off x="7518400" y="457200"/>
            <a:ext cx="4345997" cy="2151406"/>
          </a:xfrm>
          <a:prstGeom prst="rect">
            <a:avLst/>
          </a:prstGeom>
        </p:spPr>
      </p:pic>
    </p:spTree>
    <p:extLst>
      <p:ext uri="{BB962C8B-B14F-4D97-AF65-F5344CB8AC3E}">
        <p14:creationId xmlns:p14="http://schemas.microsoft.com/office/powerpoint/2010/main" val="261960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4234D8-FE3F-4884-9790-7B8B3D46296D}"/>
              </a:ext>
            </a:extLst>
          </p:cNvPr>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Зв</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язок</a:t>
            </a:r>
            <a:r>
              <a:rPr lang="uk-UA" dirty="0">
                <a:latin typeface="Times New Roman" panose="02020603050405020304" pitchFamily="18" charset="0"/>
                <a:cs typeface="Times New Roman" panose="02020603050405020304" pitchFamily="18" charset="0"/>
              </a:rPr>
              <a:t> доктрин з іншими правовими формами</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9BF1F89-E264-4C40-A2EE-B1B4434A1FA6}"/>
              </a:ext>
            </a:extLst>
          </p:cNvPr>
          <p:cNvSpPr>
            <a:spLocks noGrp="1"/>
          </p:cNvSpPr>
          <p:nvPr>
            <p:ph idx="1"/>
          </p:nvPr>
        </p:nvSpPr>
        <p:spPr/>
        <p:txBody>
          <a:bodyPr>
            <a:normAutofit/>
          </a:bodyPr>
          <a:lstStyle/>
          <a:p>
            <a:r>
              <a:rPr lang="uk-UA" sz="3200" dirty="0">
                <a:latin typeface="Times New Roman" panose="02020603050405020304" pitchFamily="18" charset="0"/>
                <a:cs typeface="Times New Roman" panose="02020603050405020304" pitchFamily="18" charset="0"/>
              </a:rPr>
              <a:t>Принцип – норма права – доктрина</a:t>
            </a:r>
          </a:p>
          <a:p>
            <a:r>
              <a:rPr lang="uk-UA" sz="3200" dirty="0">
                <a:latin typeface="Times New Roman" panose="02020603050405020304" pitchFamily="18" charset="0"/>
                <a:cs typeface="Times New Roman" panose="02020603050405020304" pitchFamily="18" charset="0"/>
              </a:rPr>
              <a:t>Принцип – доктрина</a:t>
            </a:r>
          </a:p>
          <a:p>
            <a:pPr marL="0" indent="0">
              <a:buNone/>
            </a:pPr>
            <a:endParaRPr lang="ru-UA" sz="32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6FAB6A49-7EDB-47E8-9B6C-E1B6561696F7}"/>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ADE65A20-B3E4-4E4C-B415-66BC1D287D40}"/>
              </a:ext>
            </a:extLst>
          </p:cNvPr>
          <p:cNvPicPr>
            <a:picLocks noChangeAspect="1"/>
          </p:cNvPicPr>
          <p:nvPr/>
        </p:nvPicPr>
        <p:blipFill>
          <a:blip r:embed="rId2"/>
          <a:stretch>
            <a:fillRect/>
          </a:stretch>
        </p:blipFill>
        <p:spPr>
          <a:xfrm>
            <a:off x="5960443" y="2694210"/>
            <a:ext cx="4708855" cy="3347460"/>
          </a:xfrm>
          <a:prstGeom prst="rect">
            <a:avLst/>
          </a:prstGeom>
        </p:spPr>
      </p:pic>
    </p:spTree>
    <p:extLst>
      <p:ext uri="{BB962C8B-B14F-4D97-AF65-F5344CB8AC3E}">
        <p14:creationId xmlns:p14="http://schemas.microsoft.com/office/powerpoint/2010/main" val="364696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7EC8C6-1B66-4E7B-8CF9-F831B36ECEB5}"/>
              </a:ext>
            </a:extLst>
          </p:cNvPr>
          <p:cNvSpPr>
            <a:spLocks noGrp="1"/>
          </p:cNvSpPr>
          <p:nvPr>
            <p:ph idx="1"/>
          </p:nvPr>
        </p:nvSpPr>
        <p:spPr/>
        <p:txBody>
          <a:bodyPr>
            <a:normAutofit/>
          </a:bodyPr>
          <a:lstStyle/>
          <a:p>
            <a:pPr marL="0" indent="0">
              <a:buNone/>
            </a:pPr>
            <a:r>
              <a:rPr lang="uk-UA" sz="2400" b="1" i="1" dirty="0">
                <a:solidFill>
                  <a:srgbClr val="000000"/>
                </a:solidFill>
                <a:effectLst/>
                <a:latin typeface="Times New Roman" panose="02020603050405020304" pitchFamily="18" charset="0"/>
                <a:ea typeface="Calibri" panose="020F0502020204030204" pitchFamily="34" charset="0"/>
              </a:rPr>
              <a:t>Принцип</a:t>
            </a:r>
            <a:r>
              <a:rPr lang="uk-UA" sz="2400" i="1" dirty="0">
                <a:solidFill>
                  <a:srgbClr val="000000"/>
                </a:solidFill>
                <a:effectLst/>
                <a:latin typeface="Times New Roman" panose="02020603050405020304" pitchFamily="18" charset="0"/>
                <a:ea typeface="Calibri" panose="020F0502020204030204" pitchFamily="34" charset="0"/>
              </a:rPr>
              <a:t>: </a:t>
            </a:r>
            <a:r>
              <a:rPr lang="uk-UA" sz="2400" dirty="0">
                <a:solidFill>
                  <a:srgbClr val="000000"/>
                </a:solidFill>
                <a:effectLst/>
                <a:latin typeface="Times New Roman" panose="02020603050405020304" pitchFamily="18" charset="0"/>
                <a:ea typeface="Calibri" panose="020F0502020204030204" pitchFamily="34" charset="0"/>
              </a:rPr>
              <a:t>добросовісність (ст. 3 ЦКУ)</a:t>
            </a:r>
          </a:p>
          <a:p>
            <a:pPr marL="0" indent="0">
              <a:buNone/>
            </a:pPr>
            <a:r>
              <a:rPr lang="uk-UA" sz="2400" b="1" i="1" dirty="0">
                <a:solidFill>
                  <a:srgbClr val="000000"/>
                </a:solidFill>
                <a:latin typeface="Times New Roman" panose="02020603050405020304" pitchFamily="18" charset="0"/>
                <a:ea typeface="Calibri" panose="020F0502020204030204" pitchFamily="34" charset="0"/>
              </a:rPr>
              <a:t>Норма:</a:t>
            </a:r>
            <a:r>
              <a:rPr lang="uk-UA" sz="2400" dirty="0">
                <a:solidFill>
                  <a:srgbClr val="000000"/>
                </a:solidFill>
                <a:latin typeface="Times New Roman" panose="02020603050405020304" pitchFamily="18" charset="0"/>
                <a:ea typeface="Calibri" panose="020F0502020204030204" pitchFamily="34" charset="0"/>
              </a:rPr>
              <a:t> ст. 388 ЦКУ (добросовісний набувач), </a:t>
            </a:r>
          </a:p>
          <a:p>
            <a:pPr marL="0" indent="0">
              <a:buNone/>
            </a:pPr>
            <a:r>
              <a:rPr lang="uk-UA" sz="2400" dirty="0">
                <a:solidFill>
                  <a:srgbClr val="000000"/>
                </a:solidFill>
                <a:latin typeface="Times New Roman" panose="02020603050405020304" pitchFamily="18" charset="0"/>
                <a:ea typeface="Calibri" panose="020F0502020204030204" pitchFamily="34" charset="0"/>
              </a:rPr>
              <a:t>ст. 213 ЦКУ (умовні правочини) та ін.</a:t>
            </a:r>
            <a:endParaRPr lang="uk-UA" sz="2400" dirty="0">
              <a:solidFill>
                <a:srgbClr val="000000"/>
              </a:solidFill>
              <a:effectLst/>
              <a:latin typeface="Times New Roman" panose="02020603050405020304" pitchFamily="18" charset="0"/>
              <a:ea typeface="Calibri" panose="020F0502020204030204" pitchFamily="34" charset="0"/>
            </a:endParaRPr>
          </a:p>
          <a:p>
            <a:pPr marL="0" indent="0">
              <a:buNone/>
            </a:pPr>
            <a:r>
              <a:rPr lang="uk-UA" sz="2400" b="1" i="1" dirty="0">
                <a:solidFill>
                  <a:srgbClr val="000000"/>
                </a:solidFill>
                <a:effectLst/>
                <a:latin typeface="Times New Roman" panose="02020603050405020304" pitchFamily="18" charset="0"/>
                <a:ea typeface="Calibri" panose="020F0502020204030204" pitchFamily="34" charset="0"/>
              </a:rPr>
              <a:t>Доктрини:</a:t>
            </a:r>
            <a:r>
              <a:rPr lang="uk-UA" sz="2400" i="1" dirty="0">
                <a:solidFill>
                  <a:srgbClr val="000000"/>
                </a:solidFill>
                <a:effectLst/>
                <a:latin typeface="Times New Roman" panose="02020603050405020304" pitchFamily="18" charset="0"/>
                <a:ea typeface="Calibri" panose="020F0502020204030204" pitchFamily="34" charset="0"/>
              </a:rPr>
              <a:t> </a:t>
            </a:r>
            <a:r>
              <a:rPr lang="ru-UA" sz="2400" i="1" dirty="0" err="1">
                <a:solidFill>
                  <a:srgbClr val="000000"/>
                </a:solidFill>
                <a:effectLst/>
                <a:latin typeface="Times New Roman" panose="02020603050405020304" pitchFamily="18" charset="0"/>
                <a:ea typeface="Calibri" panose="020F0502020204030204" pitchFamily="34" charset="0"/>
              </a:rPr>
              <a:t>venire</a:t>
            </a:r>
            <a:r>
              <a:rPr lang="ru-UA" sz="2400" i="1" dirty="0">
                <a:solidFill>
                  <a:srgbClr val="000000"/>
                </a:solidFill>
                <a:effectLst/>
                <a:latin typeface="Times New Roman" panose="02020603050405020304" pitchFamily="18" charset="0"/>
                <a:ea typeface="Calibri" panose="020F0502020204030204" pitchFamily="34" charset="0"/>
              </a:rPr>
              <a:t> </a:t>
            </a:r>
            <a:r>
              <a:rPr lang="ru-UA" sz="2400" i="1" dirty="0" err="1">
                <a:solidFill>
                  <a:srgbClr val="000000"/>
                </a:solidFill>
                <a:effectLst/>
                <a:latin typeface="Times New Roman" panose="02020603050405020304" pitchFamily="18" charset="0"/>
                <a:ea typeface="Calibri" panose="020F0502020204030204" pitchFamily="34" charset="0"/>
              </a:rPr>
              <a:t>contra</a:t>
            </a:r>
            <a:r>
              <a:rPr lang="ru-UA" sz="2400" i="1" dirty="0">
                <a:solidFill>
                  <a:srgbClr val="000000"/>
                </a:solidFill>
                <a:effectLst/>
                <a:latin typeface="Times New Roman" panose="02020603050405020304" pitchFamily="18" charset="0"/>
                <a:ea typeface="Calibri" panose="020F0502020204030204" pitchFamily="34" charset="0"/>
              </a:rPr>
              <a:t> </a:t>
            </a:r>
            <a:r>
              <a:rPr lang="ru-UA" sz="2400" i="1" dirty="0" err="1">
                <a:solidFill>
                  <a:srgbClr val="000000"/>
                </a:solidFill>
                <a:effectLst/>
                <a:latin typeface="Times New Roman" panose="02020603050405020304" pitchFamily="18" charset="0"/>
                <a:ea typeface="Calibri" panose="020F0502020204030204" pitchFamily="34" charset="0"/>
              </a:rPr>
              <a:t>factum</a:t>
            </a:r>
            <a:r>
              <a:rPr lang="ru-UA" sz="2400" i="1" dirty="0">
                <a:solidFill>
                  <a:srgbClr val="000000"/>
                </a:solidFill>
                <a:effectLst/>
                <a:latin typeface="Times New Roman" panose="02020603050405020304" pitchFamily="18" charset="0"/>
                <a:ea typeface="Calibri" panose="020F0502020204030204" pitchFamily="34" charset="0"/>
              </a:rPr>
              <a:t> </a:t>
            </a:r>
            <a:r>
              <a:rPr lang="ru-UA" sz="2400" i="1" dirty="0" err="1">
                <a:solidFill>
                  <a:srgbClr val="000000"/>
                </a:solidFill>
                <a:effectLst/>
                <a:latin typeface="Times New Roman" panose="02020603050405020304" pitchFamily="18" charset="0"/>
                <a:ea typeface="Calibri" panose="020F0502020204030204" pitchFamily="34" charset="0"/>
              </a:rPr>
              <a:t>proprium</a:t>
            </a:r>
            <a:r>
              <a:rPr lang="ru-UA" sz="2400" dirty="0">
                <a:solidFill>
                  <a:srgbClr val="000000"/>
                </a:solidFill>
                <a:effectLst/>
                <a:latin typeface="Times New Roman" panose="02020603050405020304" pitchFamily="18" charset="0"/>
                <a:ea typeface="Calibri" panose="020F0502020204030204" pitchFamily="34" charset="0"/>
              </a:rPr>
              <a:t> </a:t>
            </a:r>
            <a:endParaRPr lang="uk-UA" sz="2400" dirty="0">
              <a:solidFill>
                <a:srgbClr val="000000"/>
              </a:solidFill>
              <a:effectLst/>
              <a:latin typeface="Times New Roman" panose="02020603050405020304" pitchFamily="18" charset="0"/>
              <a:ea typeface="Calibri" panose="020F0502020204030204" pitchFamily="34" charset="0"/>
            </a:endParaRPr>
          </a:p>
          <a:p>
            <a:pPr marL="0" indent="0">
              <a:buNone/>
            </a:pPr>
            <a:r>
              <a:rPr lang="ru-UA" sz="2400" dirty="0">
                <a:solidFill>
                  <a:srgbClr val="000000"/>
                </a:solidFill>
                <a:effectLst/>
                <a:latin typeface="Times New Roman" panose="02020603050405020304" pitchFamily="18" charset="0"/>
                <a:ea typeface="Calibri" panose="020F0502020204030204" pitchFamily="34" charset="0"/>
              </a:rPr>
              <a:t>(заборони </a:t>
            </a:r>
            <a:r>
              <a:rPr lang="ru-UA" sz="2400" dirty="0" err="1">
                <a:solidFill>
                  <a:srgbClr val="000000"/>
                </a:solidFill>
                <a:effectLst/>
                <a:latin typeface="Times New Roman" panose="02020603050405020304" pitchFamily="18" charset="0"/>
                <a:ea typeface="Calibri" panose="020F0502020204030204" pitchFamily="34" charset="0"/>
              </a:rPr>
              <a:t>суперечливої</a:t>
            </a:r>
            <a:r>
              <a:rPr lang="ru-UA" sz="2400" dirty="0">
                <a:solidFill>
                  <a:srgbClr val="000000"/>
                </a:solidFill>
                <a:effectLst/>
                <a:latin typeface="Times New Roman" panose="02020603050405020304" pitchFamily="18" charset="0"/>
                <a:ea typeface="Calibri" panose="020F0502020204030204" pitchFamily="34" charset="0"/>
              </a:rPr>
              <a:t> </a:t>
            </a:r>
            <a:r>
              <a:rPr lang="ru-UA" sz="2400" dirty="0" err="1">
                <a:solidFill>
                  <a:srgbClr val="000000"/>
                </a:solidFill>
                <a:effectLst/>
                <a:latin typeface="Times New Roman" panose="02020603050405020304" pitchFamily="18" charset="0"/>
                <a:ea typeface="Calibri" panose="020F0502020204030204" pitchFamily="34" charset="0"/>
              </a:rPr>
              <a:t>поведінки</a:t>
            </a:r>
            <a:r>
              <a:rPr lang="ru-UA" sz="2400" dirty="0">
                <a:solidFill>
                  <a:srgbClr val="000000"/>
                </a:solidFill>
                <a:effectLst/>
                <a:latin typeface="Times New Roman" panose="02020603050405020304" pitchFamily="18" charset="0"/>
                <a:ea typeface="Calibri" panose="020F0502020204030204" pitchFamily="34" charset="0"/>
              </a:rPr>
              <a:t>),  </a:t>
            </a:r>
            <a:endParaRPr lang="uk-UA" sz="2400" dirty="0">
              <a:solidFill>
                <a:srgbClr val="000000"/>
              </a:solidFill>
              <a:effectLst/>
              <a:latin typeface="Times New Roman" panose="02020603050405020304" pitchFamily="18" charset="0"/>
              <a:ea typeface="Calibri" panose="020F0502020204030204" pitchFamily="34" charset="0"/>
            </a:endParaRPr>
          </a:p>
          <a:p>
            <a:pPr marL="6816725" indent="-6816725">
              <a:buNone/>
            </a:pPr>
            <a:r>
              <a:rPr lang="ru-UA" sz="2400" i="1" dirty="0" err="1">
                <a:effectLst/>
                <a:latin typeface="Times New Roman" panose="02020603050405020304" pitchFamily="18" charset="0"/>
                <a:ea typeface="Calibri" panose="020F0502020204030204" pitchFamily="34" charset="0"/>
              </a:rPr>
              <a:t>uberrima</a:t>
            </a:r>
            <a:r>
              <a:rPr lang="ru-UA" sz="2400" i="1" dirty="0">
                <a:effectLst/>
                <a:latin typeface="Times New Roman" panose="02020603050405020304" pitchFamily="18" charset="0"/>
                <a:ea typeface="Calibri" panose="020F0502020204030204" pitchFamily="34" charset="0"/>
              </a:rPr>
              <a:t> </a:t>
            </a:r>
            <a:r>
              <a:rPr lang="ru-UA" sz="2400" i="1" dirty="0" err="1">
                <a:effectLst/>
                <a:latin typeface="Times New Roman" panose="02020603050405020304" pitchFamily="18" charset="0"/>
                <a:ea typeface="Calibri" panose="020F0502020204030204" pitchFamily="34" charset="0"/>
              </a:rPr>
              <a:t>fides</a:t>
            </a:r>
            <a:r>
              <a:rPr lang="ru-UA" sz="2400" i="1" dirty="0">
                <a:effectLst/>
                <a:latin typeface="Times New Roman" panose="02020603050405020304" pitchFamily="18" charset="0"/>
                <a:ea typeface="Calibri" panose="020F0502020204030204" pitchFamily="34" charset="0"/>
              </a:rPr>
              <a:t> </a:t>
            </a:r>
            <a:r>
              <a:rPr lang="uk-UA" sz="2400" dirty="0">
                <a:effectLst/>
                <a:latin typeface="Times New Roman" panose="02020603050405020304" pitchFamily="18" charset="0"/>
                <a:ea typeface="Calibri" panose="020F0502020204030204" pitchFamily="34" charset="0"/>
              </a:rPr>
              <a:t>(доктрина найвищої добросовісності)</a:t>
            </a:r>
            <a:r>
              <a:rPr lang="en-US" sz="2400" dirty="0">
                <a:effectLst/>
                <a:latin typeface="Times New Roman" panose="02020603050405020304" pitchFamily="18" charset="0"/>
                <a:ea typeface="Calibri" panose="020F0502020204030204" pitchFamily="34" charset="0"/>
              </a:rPr>
              <a:t>     </a:t>
            </a:r>
            <a:r>
              <a:rPr lang="sq-AL" sz="2000" b="0" i="0" u="sng" dirty="0">
                <a:effectLst/>
                <a:latin typeface="Segoe UI Historic" panose="020B0502040204020203" pitchFamily="34" charset="0"/>
                <a:hlinkClick r:id="rId2"/>
              </a:rPr>
              <a:t>https://t.me/joinchat/S0b3BqqN26L-HOXA</a:t>
            </a:r>
            <a:endParaRPr lang="ru-UA" sz="2000" dirty="0"/>
          </a:p>
        </p:txBody>
      </p:sp>
      <p:sp>
        <p:nvSpPr>
          <p:cNvPr id="4" name="Дата 3">
            <a:extLst>
              <a:ext uri="{FF2B5EF4-FFF2-40B4-BE49-F238E27FC236}">
                <a16:creationId xmlns:a16="http://schemas.microsoft.com/office/drawing/2014/main" id="{374EF6C3-119A-49C4-BB8E-30F84AA3C5C8}"/>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ABBF88B0-5672-4A0D-BAD7-786AA8CDBEE4}"/>
              </a:ext>
            </a:extLst>
          </p:cNvPr>
          <p:cNvPicPr>
            <a:picLocks noChangeAspect="1"/>
          </p:cNvPicPr>
          <p:nvPr/>
        </p:nvPicPr>
        <p:blipFill>
          <a:blip r:embed="rId3"/>
          <a:stretch>
            <a:fillRect/>
          </a:stretch>
        </p:blipFill>
        <p:spPr>
          <a:xfrm>
            <a:off x="8155709" y="628073"/>
            <a:ext cx="3068320" cy="3967018"/>
          </a:xfrm>
          <a:prstGeom prst="rect">
            <a:avLst/>
          </a:prstGeom>
        </p:spPr>
      </p:pic>
    </p:spTree>
    <p:extLst>
      <p:ext uri="{BB962C8B-B14F-4D97-AF65-F5344CB8AC3E}">
        <p14:creationId xmlns:p14="http://schemas.microsoft.com/office/powerpoint/2010/main" val="226059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6E69AB-6C65-43DB-A84C-EEF45ABC042C}"/>
              </a:ext>
            </a:extLst>
          </p:cNvPr>
          <p:cNvSpPr>
            <a:spLocks noGrp="1"/>
          </p:cNvSpPr>
          <p:nvPr>
            <p:ph type="title"/>
          </p:nvPr>
        </p:nvSpPr>
        <p:spPr/>
        <p:txBody>
          <a:bodyPr>
            <a:normAutofit/>
          </a:bodyPr>
          <a:lstStyle/>
          <a:p>
            <a:r>
              <a:rPr lang="uk-UA" sz="3600" b="1" dirty="0">
                <a:latin typeface="Times New Roman" panose="02020603050405020304" pitchFamily="18" charset="0"/>
                <a:cs typeface="Times New Roman" panose="02020603050405020304" pitchFamily="18" charset="0"/>
              </a:rPr>
              <a:t>Добросовісність і </a:t>
            </a:r>
            <a:r>
              <a:rPr lang="uk-UA" sz="3600" b="1" dirty="0" err="1">
                <a:latin typeface="Times New Roman" panose="02020603050405020304" pitchFamily="18" charset="0"/>
                <a:cs typeface="Times New Roman" panose="02020603050405020304" pitchFamily="18" charset="0"/>
              </a:rPr>
              <a:t>пов</a:t>
            </a:r>
            <a:r>
              <a:rPr lang="en-US" sz="3600" b="1" dirty="0">
                <a:latin typeface="Times New Roman" panose="02020603050405020304" pitchFamily="18" charset="0"/>
                <a:cs typeface="Times New Roman" panose="02020603050405020304" pitchFamily="18" charset="0"/>
              </a:rPr>
              <a:t>’</a:t>
            </a:r>
            <a:r>
              <a:rPr lang="uk-UA" sz="3600" b="1" dirty="0" err="1">
                <a:latin typeface="Times New Roman" panose="02020603050405020304" pitchFamily="18" charset="0"/>
                <a:cs typeface="Times New Roman" panose="02020603050405020304" pitchFamily="18" charset="0"/>
              </a:rPr>
              <a:t>язані</a:t>
            </a:r>
            <a:r>
              <a:rPr lang="uk-UA" sz="3600" b="1" dirty="0">
                <a:latin typeface="Times New Roman" panose="02020603050405020304" pitchFamily="18" charset="0"/>
                <a:cs typeface="Times New Roman" panose="02020603050405020304" pitchFamily="18" charset="0"/>
              </a:rPr>
              <a:t> з нею доктрини</a:t>
            </a:r>
            <a:endParaRPr lang="ru-UA"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4FF75ED-EED2-4EDC-AD8F-432EC1A3FE47}"/>
              </a:ext>
            </a:extLst>
          </p:cNvPr>
          <p:cNvSpPr>
            <a:spLocks noGrp="1"/>
          </p:cNvSpPr>
          <p:nvPr>
            <p:ph idx="1"/>
          </p:nvPr>
        </p:nvSpPr>
        <p:spPr/>
        <p:txBody>
          <a:bodyPr>
            <a:normAutofit fontScale="92500" lnSpcReduction="10000"/>
          </a:bodyPr>
          <a:lstStyle/>
          <a:p>
            <a:pPr marL="342900" lvl="0" indent="-342900" algn="just">
              <a:lnSpc>
                <a:spcPct val="150000"/>
              </a:lnSpc>
              <a:buFont typeface="Calibri" panose="020F0502020204030204" pitchFamily="34"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Добросовісність і недопустимість зловживання правом</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Calibri" panose="020F0502020204030204" pitchFamily="34" charset="0"/>
              <a:buChar char="-"/>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Добросовісність і недопустимість суперечливої поведінки</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a:t>
            </a:r>
            <a:r>
              <a:rPr lang="uk-UA"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обросовісність</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доктрина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плодів отруєного дерева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Добросовісність і недійсність правочинів (фіктивний правочин;  </a:t>
            </a:r>
            <a:r>
              <a:rPr lang="uk-UA"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фраудаторний</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поділ майна; укладення договору іпотеки без повідомлення про проживання у житлі малолітніх дітей)</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Добросовісність і захист права власності</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Добросовісність при укладенні договору (повідомлення про значущі аспекти)</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Добросовісність дій керівників юридичної особи – припис діяти в інтересах юридичної особи</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alibri" panose="020F0502020204030204" pitchFamily="34"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Добросовісність дій представників тощо</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
        <p:nvSpPr>
          <p:cNvPr id="4" name="Дата 3">
            <a:extLst>
              <a:ext uri="{FF2B5EF4-FFF2-40B4-BE49-F238E27FC236}">
                <a16:creationId xmlns:a16="http://schemas.microsoft.com/office/drawing/2014/main" id="{8627123F-9ACE-404A-AEE2-B6AC0B27B9E4}"/>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71252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1EC56-51F3-4DD0-83C1-F398CA06C929}"/>
              </a:ext>
            </a:extLst>
          </p:cNvPr>
          <p:cNvSpPr>
            <a:spLocks noGrp="1"/>
          </p:cNvSpPr>
          <p:nvPr>
            <p:ph type="title"/>
          </p:nvPr>
        </p:nvSpPr>
        <p:spPr/>
        <p:txBody>
          <a:bodyPr>
            <a:normAutofit/>
          </a:bodyPr>
          <a:lstStyle/>
          <a:p>
            <a:pPr algn="ctr"/>
            <a:r>
              <a:rPr lang="uk-UA" sz="3600" b="1" dirty="0">
                <a:latin typeface="Times New Roman" panose="02020603050405020304" pitchFamily="18" charset="0"/>
                <a:cs typeface="Times New Roman" panose="02020603050405020304" pitchFamily="18" charset="0"/>
              </a:rPr>
              <a:t>Добросовісність і недопустимість зловживання правом</a:t>
            </a:r>
            <a:endParaRPr lang="ru-UA"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2EDDAFA-BB95-414A-8624-C7495A47F7DA}"/>
              </a:ext>
            </a:extLst>
          </p:cNvPr>
          <p:cNvSpPr>
            <a:spLocks noGrp="1"/>
          </p:cNvSpPr>
          <p:nvPr>
            <p:ph idx="1"/>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Згідно з частиною третьою статті 13 ЦК України не допускаються дії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особи,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вчиняються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наміром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завдати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шкоди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зловживання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правом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формах.</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0" i="0" dirty="0" err="1">
                <a:effectLst/>
                <a:latin typeface="Times New Roman" panose="02020603050405020304" pitchFamily="18" charset="0"/>
              </a:rPr>
              <a:t>Згідно</a:t>
            </a:r>
            <a:r>
              <a:rPr lang="ru-RU" sz="1800" b="0" i="0" dirty="0">
                <a:effectLst/>
                <a:latin typeface="Times New Roman" panose="02020603050405020304" pitchFamily="18" charset="0"/>
              </a:rPr>
              <a:t> ч.3 ст.16 ЦКУ суд </a:t>
            </a:r>
            <a:r>
              <a:rPr lang="ru-RU" sz="1800" b="0" i="0" dirty="0" err="1">
                <a:effectLst/>
                <a:latin typeface="Times New Roman" panose="02020603050405020304" pitchFamily="18" charset="0"/>
              </a:rPr>
              <a:t>може</a:t>
            </a:r>
            <a:r>
              <a:rPr lang="ru-RU" sz="1800" b="0" i="0" dirty="0">
                <a:effectLst/>
                <a:latin typeface="Times New Roman" panose="02020603050405020304" pitchFamily="18" charset="0"/>
              </a:rPr>
              <a:t> </a:t>
            </a:r>
            <a:r>
              <a:rPr lang="ru-RU" sz="1800" b="0" i="0" dirty="0" err="1">
                <a:effectLst/>
                <a:latin typeface="Times New Roman" panose="02020603050405020304" pitchFamily="18" charset="0"/>
              </a:rPr>
              <a:t>відмовити</a:t>
            </a:r>
            <a:r>
              <a:rPr lang="ru-RU" sz="1800" b="0" i="0" dirty="0">
                <a:effectLst/>
                <a:latin typeface="Times New Roman" panose="02020603050405020304" pitchFamily="18" charset="0"/>
              </a:rPr>
              <a:t> у </a:t>
            </a:r>
            <a:r>
              <a:rPr lang="ru-RU" sz="1800" b="0" i="0" dirty="0" err="1">
                <a:effectLst/>
                <a:latin typeface="Times New Roman" panose="02020603050405020304" pitchFamily="18" charset="0"/>
              </a:rPr>
              <a:t>захисті</a:t>
            </a:r>
            <a:r>
              <a:rPr lang="ru-RU" sz="1800" b="0" i="0" dirty="0">
                <a:effectLst/>
                <a:latin typeface="Times New Roman" panose="02020603050405020304" pitchFamily="18" charset="0"/>
              </a:rPr>
              <a:t> </a:t>
            </a:r>
            <a:r>
              <a:rPr lang="ru-RU" sz="1800" b="0" i="0" dirty="0" err="1">
                <a:effectLst/>
                <a:latin typeface="Times New Roman" panose="02020603050405020304" pitchFamily="18" charset="0"/>
              </a:rPr>
              <a:t>цивільного</a:t>
            </a:r>
            <a:r>
              <a:rPr lang="ru-RU" sz="1800" b="0" i="0" dirty="0">
                <a:effectLst/>
                <a:latin typeface="Times New Roman" panose="02020603050405020304" pitchFamily="18" charset="0"/>
              </a:rPr>
              <a:t> права та </a:t>
            </a:r>
            <a:r>
              <a:rPr lang="ru-RU" sz="1800" b="0" i="0" dirty="0" err="1">
                <a:effectLst/>
                <a:latin typeface="Times New Roman" panose="02020603050405020304" pitchFamily="18" charset="0"/>
              </a:rPr>
              <a:t>інтересу</a:t>
            </a:r>
            <a:r>
              <a:rPr lang="ru-RU" sz="1800" b="0" i="0" dirty="0">
                <a:effectLst/>
                <a:latin typeface="Times New Roman" panose="02020603050405020304" pitchFamily="18" charset="0"/>
              </a:rPr>
              <a:t> особи в </a:t>
            </a:r>
            <a:r>
              <a:rPr lang="ru-RU" sz="1800" b="0" i="0" dirty="0" err="1">
                <a:effectLst/>
                <a:latin typeface="Times New Roman" panose="02020603050405020304" pitchFamily="18" charset="0"/>
              </a:rPr>
              <a:t>разі</a:t>
            </a:r>
            <a:r>
              <a:rPr lang="ru-RU" sz="1800" b="0" i="0" dirty="0">
                <a:effectLst/>
                <a:latin typeface="Times New Roman" panose="02020603050405020304" pitchFamily="18" charset="0"/>
              </a:rPr>
              <a:t> </a:t>
            </a:r>
            <a:r>
              <a:rPr lang="ru-RU" sz="1800" b="0" i="0" dirty="0" err="1">
                <a:effectLst/>
                <a:latin typeface="Times New Roman" panose="02020603050405020304" pitchFamily="18" charset="0"/>
              </a:rPr>
              <a:t>порушення</a:t>
            </a:r>
            <a:r>
              <a:rPr lang="ru-RU" sz="1800" b="0" i="0" dirty="0">
                <a:effectLst/>
                <a:latin typeface="Times New Roman" panose="02020603050405020304" pitchFamily="18" charset="0"/>
              </a:rPr>
              <a:t> нею </a:t>
            </a:r>
            <a:r>
              <a:rPr lang="ru-RU" sz="1800" b="0" i="0" dirty="0" err="1">
                <a:effectLst/>
                <a:latin typeface="Times New Roman" panose="02020603050405020304" pitchFamily="18" charset="0"/>
              </a:rPr>
              <a:t>положень</a:t>
            </a:r>
            <a:r>
              <a:rPr lang="ru-RU" sz="1800" b="0" i="0" dirty="0">
                <a:effectLst/>
                <a:latin typeface="Times New Roman" panose="02020603050405020304" pitchFamily="18" charset="0"/>
              </a:rPr>
              <a:t> </a:t>
            </a:r>
            <a:r>
              <a:rPr lang="ru-RU" sz="1800" b="0" i="0" u="sng" dirty="0" err="1">
                <a:effectLst/>
                <a:latin typeface="Times New Roman" panose="02020603050405020304" pitchFamily="18" charset="0"/>
                <a:hlinkClick r:id="rId2">
                  <a:extLst>
                    <a:ext uri="{A12FA001-AC4F-418D-AE19-62706E023703}">
                      <ahyp:hlinkClr xmlns:ahyp="http://schemas.microsoft.com/office/drawing/2018/hyperlinkcolor" val="tx"/>
                    </a:ext>
                  </a:extLst>
                </a:hlinkClick>
              </a:rPr>
              <a:t>частин</a:t>
            </a:r>
            <a:r>
              <a:rPr lang="ru-RU" sz="1800"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RU" sz="1800" b="0" i="0" u="sng" dirty="0" err="1">
                <a:effectLst/>
                <a:latin typeface="Times New Roman" panose="02020603050405020304" pitchFamily="18" charset="0"/>
                <a:hlinkClick r:id="rId2">
                  <a:extLst>
                    <a:ext uri="{A12FA001-AC4F-418D-AE19-62706E023703}">
                      <ahyp:hlinkClr xmlns:ahyp="http://schemas.microsoft.com/office/drawing/2018/hyperlinkcolor" val="tx"/>
                    </a:ext>
                  </a:extLst>
                </a:hlinkClick>
              </a:rPr>
              <a:t>другої</a:t>
            </a:r>
            <a:r>
              <a:rPr lang="ru-RU" sz="1800"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 - </a:t>
            </a:r>
            <a:r>
              <a:rPr lang="ru-RU" sz="1800" b="0" i="0" u="sng" dirty="0" err="1">
                <a:effectLst/>
                <a:latin typeface="Times New Roman" panose="02020603050405020304" pitchFamily="18" charset="0"/>
                <a:hlinkClick r:id="rId2">
                  <a:extLst>
                    <a:ext uri="{A12FA001-AC4F-418D-AE19-62706E023703}">
                      <ahyp:hlinkClr xmlns:ahyp="http://schemas.microsoft.com/office/drawing/2018/hyperlinkcolor" val="tx"/>
                    </a:ext>
                  </a:extLst>
                </a:hlinkClick>
              </a:rPr>
              <a:t>п'ятої</a:t>
            </a:r>
            <a:r>
              <a:rPr lang="ru-RU" sz="1800"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RU" sz="1800" b="0" i="0" u="sng" dirty="0" err="1">
                <a:effectLst/>
                <a:latin typeface="Times New Roman" panose="02020603050405020304" pitchFamily="18" charset="0"/>
                <a:hlinkClick r:id="rId2">
                  <a:extLst>
                    <a:ext uri="{A12FA001-AC4F-418D-AE19-62706E023703}">
                      <ahyp:hlinkClr xmlns:ahyp="http://schemas.microsoft.com/office/drawing/2018/hyperlinkcolor" val="tx"/>
                    </a:ext>
                  </a:extLst>
                </a:hlinkClick>
              </a:rPr>
              <a:t>статті</a:t>
            </a:r>
            <a:r>
              <a:rPr lang="ru-RU" sz="1800"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 13</a:t>
            </a:r>
            <a:r>
              <a:rPr lang="ru-RU" sz="1800" b="0" i="0" dirty="0">
                <a:effectLst/>
                <a:latin typeface="Times New Roman" panose="02020603050405020304" pitchFamily="18" charset="0"/>
              </a:rPr>
              <a:t> </a:t>
            </a:r>
            <a:r>
              <a:rPr lang="ru-RU" sz="1800" b="0" i="0" dirty="0" err="1">
                <a:effectLst/>
                <a:latin typeface="Times New Roman" panose="02020603050405020304" pitchFamily="18" charset="0"/>
              </a:rPr>
              <a:t>цього</a:t>
            </a:r>
            <a:r>
              <a:rPr lang="ru-RU" sz="1800" b="0" i="0" dirty="0">
                <a:effectLst/>
                <a:latin typeface="Times New Roman" panose="02020603050405020304" pitchFamily="18" charset="0"/>
              </a:rPr>
              <a:t> Кодексу.</a:t>
            </a:r>
          </a:p>
          <a:p>
            <a:r>
              <a:rPr lang="ru-RU" sz="1800" b="0" u="none" strike="noStrike" dirty="0" err="1">
                <a:solidFill>
                  <a:srgbClr val="333333"/>
                </a:solidFill>
                <a:effectLst/>
                <a:latin typeface="Times New Roman" panose="02020603050405020304" pitchFamily="18" charset="0"/>
              </a:rPr>
              <a:t>Положення</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частини</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третьої</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статті</a:t>
            </a:r>
            <a:r>
              <a:rPr lang="ru-RU" sz="1800" b="0" u="none" strike="noStrike" dirty="0">
                <a:solidFill>
                  <a:srgbClr val="333333"/>
                </a:solidFill>
                <a:effectLst/>
                <a:latin typeface="Times New Roman" panose="02020603050405020304" pitchFamily="18" charset="0"/>
              </a:rPr>
              <a:t> 16 ЦКУ </a:t>
            </a:r>
            <a:r>
              <a:rPr lang="ru-RU" sz="1800" b="0" u="none" strike="noStrike" dirty="0" err="1">
                <a:solidFill>
                  <a:srgbClr val="333333"/>
                </a:solidFill>
                <a:effectLst/>
                <a:latin typeface="Times New Roman" panose="02020603050405020304" pitchFamily="18" charset="0"/>
              </a:rPr>
              <a:t>визнано</a:t>
            </a:r>
            <a:r>
              <a:rPr lang="ru-RU" sz="1800" b="0" u="none" strike="noStrike" dirty="0">
                <a:solidFill>
                  <a:srgbClr val="333333"/>
                </a:solidFill>
                <a:effectLst/>
                <a:latin typeface="Times New Roman" panose="02020603050405020304" pitchFamily="18" charset="0"/>
              </a:rPr>
              <a:t> такими, </a:t>
            </a:r>
            <a:r>
              <a:rPr lang="ru-RU" sz="1800" b="0" u="none" strike="noStrike" dirty="0" err="1">
                <a:solidFill>
                  <a:srgbClr val="333333"/>
                </a:solidFill>
                <a:effectLst/>
                <a:latin typeface="Times New Roman" panose="02020603050405020304" pitchFamily="18" charset="0"/>
              </a:rPr>
              <a:t>що</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відповідають</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Конституції</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України</a:t>
            </a:r>
            <a:r>
              <a:rPr lang="ru-RU" sz="1800" b="0" u="none" strike="noStrike" dirty="0">
                <a:solidFill>
                  <a:srgbClr val="333333"/>
                </a:solidFill>
                <a:effectLst/>
                <a:latin typeface="Times New Roman" panose="02020603050405020304" pitchFamily="18" charset="0"/>
              </a:rPr>
              <a:t> (є </a:t>
            </a:r>
            <a:r>
              <a:rPr lang="ru-RU" sz="1800" b="0" u="none" strike="noStrike" dirty="0" err="1">
                <a:solidFill>
                  <a:srgbClr val="333333"/>
                </a:solidFill>
                <a:effectLst/>
                <a:latin typeface="Times New Roman" panose="02020603050405020304" pitchFamily="18" charset="0"/>
              </a:rPr>
              <a:t>конституційними</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згідно</a:t>
            </a:r>
            <a:r>
              <a:rPr lang="ru-RU" sz="1800" b="0" u="none" strike="noStrike" dirty="0">
                <a:solidFill>
                  <a:srgbClr val="333333"/>
                </a:solidFill>
                <a:effectLst/>
                <a:latin typeface="Times New Roman" panose="02020603050405020304" pitchFamily="18" charset="0"/>
              </a:rPr>
              <a:t> з </a:t>
            </a:r>
            <a:r>
              <a:rPr lang="ru-RU" sz="1800" b="0" u="none" strike="noStrike" dirty="0" err="1">
                <a:solidFill>
                  <a:srgbClr val="333333"/>
                </a:solidFill>
                <a:effectLst/>
                <a:latin typeface="Times New Roman" panose="02020603050405020304" pitchFamily="18" charset="0"/>
              </a:rPr>
              <a:t>Рішенням</a:t>
            </a:r>
            <a:r>
              <a:rPr lang="ru-RU" sz="1800" b="0" u="none" strike="noStrike" dirty="0">
                <a:solidFill>
                  <a:srgbClr val="333333"/>
                </a:solidFill>
                <a:effectLst/>
                <a:latin typeface="Times New Roman" panose="02020603050405020304" pitchFamily="18" charset="0"/>
              </a:rPr>
              <a:t> </a:t>
            </a:r>
            <a:r>
              <a:rPr lang="ru-RU" sz="1800" b="0" u="none" strike="noStrike" dirty="0" err="1">
                <a:solidFill>
                  <a:srgbClr val="333333"/>
                </a:solidFill>
                <a:effectLst/>
                <a:latin typeface="Times New Roman" panose="02020603050405020304" pitchFamily="18" charset="0"/>
              </a:rPr>
              <a:t>Конституційного</a:t>
            </a:r>
            <a:r>
              <a:rPr lang="ru-RU" sz="1800" b="0" u="none" strike="noStrike" dirty="0">
                <a:solidFill>
                  <a:srgbClr val="333333"/>
                </a:solidFill>
                <a:effectLst/>
                <a:latin typeface="Times New Roman" panose="02020603050405020304" pitchFamily="18" charset="0"/>
              </a:rPr>
              <a:t> Суду</a:t>
            </a:r>
            <a:r>
              <a:rPr lang="ru-RU" sz="1800" b="0" dirty="0">
                <a:solidFill>
                  <a:srgbClr val="333333"/>
                </a:solidFill>
                <a:effectLst/>
                <a:latin typeface="Times New Roman" panose="02020603050405020304" pitchFamily="18" charset="0"/>
              </a:rPr>
              <a:t> </a:t>
            </a:r>
            <a:r>
              <a:rPr lang="ru-RU" sz="1800" b="0" u="sng"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 2-р(</a:t>
            </a:r>
            <a:r>
              <a:rPr lang="sq-AL" sz="1800" b="0" u="sng"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II)/2021 </a:t>
            </a:r>
            <a:r>
              <a:rPr lang="ru-RU" sz="1800" b="0" u="sng" dirty="0" err="1">
                <a:effectLst/>
                <a:latin typeface="Times New Roman" panose="02020603050405020304" pitchFamily="18" charset="0"/>
                <a:hlinkClick r:id="rId3">
                  <a:extLst>
                    <a:ext uri="{A12FA001-AC4F-418D-AE19-62706E023703}">
                      <ahyp:hlinkClr xmlns:ahyp="http://schemas.microsoft.com/office/drawing/2018/hyperlinkcolor" val="tx"/>
                    </a:ext>
                  </a:extLst>
                </a:hlinkClick>
              </a:rPr>
              <a:t>від</a:t>
            </a:r>
            <a:r>
              <a:rPr lang="ru-RU" sz="1800" b="0" u="sng"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 28.04.2021</a:t>
            </a:r>
            <a:r>
              <a:rPr lang="ru-RU" sz="1800" b="0" u="none" strike="noStrike" dirty="0">
                <a:solidFill>
                  <a:srgbClr val="333333"/>
                </a:solidFill>
                <a:effectLst/>
                <a:latin typeface="Times New Roman" panose="02020603050405020304" pitchFamily="18" charset="0"/>
              </a:rPr>
              <a:t>}</a:t>
            </a:r>
          </a:p>
          <a:p>
            <a:r>
              <a:rPr lang="ru-RU" sz="1800" dirty="0">
                <a:solidFill>
                  <a:srgbClr val="333333"/>
                </a:solidFill>
                <a:latin typeface="Times New Roman" panose="02020603050405020304" pitchFamily="18" charset="0"/>
              </a:rPr>
              <a:t>Ч.3 ст. 13 ЦКУ + ч.3 ст. 16 ЦКУ</a:t>
            </a:r>
            <a:r>
              <a:rPr lang="ru-RU" sz="1800" dirty="0">
                <a:solidFill>
                  <a:srgbClr val="333333"/>
                </a:solidFill>
                <a:latin typeface="Times New Roman" panose="02020603050405020304" pitchFamily="18" charset="0"/>
                <a:ea typeface="Segoe UI Symbol" panose="020B0502040204020203" pitchFamily="34" charset="0"/>
              </a:rPr>
              <a:t>≠ </a:t>
            </a:r>
            <a:r>
              <a:rPr lang="ru-RU" sz="1800" dirty="0" err="1">
                <a:solidFill>
                  <a:srgbClr val="333333"/>
                </a:solidFill>
                <a:latin typeface="Times New Roman" panose="02020603050405020304" pitchFamily="18" charset="0"/>
                <a:ea typeface="Segoe UI Symbol" panose="020B0502040204020203" pitchFamily="34" charset="0"/>
              </a:rPr>
              <a:t>ефективність</a:t>
            </a:r>
            <a:r>
              <a:rPr lang="ru-RU" sz="1800" dirty="0">
                <a:solidFill>
                  <a:srgbClr val="333333"/>
                </a:solidFill>
                <a:latin typeface="Times New Roman" panose="02020603050405020304" pitchFamily="18" charset="0"/>
                <a:ea typeface="Segoe UI Symbol" panose="020B0502040204020203" pitchFamily="34" charset="0"/>
              </a:rPr>
              <a:t>.</a:t>
            </a:r>
          </a:p>
          <a:p>
            <a:r>
              <a:rPr lang="ru-RU" sz="1800" dirty="0" err="1">
                <a:effectLst/>
                <a:latin typeface="Times New Roman" panose="02020603050405020304" pitchFamily="18" charset="0"/>
                <a:ea typeface="Calibri" panose="020F0502020204030204" pitchFamily="34" charset="0"/>
              </a:rPr>
              <a:t>конструкція</a:t>
            </a:r>
            <a:r>
              <a:rPr lang="ru-RU" sz="1800" i="1" dirty="0">
                <a:effectLst/>
                <a:latin typeface="Times New Roman" panose="02020603050405020304" pitchFamily="18" charset="0"/>
                <a:ea typeface="Calibri" panose="020F0502020204030204" pitchFamily="34" charset="0"/>
              </a:rPr>
              <a:t> “</a:t>
            </a:r>
            <a:r>
              <a:rPr lang="ru-RU" sz="1800" i="1" dirty="0" err="1">
                <a:effectLst/>
                <a:latin typeface="Times New Roman" panose="02020603050405020304" pitchFamily="18" charset="0"/>
                <a:ea typeface="Calibri" panose="020F0502020204030204" pitchFamily="34" charset="0"/>
              </a:rPr>
              <a:t>фраудаторності</a:t>
            </a:r>
            <a:r>
              <a:rPr lang="ru-RU" sz="1800" i="1" dirty="0">
                <a:effectLst/>
                <a:latin typeface="Times New Roman" panose="02020603050405020304" pitchFamily="18" charset="0"/>
                <a:ea typeface="Calibri" panose="020F0502020204030204" pitchFamily="34" charset="0"/>
              </a:rPr>
              <a:t>” </a:t>
            </a:r>
            <a:endParaRPr lang="ru-UA" sz="1800" dirty="0"/>
          </a:p>
        </p:txBody>
      </p:sp>
      <p:sp>
        <p:nvSpPr>
          <p:cNvPr id="4" name="Дата 3">
            <a:extLst>
              <a:ext uri="{FF2B5EF4-FFF2-40B4-BE49-F238E27FC236}">
                <a16:creationId xmlns:a16="http://schemas.microsoft.com/office/drawing/2014/main" id="{EE34B0CA-E899-4B14-BCD1-1FC6425FF524}"/>
              </a:ext>
            </a:extLst>
          </p:cNvPr>
          <p:cNvSpPr>
            <a:spLocks noGrp="1"/>
          </p:cNvSpPr>
          <p:nvPr>
            <p:ph type="dt" sz="half" idx="10"/>
          </p:nvPr>
        </p:nvSpPr>
        <p:spPr/>
        <p:txBody>
          <a:bodyPr/>
          <a:lstStyle/>
          <a:p>
            <a:pPr rtl="0"/>
            <a:fld id="{629C2F20-7994-4D1E-A01C-96ECBA4612EB}" type="datetime1">
              <a:rPr lang="ru-RU" smtClean="0"/>
              <a:t>21.10.2021</a:t>
            </a:fld>
            <a:endParaRPr lang="en-US"/>
          </a:p>
        </p:txBody>
      </p:sp>
    </p:spTree>
    <p:extLst>
      <p:ext uri="{BB962C8B-B14F-4D97-AF65-F5344CB8AC3E}">
        <p14:creationId xmlns:p14="http://schemas.microsoft.com/office/powerpoint/2010/main" val="166763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8275A1-5011-4065-93CD-466076312FBE}"/>
              </a:ext>
            </a:extLst>
          </p:cNvPr>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Зловживання правом</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2AE123F-5933-43AE-BB3F-67A4B035AACA}"/>
              </a:ext>
            </a:extLst>
          </p:cNvPr>
          <p:cNvSpPr>
            <a:spLocks noGrp="1"/>
          </p:cNvSpPr>
          <p:nvPr>
            <p:ph idx="1"/>
          </p:nvPr>
        </p:nvSpPr>
        <p:spPr>
          <a:xfrm>
            <a:off x="1066800" y="1681018"/>
            <a:ext cx="10058400" cy="4271726"/>
          </a:xfrm>
        </p:spPr>
        <p:txBody>
          <a:bodyPr>
            <a:normAutofit fontScale="92500" lnSpcReduction="20000"/>
          </a:bodyPr>
          <a:lstStyle/>
          <a:p>
            <a:pPr marL="342900" lvl="0" indent="-342900" algn="just">
              <a:lnSpc>
                <a:spcPct val="107000"/>
              </a:lnSpc>
              <a:buFont typeface="Times New Roman" panose="02020603050405020304" pitchFamily="18" charset="0"/>
              <a:buChar char="-"/>
            </a:pP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особа (особи)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використовувала</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використовували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право на зло”;</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442913" lvl="0" indent="-442913" algn="just">
              <a:lnSpc>
                <a:spcPct val="107000"/>
              </a:lnSpc>
              <a:spcBef>
                <a:spcPts val="0"/>
              </a:spcBef>
              <a:buFont typeface="Times New Roman" panose="02020603050405020304" pitchFamily="18" charset="0"/>
              <a:buChar char="-"/>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наявні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негативні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наслідки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різного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прояву</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осіб</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негативні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наслідки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42913" lvl="0" indent="0" algn="just">
              <a:lnSpc>
                <a:spcPct val="107000"/>
              </a:lnSpc>
              <a:spcBef>
                <a:spcPts val="0"/>
              </a:spcBef>
              <a:buNone/>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являють</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собою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певний</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стан, до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якого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потрапляють</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суб’єкти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чиї</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права </a:t>
            </a:r>
          </a:p>
          <a:p>
            <a:pPr marL="442913" lvl="0" indent="0" algn="just">
              <a:lnSpc>
                <a:spcPct val="107000"/>
              </a:lnSpc>
              <a:spcBef>
                <a:spcPts val="0"/>
              </a:spcBef>
              <a:buNone/>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безпосередньо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пов’язані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з правами особи, яка ними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зловживає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цей</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стан не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задовольняє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суб’єктів</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для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здійснення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ними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своїх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прав не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вистачає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певних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фактів</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та/</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умов;</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настання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фактів</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/умов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безпосередньо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залежить</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дій</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іншої</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особи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інша</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особа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може</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перебувати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конкретних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правовідносинах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цими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особами,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потерпають</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зловживання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нею правом,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перебувають</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враховується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правовий</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статус особи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осіб</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(особа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перебуває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правовідносинах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і як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учасник</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уявлення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лише</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про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обсяг</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своїх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прав, а і про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обсяг</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прав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учасників</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та порядок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набуття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здійснення</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особа не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вперше</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перебуває</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правовідносинах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ці</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є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тривалими</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вона є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учасником</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аналогічних</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effectLst/>
                <a:latin typeface="Times New Roman" panose="02020603050405020304" pitchFamily="18" charset="0"/>
                <a:ea typeface="Calibri" panose="020F0502020204030204" pitchFamily="34" charset="0"/>
                <a:cs typeface="Times New Roman" panose="02020603050405020304" pitchFamily="18" charset="0"/>
              </a:rPr>
              <a:t>правовідносин</a:t>
            </a:r>
            <a:r>
              <a:rPr lang="ru-RU"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UA" dirty="0"/>
          </a:p>
        </p:txBody>
      </p:sp>
      <p:sp>
        <p:nvSpPr>
          <p:cNvPr id="4" name="Дата 3">
            <a:extLst>
              <a:ext uri="{FF2B5EF4-FFF2-40B4-BE49-F238E27FC236}">
                <a16:creationId xmlns:a16="http://schemas.microsoft.com/office/drawing/2014/main" id="{8FFE8939-FBC6-4755-A707-E349A24409EC}"/>
              </a:ext>
            </a:extLst>
          </p:cNvPr>
          <p:cNvSpPr>
            <a:spLocks noGrp="1"/>
          </p:cNvSpPr>
          <p:nvPr>
            <p:ph type="dt" sz="half" idx="10"/>
          </p:nvPr>
        </p:nvSpPr>
        <p:spPr/>
        <p:txBody>
          <a:bodyPr/>
          <a:lstStyle/>
          <a:p>
            <a:pPr rtl="0"/>
            <a:fld id="{629C2F20-7994-4D1E-A01C-96ECBA4612EB}" type="datetime1">
              <a:rPr lang="ru-RU" smtClean="0"/>
              <a:t>21.10.2021</a:t>
            </a:fld>
            <a:endParaRPr lang="en-US"/>
          </a:p>
        </p:txBody>
      </p:sp>
      <p:pic>
        <p:nvPicPr>
          <p:cNvPr id="5" name="Рисунок 4">
            <a:extLst>
              <a:ext uri="{FF2B5EF4-FFF2-40B4-BE49-F238E27FC236}">
                <a16:creationId xmlns:a16="http://schemas.microsoft.com/office/drawing/2014/main" id="{D23D8AD4-C6B1-4094-86EE-7298381B7B16}"/>
              </a:ext>
            </a:extLst>
          </p:cNvPr>
          <p:cNvPicPr>
            <a:picLocks noChangeAspect="1"/>
          </p:cNvPicPr>
          <p:nvPr/>
        </p:nvPicPr>
        <p:blipFill>
          <a:blip r:embed="rId2"/>
          <a:stretch>
            <a:fillRect/>
          </a:stretch>
        </p:blipFill>
        <p:spPr>
          <a:xfrm>
            <a:off x="9430328" y="463117"/>
            <a:ext cx="2188873" cy="2912052"/>
          </a:xfrm>
          <a:prstGeom prst="rect">
            <a:avLst/>
          </a:prstGeom>
        </p:spPr>
      </p:pic>
    </p:spTree>
    <p:extLst>
      <p:ext uri="{BB962C8B-B14F-4D97-AF65-F5344CB8AC3E}">
        <p14:creationId xmlns:p14="http://schemas.microsoft.com/office/powerpoint/2010/main" val="32254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89_TF78438558" id="{9E57F44F-DA93-4254-91DF-B1426C3EFFA1}" vid="{65451059-DDF1-4B5B-9523-2E5E6136842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{2427C7CC-EF37-4B8C-9B3B-E394CBEF5B50}tf78438558_win32</Template>
  <TotalTime>1251</TotalTime>
  <Words>2519</Words>
  <Application>Microsoft Office PowerPoint</Application>
  <PresentationFormat>Широкоэкранный</PresentationFormat>
  <Paragraphs>189</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Calibri</vt:lpstr>
      <vt:lpstr>Century Gothic</vt:lpstr>
      <vt:lpstr>Garamond</vt:lpstr>
      <vt:lpstr>Roboto Condensed Light</vt:lpstr>
      <vt:lpstr>Segoe UI Historic</vt:lpstr>
      <vt:lpstr>Times New Roman</vt:lpstr>
      <vt:lpstr>СавонVTI</vt:lpstr>
      <vt:lpstr>Доктрина цивільного та цивільного процесуального права  </vt:lpstr>
      <vt:lpstr>доктрини</vt:lpstr>
      <vt:lpstr>Презентация PowerPoint</vt:lpstr>
      <vt:lpstr>доктрини</vt:lpstr>
      <vt:lpstr>Зв’язок доктрин з іншими правовими формами</vt:lpstr>
      <vt:lpstr>Презентация PowerPoint</vt:lpstr>
      <vt:lpstr>Добросовісність і пов’язані з нею доктрини</vt:lpstr>
      <vt:lpstr>Добросовісність і недопустимість зловживання правом</vt:lpstr>
      <vt:lpstr>Зловживання правом</vt:lpstr>
      <vt:lpstr>НЕДОПУСТИМІСТЬ ЗЛОВЖИВАННЯ ПРАВОМ ПРИ ВИКОРИСТАННІ ПРИВАТНОПРАВОВОГО ІНСТРУМЕНТАРІЮ ВСУПЕРЕЧ ЙОГО ПРИЗНАЧЕННЮ1</vt:lpstr>
      <vt:lpstr> Доктрина venire contra factum proprium (заборони суперечливої поведінки)  Постанова Верховного Суду у складі колегії суддів Другої судової палати Касаційного цивільного суду від 07 серпня 2019 року в справі № 496/1561/16-ц (провадження № 61-10850св19)  </vt:lpstr>
      <vt:lpstr>доктрина venire contra factum proprium і недійсність правочину</vt:lpstr>
      <vt:lpstr>Фраудаторні правочини</vt:lpstr>
      <vt:lpstr>Недобросовісність іпотекодавця</vt:lpstr>
      <vt:lpstr>доктрина uberrima fides</vt:lpstr>
      <vt:lpstr>Добросовісність в корпоративному праві</vt:lpstr>
      <vt:lpstr>Недобросовісність та недійсність правочинів, укладених керівником товариства</vt:lpstr>
      <vt:lpstr>ЩОДО ДОПУСТИМОСТІ ДОКАЗІВ, ОТРИМАНИХ У РЕЗУЛЬТАТІ НЕПРАВОМІРНИХ ДІЙ (ДОКТРИНА “ПЛОДІВ ОТРУЄНОГО ДЕРЕВА”)</vt:lpstr>
      <vt:lpstr>Доктрина мирного володіння майном</vt:lpstr>
      <vt:lpstr>squeeze-out </vt:lpstr>
      <vt:lpstr>про що йдеться, коли має місце примусовий викуп акцій? </vt:lpstr>
      <vt:lpstr>Доктрина проникнення за корпоративну вуаль</vt:lpstr>
      <vt:lpstr>Зняття корпоративної вуалі за практикою українських судів</vt:lpstr>
      <vt:lpstr>Зв’язок вчення про правочини з недобросовісною поведінкою сторони договору</vt:lpstr>
      <vt:lpstr>Кваліфікація продовження договору</vt:lpstr>
      <vt:lpstr>Форма правочину </vt:lpstr>
      <vt:lpstr>Умови поновлення договору найму </vt:lpstr>
      <vt:lpstr>Недійсні правочини </vt:lpstr>
      <vt:lpstr>Презентация PowerPoint</vt:lpstr>
      <vt:lpstr>Заголовок Lorem Ipsum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Доктрина цивільного та цивільного процесуального права  </dc:title>
  <dc:creator>Інна Валентинівна Спасибо-Фатєєва</dc:creator>
  <cp:lastModifiedBy>Інна Валентинівна Спасибо-Фатєєва</cp:lastModifiedBy>
  <cp:revision>19</cp:revision>
  <dcterms:created xsi:type="dcterms:W3CDTF">2021-10-20T18:04:35Z</dcterms:created>
  <dcterms:modified xsi:type="dcterms:W3CDTF">2021-10-21T15:02:50Z</dcterms:modified>
</cp:coreProperties>
</file>